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690" r:id="rId5"/>
    <p:sldMasterId id="2147483648" r:id="rId6"/>
  </p:sldMasterIdLst>
  <p:notesMasterIdLst>
    <p:notesMasterId r:id="rId66"/>
  </p:notesMasterIdLst>
  <p:sldIdLst>
    <p:sldId id="1477" r:id="rId7"/>
    <p:sldId id="1479" r:id="rId8"/>
    <p:sldId id="1481" r:id="rId9"/>
    <p:sldId id="1482" r:id="rId10"/>
    <p:sldId id="1471" r:id="rId11"/>
    <p:sldId id="1488" r:id="rId12"/>
    <p:sldId id="1546" r:id="rId13"/>
    <p:sldId id="1470" r:id="rId14"/>
    <p:sldId id="1547" r:id="rId15"/>
    <p:sldId id="1490" r:id="rId16"/>
    <p:sldId id="1524" r:id="rId17"/>
    <p:sldId id="1530" r:id="rId18"/>
    <p:sldId id="1525" r:id="rId19"/>
    <p:sldId id="1531" r:id="rId20"/>
    <p:sldId id="1492" r:id="rId21"/>
    <p:sldId id="1489" r:id="rId22"/>
    <p:sldId id="1493" r:id="rId23"/>
    <p:sldId id="1494" r:id="rId24"/>
    <p:sldId id="1496" r:id="rId25"/>
    <p:sldId id="1497" r:id="rId26"/>
    <p:sldId id="1495" r:id="rId27"/>
    <p:sldId id="1545" r:id="rId28"/>
    <p:sldId id="1498" r:id="rId29"/>
    <p:sldId id="1499" r:id="rId30"/>
    <p:sldId id="1500" r:id="rId31"/>
    <p:sldId id="1529" r:id="rId32"/>
    <p:sldId id="1505" r:id="rId33"/>
    <p:sldId id="1507" r:id="rId34"/>
    <p:sldId id="1508" r:id="rId35"/>
    <p:sldId id="1533" r:id="rId36"/>
    <p:sldId id="1504" r:id="rId37"/>
    <p:sldId id="1541" r:id="rId38"/>
    <p:sldId id="1506" r:id="rId39"/>
    <p:sldId id="1509" r:id="rId40"/>
    <p:sldId id="1539" r:id="rId41"/>
    <p:sldId id="1510" r:id="rId42"/>
    <p:sldId id="1514" r:id="rId43"/>
    <p:sldId id="1538" r:id="rId44"/>
    <p:sldId id="1540" r:id="rId45"/>
    <p:sldId id="1513" r:id="rId46"/>
    <p:sldId id="1511" r:id="rId47"/>
    <p:sldId id="1512" r:id="rId48"/>
    <p:sldId id="1517" r:id="rId49"/>
    <p:sldId id="1518" r:id="rId50"/>
    <p:sldId id="1519" r:id="rId51"/>
    <p:sldId id="1520" r:id="rId52"/>
    <p:sldId id="1521" r:id="rId53"/>
    <p:sldId id="1523" r:id="rId54"/>
    <p:sldId id="1544" r:id="rId55"/>
    <p:sldId id="1522" r:id="rId56"/>
    <p:sldId id="1537" r:id="rId57"/>
    <p:sldId id="1551" r:id="rId58"/>
    <p:sldId id="1543" r:id="rId59"/>
    <p:sldId id="1516" r:id="rId60"/>
    <p:sldId id="1526" r:id="rId61"/>
    <p:sldId id="1527" r:id="rId62"/>
    <p:sldId id="1528" r:id="rId63"/>
    <p:sldId id="1535" r:id="rId64"/>
    <p:sldId id="1534"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5B05C21-64D9-B05D-6730-78180D56227B}" name="Louisa Hunkerstorm" initials="LH" userId="S::louisa@nchems.org::0fed1b2e-541c-4558-942f-49bbff2b7af2" providerId="AD"/>
  <p188:author id="{F270849B-3879-213C-C2D1-F17A826D0FEC}" name="Dennis Jones" initials="DJ" userId="S::Dennis@nchems.org::877e92ec-face-45d9-9499-cdb76fd6fbf1" providerId="AD"/>
  <p188:author id="{5B5BBBBF-7EB1-9FA6-8851-228D0ABBD9D3}" name="Jacquelyn Villa" initials="JV" userId="S::Jacquelyn@nchems.org::dc492443-5834-4263-8a6d-55b76d5c53af" providerId="AD"/>
  <p188:author id="{63F05BCB-4F0E-1481-363A-C5CA60A1CAFE}" name="Colleen Falkenstern" initials="CF" userId="S::cfalkenstern@wiche.edu::e935e22b-88e4-47c7-b4e6-75a4df44c072" providerId="AD"/>
  <p188:author id="{161C52DA-9AFB-10F3-CC1C-BFCB7A28158D}" name="Sarah Pingel" initials="SP" userId="S::sarah.pingel@nchems.org::c642a504-b70f-4fb4-9533-2e674172515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A559"/>
    <a:srgbClr val="33A5C7"/>
    <a:srgbClr val="4679A6"/>
    <a:srgbClr val="1F49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7956" autoAdjust="0"/>
  </p:normalViewPr>
  <p:slideViewPr>
    <p:cSldViewPr snapToGrid="0">
      <p:cViewPr varScale="1">
        <p:scale>
          <a:sx n="61" d="100"/>
          <a:sy n="61" d="100"/>
        </p:scale>
        <p:origin x="996" y="48"/>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5" d="100"/>
          <a:sy n="75" d="100"/>
        </p:scale>
        <p:origin x="3546" y="5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viewProps" Target="viewProps.xml"/><Relationship Id="rId7" Type="http://schemas.openxmlformats.org/officeDocument/2006/relationships/slide" Target="slides/slide1.xml"/><Relationship Id="rId71"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diagrams/_rels/data1.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ata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image" Target="../media/image16.svg"/><Relationship Id="rId4" Type="http://schemas.openxmlformats.org/officeDocument/2006/relationships/image" Target="../media/image19.svg"/></Relationships>
</file>

<file path=ppt/diagrams/_rels/drawing1.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image" Target="../media/image16.svg"/><Relationship Id="rId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B2B69F-114A-4750-87C0-B60A1914893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C09E0F0D-9780-466A-BD44-203D9E44684B}">
      <dgm:prSet/>
      <dgm:spPr/>
      <dgm:t>
        <a:bodyPr/>
        <a:lstStyle/>
        <a:p>
          <a:pPr>
            <a:lnSpc>
              <a:spcPct val="100000"/>
            </a:lnSpc>
          </a:pPr>
          <a:r>
            <a:rPr lang="en-US" dirty="0">
              <a:latin typeface="Tenorite" panose="00000500000000000000" pitchFamily="2" charset="0"/>
            </a:rPr>
            <a:t>The National Center for Higher Education Management Systems (NCHEMS) partners with institution, system, government, and community leaders to effectively use evidence to improve strategic decision-making in postsecondary education.</a:t>
          </a:r>
        </a:p>
      </dgm:t>
      <dgm:extLst>
        <a:ext uri="{E40237B7-FDA0-4F09-8148-C483321AD2D9}">
          <dgm14:cNvPr xmlns:dgm14="http://schemas.microsoft.com/office/drawing/2010/diagram" id="0" name="" descr="&#10;"/>
        </a:ext>
      </dgm:extLst>
    </dgm:pt>
    <dgm:pt modelId="{22D12E19-007D-4940-810B-4A3BA55E3BC0}" type="parTrans" cxnId="{70CC3199-3DCC-4462-A705-4EDA883806AF}">
      <dgm:prSet/>
      <dgm:spPr/>
      <dgm:t>
        <a:bodyPr/>
        <a:lstStyle/>
        <a:p>
          <a:endParaRPr lang="en-US"/>
        </a:p>
      </dgm:t>
    </dgm:pt>
    <dgm:pt modelId="{B4480E31-3AF4-4DAD-B13B-B4FEB3497D59}" type="sibTrans" cxnId="{70CC3199-3DCC-4462-A705-4EDA883806AF}">
      <dgm:prSet/>
      <dgm:spPr/>
      <dgm:t>
        <a:bodyPr/>
        <a:lstStyle/>
        <a:p>
          <a:endParaRPr lang="en-US"/>
        </a:p>
      </dgm:t>
    </dgm:pt>
    <dgm:pt modelId="{B6D9442C-76B4-4D80-99C6-4C4BC190413E}">
      <dgm:prSet/>
      <dgm:spPr/>
      <dgm:t>
        <a:bodyPr/>
        <a:lstStyle/>
        <a:p>
          <a:pPr>
            <a:lnSpc>
              <a:spcPct val="100000"/>
            </a:lnSpc>
          </a:pPr>
          <a:r>
            <a:rPr lang="en-US" dirty="0">
              <a:latin typeface="Tenorite" panose="00000500000000000000" pitchFamily="2" charset="0"/>
            </a:rPr>
            <a:t>Vision: We envision a future in which postsecondary education expands opportunities for all, strengthens communities, and advances the public good.</a:t>
          </a:r>
        </a:p>
      </dgm:t>
    </dgm:pt>
    <dgm:pt modelId="{B0E01921-850C-4C64-86E3-245238B16A3B}" type="parTrans" cxnId="{5594C6E6-D933-4ECC-9937-A54F98C70D84}">
      <dgm:prSet/>
      <dgm:spPr/>
      <dgm:t>
        <a:bodyPr/>
        <a:lstStyle/>
        <a:p>
          <a:endParaRPr lang="en-US"/>
        </a:p>
      </dgm:t>
    </dgm:pt>
    <dgm:pt modelId="{11D0E956-715F-4D43-BDD4-E72907464F2C}" type="sibTrans" cxnId="{5594C6E6-D933-4ECC-9937-A54F98C70D84}">
      <dgm:prSet/>
      <dgm:spPr/>
      <dgm:t>
        <a:bodyPr/>
        <a:lstStyle/>
        <a:p>
          <a:endParaRPr lang="en-US"/>
        </a:p>
      </dgm:t>
    </dgm:pt>
    <dgm:pt modelId="{7F67C5E2-78B4-4327-84C1-E6D077D05F1B}" type="pres">
      <dgm:prSet presAssocID="{18B2B69F-114A-4750-87C0-B60A19148934}" presName="root" presStyleCnt="0">
        <dgm:presLayoutVars>
          <dgm:dir/>
          <dgm:resizeHandles val="exact"/>
        </dgm:presLayoutVars>
      </dgm:prSet>
      <dgm:spPr/>
    </dgm:pt>
    <dgm:pt modelId="{F8E6E957-17D1-4687-9CE9-C1F18CB52204}" type="pres">
      <dgm:prSet presAssocID="{B6D9442C-76B4-4D80-99C6-4C4BC190413E}" presName="compNode" presStyleCnt="0"/>
      <dgm:spPr/>
    </dgm:pt>
    <dgm:pt modelId="{E0F78F60-1402-42F2-BF8E-4F147A29DBD5}" type="pres">
      <dgm:prSet presAssocID="{B6D9442C-76B4-4D80-99C6-4C4BC190413E}" presName="bgRect" presStyleLbl="bgShp" presStyleIdx="0" presStyleCnt="2"/>
      <dgm:spPr/>
    </dgm:pt>
    <dgm:pt modelId="{A7C29951-114C-470C-A0BB-B714C55C151A}" type="pres">
      <dgm:prSet presAssocID="{B6D9442C-76B4-4D80-99C6-4C4BC190413E}"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Lecturer"/>
        </a:ext>
      </dgm:extLst>
    </dgm:pt>
    <dgm:pt modelId="{DF07B6A3-D29F-45C0-B760-4133E99055E5}" type="pres">
      <dgm:prSet presAssocID="{B6D9442C-76B4-4D80-99C6-4C4BC190413E}" presName="spaceRect" presStyleCnt="0"/>
      <dgm:spPr/>
    </dgm:pt>
    <dgm:pt modelId="{FCD7F972-A4ED-4CF2-8D27-FB0BD78CFE86}" type="pres">
      <dgm:prSet presAssocID="{B6D9442C-76B4-4D80-99C6-4C4BC190413E}" presName="parTx" presStyleLbl="revTx" presStyleIdx="0" presStyleCnt="2">
        <dgm:presLayoutVars>
          <dgm:chMax val="0"/>
          <dgm:chPref val="0"/>
        </dgm:presLayoutVars>
      </dgm:prSet>
      <dgm:spPr/>
    </dgm:pt>
    <dgm:pt modelId="{50DB5E3D-0C6E-46C6-B214-F03810D1E614}" type="pres">
      <dgm:prSet presAssocID="{11D0E956-715F-4D43-BDD4-E72907464F2C}" presName="sibTrans" presStyleCnt="0"/>
      <dgm:spPr/>
    </dgm:pt>
    <dgm:pt modelId="{DA217D3F-C2EA-4CBC-A413-F4017F9F30EE}" type="pres">
      <dgm:prSet presAssocID="{C09E0F0D-9780-466A-BD44-203D9E44684B}" presName="compNode" presStyleCnt="0"/>
      <dgm:spPr/>
    </dgm:pt>
    <dgm:pt modelId="{E8EDEDC1-92B9-4949-892B-F405BF3BF1EA}" type="pres">
      <dgm:prSet presAssocID="{C09E0F0D-9780-466A-BD44-203D9E44684B}" presName="bgRect" presStyleLbl="bgShp" presStyleIdx="1" presStyleCnt="2"/>
      <dgm:spPr/>
    </dgm:pt>
    <dgm:pt modelId="{A8E7E69E-E6C0-4F34-86A5-0E5A37BD44D6}" type="pres">
      <dgm:prSet presAssocID="{C09E0F0D-9780-466A-BD44-203D9E44684B}"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819D10EC-813D-414B-9439-3480EC4C9F64}" type="pres">
      <dgm:prSet presAssocID="{C09E0F0D-9780-466A-BD44-203D9E44684B}" presName="spaceRect" presStyleCnt="0"/>
      <dgm:spPr/>
    </dgm:pt>
    <dgm:pt modelId="{552CA30C-E2A3-44C2-A9F0-BD37B5EF8FD7}" type="pres">
      <dgm:prSet presAssocID="{C09E0F0D-9780-466A-BD44-203D9E44684B}" presName="parTx" presStyleLbl="revTx" presStyleIdx="1" presStyleCnt="2">
        <dgm:presLayoutVars>
          <dgm:chMax val="0"/>
          <dgm:chPref val="0"/>
        </dgm:presLayoutVars>
      </dgm:prSet>
      <dgm:spPr/>
    </dgm:pt>
  </dgm:ptLst>
  <dgm:cxnLst>
    <dgm:cxn modelId="{F8BAB21F-6C14-4BA8-A692-DAD729ECC88D}" type="presOf" srcId="{18B2B69F-114A-4750-87C0-B60A19148934}" destId="{7F67C5E2-78B4-4327-84C1-E6D077D05F1B}" srcOrd="0" destOrd="0" presId="urn:microsoft.com/office/officeart/2018/2/layout/IconVerticalSolidList"/>
    <dgm:cxn modelId="{71411226-AFCB-49D9-A7B1-55EBA56445A9}" type="presOf" srcId="{C09E0F0D-9780-466A-BD44-203D9E44684B}" destId="{552CA30C-E2A3-44C2-A9F0-BD37B5EF8FD7}" srcOrd="0" destOrd="0" presId="urn:microsoft.com/office/officeart/2018/2/layout/IconVerticalSolidList"/>
    <dgm:cxn modelId="{70CC3199-3DCC-4462-A705-4EDA883806AF}" srcId="{18B2B69F-114A-4750-87C0-B60A19148934}" destId="{C09E0F0D-9780-466A-BD44-203D9E44684B}" srcOrd="1" destOrd="0" parTransId="{22D12E19-007D-4940-810B-4A3BA55E3BC0}" sibTransId="{B4480E31-3AF4-4DAD-B13B-B4FEB3497D59}"/>
    <dgm:cxn modelId="{5594C6E6-D933-4ECC-9937-A54F98C70D84}" srcId="{18B2B69F-114A-4750-87C0-B60A19148934}" destId="{B6D9442C-76B4-4D80-99C6-4C4BC190413E}" srcOrd="0" destOrd="0" parTransId="{B0E01921-850C-4C64-86E3-245238B16A3B}" sibTransId="{11D0E956-715F-4D43-BDD4-E72907464F2C}"/>
    <dgm:cxn modelId="{0FBBE0FC-0672-471D-ADE8-E67103E1E126}" type="presOf" srcId="{B6D9442C-76B4-4D80-99C6-4C4BC190413E}" destId="{FCD7F972-A4ED-4CF2-8D27-FB0BD78CFE86}" srcOrd="0" destOrd="0" presId="urn:microsoft.com/office/officeart/2018/2/layout/IconVerticalSolidList"/>
    <dgm:cxn modelId="{67F3C969-BFCC-4E55-B15A-0CDE0DA5B9A4}" type="presParOf" srcId="{7F67C5E2-78B4-4327-84C1-E6D077D05F1B}" destId="{F8E6E957-17D1-4687-9CE9-C1F18CB52204}" srcOrd="0" destOrd="0" presId="urn:microsoft.com/office/officeart/2018/2/layout/IconVerticalSolidList"/>
    <dgm:cxn modelId="{53532881-B9AB-44B0-97CA-8990104FBE30}" type="presParOf" srcId="{F8E6E957-17D1-4687-9CE9-C1F18CB52204}" destId="{E0F78F60-1402-42F2-BF8E-4F147A29DBD5}" srcOrd="0" destOrd="0" presId="urn:microsoft.com/office/officeart/2018/2/layout/IconVerticalSolidList"/>
    <dgm:cxn modelId="{B367C4B4-387C-4941-8416-1EC633AC7238}" type="presParOf" srcId="{F8E6E957-17D1-4687-9CE9-C1F18CB52204}" destId="{A7C29951-114C-470C-A0BB-B714C55C151A}" srcOrd="1" destOrd="0" presId="urn:microsoft.com/office/officeart/2018/2/layout/IconVerticalSolidList"/>
    <dgm:cxn modelId="{1E919AC5-77CF-4C4B-86CC-05E4E3B64712}" type="presParOf" srcId="{F8E6E957-17D1-4687-9CE9-C1F18CB52204}" destId="{DF07B6A3-D29F-45C0-B760-4133E99055E5}" srcOrd="2" destOrd="0" presId="urn:microsoft.com/office/officeart/2018/2/layout/IconVerticalSolidList"/>
    <dgm:cxn modelId="{02CE35D3-97E6-4D6E-A278-AF5BE44008A5}" type="presParOf" srcId="{F8E6E957-17D1-4687-9CE9-C1F18CB52204}" destId="{FCD7F972-A4ED-4CF2-8D27-FB0BD78CFE86}" srcOrd="3" destOrd="0" presId="urn:microsoft.com/office/officeart/2018/2/layout/IconVerticalSolidList"/>
    <dgm:cxn modelId="{1988BED4-224E-4CA3-9A36-B3612753CF66}" type="presParOf" srcId="{7F67C5E2-78B4-4327-84C1-E6D077D05F1B}" destId="{50DB5E3D-0C6E-46C6-B214-F03810D1E614}" srcOrd="1" destOrd="0" presId="urn:microsoft.com/office/officeart/2018/2/layout/IconVerticalSolidList"/>
    <dgm:cxn modelId="{F6FA6118-6C2C-4E25-8526-FB292EB0265D}" type="presParOf" srcId="{7F67C5E2-78B4-4327-84C1-E6D077D05F1B}" destId="{DA217D3F-C2EA-4CBC-A413-F4017F9F30EE}" srcOrd="2" destOrd="0" presId="urn:microsoft.com/office/officeart/2018/2/layout/IconVerticalSolidList"/>
    <dgm:cxn modelId="{BE402099-C8B0-4E7D-8EBD-6444C0540BBE}" type="presParOf" srcId="{DA217D3F-C2EA-4CBC-A413-F4017F9F30EE}" destId="{E8EDEDC1-92B9-4949-892B-F405BF3BF1EA}" srcOrd="0" destOrd="0" presId="urn:microsoft.com/office/officeart/2018/2/layout/IconVerticalSolidList"/>
    <dgm:cxn modelId="{931B0947-8FCB-420E-89F7-1ADB437540EE}" type="presParOf" srcId="{DA217D3F-C2EA-4CBC-A413-F4017F9F30EE}" destId="{A8E7E69E-E6C0-4F34-86A5-0E5A37BD44D6}" srcOrd="1" destOrd="0" presId="urn:microsoft.com/office/officeart/2018/2/layout/IconVerticalSolidList"/>
    <dgm:cxn modelId="{1EF01763-7E26-46E3-A8E5-DBB3041ED1B8}" type="presParOf" srcId="{DA217D3F-C2EA-4CBC-A413-F4017F9F30EE}" destId="{819D10EC-813D-414B-9439-3480EC4C9F64}" srcOrd="2" destOrd="0" presId="urn:microsoft.com/office/officeart/2018/2/layout/IconVerticalSolidList"/>
    <dgm:cxn modelId="{497CCF2A-DF72-4E3E-9D9E-4512A8001B8F}" type="presParOf" srcId="{DA217D3F-C2EA-4CBC-A413-F4017F9F30EE}" destId="{552CA30C-E2A3-44C2-A9F0-BD37B5EF8FD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13B4FB-3837-4F43-A531-D160F0063721}"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C45154BE-6206-424F-A5D7-38A119FADE07}">
      <dgm:prSet/>
      <dgm:spPr/>
      <dgm:t>
        <a:bodyPr/>
        <a:lstStyle/>
        <a:p>
          <a:pPr>
            <a:lnSpc>
              <a:spcPct val="100000"/>
            </a:lnSpc>
          </a:pPr>
          <a:r>
            <a:rPr lang="en-US" dirty="0"/>
            <a:t>1) Not all rural definitions fit the New Mexico context</a:t>
          </a:r>
        </a:p>
      </dgm:t>
    </dgm:pt>
    <dgm:pt modelId="{A23D83E1-634F-4972-BE33-B55E27E7A0C2}" type="parTrans" cxnId="{D2210537-BDE2-4868-8B4C-6BE938B659B3}">
      <dgm:prSet/>
      <dgm:spPr/>
      <dgm:t>
        <a:bodyPr/>
        <a:lstStyle/>
        <a:p>
          <a:endParaRPr lang="en-US"/>
        </a:p>
      </dgm:t>
    </dgm:pt>
    <dgm:pt modelId="{136F3435-0156-4915-888E-788A1399E07F}" type="sibTrans" cxnId="{D2210537-BDE2-4868-8B4C-6BE938B659B3}">
      <dgm:prSet/>
      <dgm:spPr/>
      <dgm:t>
        <a:bodyPr/>
        <a:lstStyle/>
        <a:p>
          <a:endParaRPr lang="en-US"/>
        </a:p>
      </dgm:t>
    </dgm:pt>
    <dgm:pt modelId="{2567721D-9FCC-4889-B39A-F628A2A81CB8}">
      <dgm:prSet/>
      <dgm:spPr/>
      <dgm:t>
        <a:bodyPr/>
        <a:lstStyle/>
        <a:p>
          <a:pPr>
            <a:lnSpc>
              <a:spcPct val="100000"/>
            </a:lnSpc>
          </a:pPr>
          <a:r>
            <a:rPr lang="en-US" dirty="0"/>
            <a:t>2) No single “correct” rural definition</a:t>
          </a:r>
        </a:p>
      </dgm:t>
    </dgm:pt>
    <dgm:pt modelId="{E3D600E8-DFB4-4C3A-B555-6837DE2EECF5}" type="parTrans" cxnId="{6B48AF07-F3D0-40D2-92CB-2FE1DCBC6FEB}">
      <dgm:prSet/>
      <dgm:spPr/>
      <dgm:t>
        <a:bodyPr/>
        <a:lstStyle/>
        <a:p>
          <a:endParaRPr lang="en-US"/>
        </a:p>
      </dgm:t>
    </dgm:pt>
    <dgm:pt modelId="{E215AF55-BF8E-4223-9D15-3BE4DE11EB40}" type="sibTrans" cxnId="{6B48AF07-F3D0-40D2-92CB-2FE1DCBC6FEB}">
      <dgm:prSet/>
      <dgm:spPr/>
      <dgm:t>
        <a:bodyPr/>
        <a:lstStyle/>
        <a:p>
          <a:endParaRPr lang="en-US"/>
        </a:p>
      </dgm:t>
    </dgm:pt>
    <dgm:pt modelId="{43686034-4A8E-4DCF-AEA7-1227B5D3D094}">
      <dgm:prSet/>
      <dgm:spPr/>
      <dgm:t>
        <a:bodyPr/>
        <a:lstStyle/>
        <a:p>
          <a:pPr>
            <a:lnSpc>
              <a:spcPct val="100000"/>
            </a:lnSpc>
          </a:pPr>
          <a:r>
            <a:rPr lang="en-US" dirty="0"/>
            <a:t>3) Student data matters</a:t>
          </a:r>
        </a:p>
      </dgm:t>
    </dgm:pt>
    <dgm:pt modelId="{32F7F15E-9E29-4ED4-AACF-572D42461D82}" type="parTrans" cxnId="{A6DF66FF-BCB2-422E-AE86-7B7910F7E3B8}">
      <dgm:prSet/>
      <dgm:spPr/>
      <dgm:t>
        <a:bodyPr/>
        <a:lstStyle/>
        <a:p>
          <a:endParaRPr lang="en-US"/>
        </a:p>
      </dgm:t>
    </dgm:pt>
    <dgm:pt modelId="{53174CB9-E25C-4CC8-BBB2-6CED41F17D83}" type="sibTrans" cxnId="{A6DF66FF-BCB2-422E-AE86-7B7910F7E3B8}">
      <dgm:prSet/>
      <dgm:spPr/>
      <dgm:t>
        <a:bodyPr/>
        <a:lstStyle/>
        <a:p>
          <a:endParaRPr lang="en-US"/>
        </a:p>
      </dgm:t>
    </dgm:pt>
    <dgm:pt modelId="{4C7CD3D5-4407-4000-A8A4-E8D708338947}">
      <dgm:prSet/>
      <dgm:spPr/>
      <dgm:t>
        <a:bodyPr/>
        <a:lstStyle/>
        <a:p>
          <a:pPr>
            <a:lnSpc>
              <a:spcPct val="100000"/>
            </a:lnSpc>
          </a:pPr>
          <a:r>
            <a:rPr lang="en-US" dirty="0"/>
            <a:t>4) Use of definitions and analysis depend on policy objectives</a:t>
          </a:r>
        </a:p>
      </dgm:t>
    </dgm:pt>
    <dgm:pt modelId="{5513CA44-A3AE-4E29-B17C-6466F6F0371E}" type="parTrans" cxnId="{FBE22655-772D-49A0-B5CC-A42B34D6E4E9}">
      <dgm:prSet/>
      <dgm:spPr/>
      <dgm:t>
        <a:bodyPr/>
        <a:lstStyle/>
        <a:p>
          <a:endParaRPr lang="en-US"/>
        </a:p>
      </dgm:t>
    </dgm:pt>
    <dgm:pt modelId="{91218E8C-BC02-435C-9781-C96C1910A734}" type="sibTrans" cxnId="{FBE22655-772D-49A0-B5CC-A42B34D6E4E9}">
      <dgm:prSet/>
      <dgm:spPr/>
      <dgm:t>
        <a:bodyPr/>
        <a:lstStyle/>
        <a:p>
          <a:endParaRPr lang="en-US"/>
        </a:p>
      </dgm:t>
    </dgm:pt>
    <dgm:pt modelId="{732DE7C5-B9ED-4080-A85C-4FEDDD0F4A59}" type="pres">
      <dgm:prSet presAssocID="{3F13B4FB-3837-4F43-A531-D160F0063721}" presName="root" presStyleCnt="0">
        <dgm:presLayoutVars>
          <dgm:dir/>
          <dgm:resizeHandles val="exact"/>
        </dgm:presLayoutVars>
      </dgm:prSet>
      <dgm:spPr/>
    </dgm:pt>
    <dgm:pt modelId="{5B4556BA-AA23-4976-AC69-B49C0A8F1C8E}" type="pres">
      <dgm:prSet presAssocID="{C45154BE-6206-424F-A5D7-38A119FADE07}" presName="compNode" presStyleCnt="0"/>
      <dgm:spPr/>
    </dgm:pt>
    <dgm:pt modelId="{EDD27AE9-A6A3-4D2F-A720-4C100783A409}" type="pres">
      <dgm:prSet presAssocID="{C45154BE-6206-424F-A5D7-38A119FADE07}" presName="bgRect" presStyleLbl="bgShp" presStyleIdx="0" presStyleCnt="4" custLinFactNeighborX="-7293" custLinFactNeighborY="4099"/>
      <dgm:spPr/>
    </dgm:pt>
    <dgm:pt modelId="{8D69C57D-4FB7-4980-A921-0846A046BD30}" type="pres">
      <dgm:prSet presAssocID="{C45154BE-6206-424F-A5D7-38A119FADE07}"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agnifying glass"/>
        </a:ext>
      </dgm:extLst>
    </dgm:pt>
    <dgm:pt modelId="{29027695-FB77-44A0-B04B-D27203760722}" type="pres">
      <dgm:prSet presAssocID="{C45154BE-6206-424F-A5D7-38A119FADE07}" presName="spaceRect" presStyleCnt="0"/>
      <dgm:spPr/>
    </dgm:pt>
    <dgm:pt modelId="{60F8BBD1-FE77-44D3-A5A7-F4054BA6AE9E}" type="pres">
      <dgm:prSet presAssocID="{C45154BE-6206-424F-A5D7-38A119FADE07}" presName="parTx" presStyleLbl="revTx" presStyleIdx="0" presStyleCnt="4">
        <dgm:presLayoutVars>
          <dgm:chMax val="0"/>
          <dgm:chPref val="0"/>
        </dgm:presLayoutVars>
      </dgm:prSet>
      <dgm:spPr/>
    </dgm:pt>
    <dgm:pt modelId="{3805F4B1-3475-4203-9C0F-73E59CDE4D0B}" type="pres">
      <dgm:prSet presAssocID="{136F3435-0156-4915-888E-788A1399E07F}" presName="sibTrans" presStyleCnt="0"/>
      <dgm:spPr/>
    </dgm:pt>
    <dgm:pt modelId="{E1DF0C9D-2022-4A94-B048-E2DCC69991A2}" type="pres">
      <dgm:prSet presAssocID="{2567721D-9FCC-4889-B39A-F628A2A81CB8}" presName="compNode" presStyleCnt="0"/>
      <dgm:spPr/>
    </dgm:pt>
    <dgm:pt modelId="{3E42AAC3-6667-4F3F-B73F-06236C9993EE}" type="pres">
      <dgm:prSet presAssocID="{2567721D-9FCC-4889-B39A-F628A2A81CB8}" presName="bgRect" presStyleLbl="bgShp" presStyleIdx="1" presStyleCnt="4"/>
      <dgm:spPr/>
    </dgm:pt>
    <dgm:pt modelId="{48246DFF-484C-465F-B236-BA01ADA6DD21}" type="pres">
      <dgm:prSet presAssocID="{2567721D-9FCC-4889-B39A-F628A2A81CB8}"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esearch"/>
        </a:ext>
      </dgm:extLst>
    </dgm:pt>
    <dgm:pt modelId="{F77F172A-F2FD-4658-9062-A657C43FA2E6}" type="pres">
      <dgm:prSet presAssocID="{2567721D-9FCC-4889-B39A-F628A2A81CB8}" presName="spaceRect" presStyleCnt="0"/>
      <dgm:spPr/>
    </dgm:pt>
    <dgm:pt modelId="{330DA876-83FC-439D-9724-F94D42277780}" type="pres">
      <dgm:prSet presAssocID="{2567721D-9FCC-4889-B39A-F628A2A81CB8}" presName="parTx" presStyleLbl="revTx" presStyleIdx="1" presStyleCnt="4">
        <dgm:presLayoutVars>
          <dgm:chMax val="0"/>
          <dgm:chPref val="0"/>
        </dgm:presLayoutVars>
      </dgm:prSet>
      <dgm:spPr/>
    </dgm:pt>
    <dgm:pt modelId="{D8DE35B0-2DA4-4B62-985A-B273E106D1D6}" type="pres">
      <dgm:prSet presAssocID="{E215AF55-BF8E-4223-9D15-3BE4DE11EB40}" presName="sibTrans" presStyleCnt="0"/>
      <dgm:spPr/>
    </dgm:pt>
    <dgm:pt modelId="{41FB0119-40B7-483D-99F7-531FCB1AD553}" type="pres">
      <dgm:prSet presAssocID="{43686034-4A8E-4DCF-AEA7-1227B5D3D094}" presName="compNode" presStyleCnt="0"/>
      <dgm:spPr/>
    </dgm:pt>
    <dgm:pt modelId="{41FED7BA-C46D-4EF0-9BBE-9761918F2A48}" type="pres">
      <dgm:prSet presAssocID="{43686034-4A8E-4DCF-AEA7-1227B5D3D094}" presName="bgRect" presStyleLbl="bgShp" presStyleIdx="2" presStyleCnt="4"/>
      <dgm:spPr/>
    </dgm:pt>
    <dgm:pt modelId="{64D37512-E36C-44AB-83DA-19597EF1B458}" type="pres">
      <dgm:prSet presAssocID="{43686034-4A8E-4DCF-AEA7-1227B5D3D094}"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choolhouse"/>
        </a:ext>
      </dgm:extLst>
    </dgm:pt>
    <dgm:pt modelId="{298E7553-A411-4292-AD72-81A3B16CBF4B}" type="pres">
      <dgm:prSet presAssocID="{43686034-4A8E-4DCF-AEA7-1227B5D3D094}" presName="spaceRect" presStyleCnt="0"/>
      <dgm:spPr/>
    </dgm:pt>
    <dgm:pt modelId="{1A22BD07-CFDF-4B86-9EA0-CF18C904FE9D}" type="pres">
      <dgm:prSet presAssocID="{43686034-4A8E-4DCF-AEA7-1227B5D3D094}" presName="parTx" presStyleLbl="revTx" presStyleIdx="2" presStyleCnt="4">
        <dgm:presLayoutVars>
          <dgm:chMax val="0"/>
          <dgm:chPref val="0"/>
        </dgm:presLayoutVars>
      </dgm:prSet>
      <dgm:spPr/>
    </dgm:pt>
    <dgm:pt modelId="{F7A49FAA-BFFD-4989-9FCA-85ED1A9292B1}" type="pres">
      <dgm:prSet presAssocID="{53174CB9-E25C-4CC8-BBB2-6CED41F17D83}" presName="sibTrans" presStyleCnt="0"/>
      <dgm:spPr/>
    </dgm:pt>
    <dgm:pt modelId="{E15578C7-7D23-4D64-91A7-74FC6DC9E694}" type="pres">
      <dgm:prSet presAssocID="{4C7CD3D5-4407-4000-A8A4-E8D708338947}" presName="compNode" presStyleCnt="0"/>
      <dgm:spPr/>
    </dgm:pt>
    <dgm:pt modelId="{944F7555-B7AD-4909-8B2B-491D10175632}" type="pres">
      <dgm:prSet presAssocID="{4C7CD3D5-4407-4000-A8A4-E8D708338947}" presName="bgRect" presStyleLbl="bgShp" presStyleIdx="3" presStyleCnt="4"/>
      <dgm:spPr/>
    </dgm:pt>
    <dgm:pt modelId="{0326EC1B-26E1-4A1E-9EAA-DD151C576568}" type="pres">
      <dgm:prSet presAssocID="{4C7CD3D5-4407-4000-A8A4-E8D708338947}"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275E6BAA-300B-43E0-95A8-C383C9A5A4EA}" type="pres">
      <dgm:prSet presAssocID="{4C7CD3D5-4407-4000-A8A4-E8D708338947}" presName="spaceRect" presStyleCnt="0"/>
      <dgm:spPr/>
    </dgm:pt>
    <dgm:pt modelId="{3F54E2CD-04DD-47F8-AB3F-8E7E4B9562BC}" type="pres">
      <dgm:prSet presAssocID="{4C7CD3D5-4407-4000-A8A4-E8D708338947}" presName="parTx" presStyleLbl="revTx" presStyleIdx="3" presStyleCnt="4">
        <dgm:presLayoutVars>
          <dgm:chMax val="0"/>
          <dgm:chPref val="0"/>
        </dgm:presLayoutVars>
      </dgm:prSet>
      <dgm:spPr/>
    </dgm:pt>
  </dgm:ptLst>
  <dgm:cxnLst>
    <dgm:cxn modelId="{6B48AF07-F3D0-40D2-92CB-2FE1DCBC6FEB}" srcId="{3F13B4FB-3837-4F43-A531-D160F0063721}" destId="{2567721D-9FCC-4889-B39A-F628A2A81CB8}" srcOrd="1" destOrd="0" parTransId="{E3D600E8-DFB4-4C3A-B555-6837DE2EECF5}" sibTransId="{E215AF55-BF8E-4223-9D15-3BE4DE11EB40}"/>
    <dgm:cxn modelId="{4DDB0B19-72BF-4BA9-A9FB-0773A80685C9}" type="presOf" srcId="{2567721D-9FCC-4889-B39A-F628A2A81CB8}" destId="{330DA876-83FC-439D-9724-F94D42277780}" srcOrd="0" destOrd="0" presId="urn:microsoft.com/office/officeart/2018/2/layout/IconVerticalSolidList"/>
    <dgm:cxn modelId="{D2210537-BDE2-4868-8B4C-6BE938B659B3}" srcId="{3F13B4FB-3837-4F43-A531-D160F0063721}" destId="{C45154BE-6206-424F-A5D7-38A119FADE07}" srcOrd="0" destOrd="0" parTransId="{A23D83E1-634F-4972-BE33-B55E27E7A0C2}" sibTransId="{136F3435-0156-4915-888E-788A1399E07F}"/>
    <dgm:cxn modelId="{73AD9770-3480-4B86-800A-57D97750EFE4}" type="presOf" srcId="{C45154BE-6206-424F-A5D7-38A119FADE07}" destId="{60F8BBD1-FE77-44D3-A5A7-F4054BA6AE9E}" srcOrd="0" destOrd="0" presId="urn:microsoft.com/office/officeart/2018/2/layout/IconVerticalSolidList"/>
    <dgm:cxn modelId="{FBE22655-772D-49A0-B5CC-A42B34D6E4E9}" srcId="{3F13B4FB-3837-4F43-A531-D160F0063721}" destId="{4C7CD3D5-4407-4000-A8A4-E8D708338947}" srcOrd="3" destOrd="0" parTransId="{5513CA44-A3AE-4E29-B17C-6466F6F0371E}" sibTransId="{91218E8C-BC02-435C-9781-C96C1910A734}"/>
    <dgm:cxn modelId="{C5F47057-F4E4-4CE2-B312-20736034D19E}" type="presOf" srcId="{3F13B4FB-3837-4F43-A531-D160F0063721}" destId="{732DE7C5-B9ED-4080-A85C-4FEDDD0F4A59}" srcOrd="0" destOrd="0" presId="urn:microsoft.com/office/officeart/2018/2/layout/IconVerticalSolidList"/>
    <dgm:cxn modelId="{DD3610B9-F311-41DF-A3E0-CFDEC944AF06}" type="presOf" srcId="{4C7CD3D5-4407-4000-A8A4-E8D708338947}" destId="{3F54E2CD-04DD-47F8-AB3F-8E7E4B9562BC}" srcOrd="0" destOrd="0" presId="urn:microsoft.com/office/officeart/2018/2/layout/IconVerticalSolidList"/>
    <dgm:cxn modelId="{989E09BF-B892-49F4-BDF3-9898B9605792}" type="presOf" srcId="{43686034-4A8E-4DCF-AEA7-1227B5D3D094}" destId="{1A22BD07-CFDF-4B86-9EA0-CF18C904FE9D}" srcOrd="0" destOrd="0" presId="urn:microsoft.com/office/officeart/2018/2/layout/IconVerticalSolidList"/>
    <dgm:cxn modelId="{A6DF66FF-BCB2-422E-AE86-7B7910F7E3B8}" srcId="{3F13B4FB-3837-4F43-A531-D160F0063721}" destId="{43686034-4A8E-4DCF-AEA7-1227B5D3D094}" srcOrd="2" destOrd="0" parTransId="{32F7F15E-9E29-4ED4-AACF-572D42461D82}" sibTransId="{53174CB9-E25C-4CC8-BBB2-6CED41F17D83}"/>
    <dgm:cxn modelId="{E3AF4CF0-76A6-4394-816D-443D745AF979}" type="presParOf" srcId="{732DE7C5-B9ED-4080-A85C-4FEDDD0F4A59}" destId="{5B4556BA-AA23-4976-AC69-B49C0A8F1C8E}" srcOrd="0" destOrd="0" presId="urn:microsoft.com/office/officeart/2018/2/layout/IconVerticalSolidList"/>
    <dgm:cxn modelId="{20147E5D-EC35-4819-B2F0-883E0FA9A159}" type="presParOf" srcId="{5B4556BA-AA23-4976-AC69-B49C0A8F1C8E}" destId="{EDD27AE9-A6A3-4D2F-A720-4C100783A409}" srcOrd="0" destOrd="0" presId="urn:microsoft.com/office/officeart/2018/2/layout/IconVerticalSolidList"/>
    <dgm:cxn modelId="{4967F7AE-DC79-42E8-9E10-BEEC532820D6}" type="presParOf" srcId="{5B4556BA-AA23-4976-AC69-B49C0A8F1C8E}" destId="{8D69C57D-4FB7-4980-A921-0846A046BD30}" srcOrd="1" destOrd="0" presId="urn:microsoft.com/office/officeart/2018/2/layout/IconVerticalSolidList"/>
    <dgm:cxn modelId="{C465C9C8-E7D1-433B-879F-D41FF4BDB3E2}" type="presParOf" srcId="{5B4556BA-AA23-4976-AC69-B49C0A8F1C8E}" destId="{29027695-FB77-44A0-B04B-D27203760722}" srcOrd="2" destOrd="0" presId="urn:microsoft.com/office/officeart/2018/2/layout/IconVerticalSolidList"/>
    <dgm:cxn modelId="{0AD46968-DFDD-4658-A5EB-6BB947B2C194}" type="presParOf" srcId="{5B4556BA-AA23-4976-AC69-B49C0A8F1C8E}" destId="{60F8BBD1-FE77-44D3-A5A7-F4054BA6AE9E}" srcOrd="3" destOrd="0" presId="urn:microsoft.com/office/officeart/2018/2/layout/IconVerticalSolidList"/>
    <dgm:cxn modelId="{679A948A-7E63-487C-94BB-F7ABFC38E21D}" type="presParOf" srcId="{732DE7C5-B9ED-4080-A85C-4FEDDD0F4A59}" destId="{3805F4B1-3475-4203-9C0F-73E59CDE4D0B}" srcOrd="1" destOrd="0" presId="urn:microsoft.com/office/officeart/2018/2/layout/IconVerticalSolidList"/>
    <dgm:cxn modelId="{765ADB75-E7D7-4AEF-80BE-F63424436948}" type="presParOf" srcId="{732DE7C5-B9ED-4080-A85C-4FEDDD0F4A59}" destId="{E1DF0C9D-2022-4A94-B048-E2DCC69991A2}" srcOrd="2" destOrd="0" presId="urn:microsoft.com/office/officeart/2018/2/layout/IconVerticalSolidList"/>
    <dgm:cxn modelId="{5FA591E8-D054-4E38-98CC-E597171C1B34}" type="presParOf" srcId="{E1DF0C9D-2022-4A94-B048-E2DCC69991A2}" destId="{3E42AAC3-6667-4F3F-B73F-06236C9993EE}" srcOrd="0" destOrd="0" presId="urn:microsoft.com/office/officeart/2018/2/layout/IconVerticalSolidList"/>
    <dgm:cxn modelId="{86A2EB32-8689-4F11-A481-3A49A3086678}" type="presParOf" srcId="{E1DF0C9D-2022-4A94-B048-E2DCC69991A2}" destId="{48246DFF-484C-465F-B236-BA01ADA6DD21}" srcOrd="1" destOrd="0" presId="urn:microsoft.com/office/officeart/2018/2/layout/IconVerticalSolidList"/>
    <dgm:cxn modelId="{FFB52B96-9433-483D-A3E5-7F5D4F72EFE1}" type="presParOf" srcId="{E1DF0C9D-2022-4A94-B048-E2DCC69991A2}" destId="{F77F172A-F2FD-4658-9062-A657C43FA2E6}" srcOrd="2" destOrd="0" presId="urn:microsoft.com/office/officeart/2018/2/layout/IconVerticalSolidList"/>
    <dgm:cxn modelId="{5D1E676B-DE4B-4133-99B3-007F324AD37E}" type="presParOf" srcId="{E1DF0C9D-2022-4A94-B048-E2DCC69991A2}" destId="{330DA876-83FC-439D-9724-F94D42277780}" srcOrd="3" destOrd="0" presId="urn:microsoft.com/office/officeart/2018/2/layout/IconVerticalSolidList"/>
    <dgm:cxn modelId="{7B5BC2E6-1237-4E8A-8280-9A10B09EBE91}" type="presParOf" srcId="{732DE7C5-B9ED-4080-A85C-4FEDDD0F4A59}" destId="{D8DE35B0-2DA4-4B62-985A-B273E106D1D6}" srcOrd="3" destOrd="0" presId="urn:microsoft.com/office/officeart/2018/2/layout/IconVerticalSolidList"/>
    <dgm:cxn modelId="{DEA0C6E5-6A2D-4A9C-AE0A-030D9E4EE118}" type="presParOf" srcId="{732DE7C5-B9ED-4080-A85C-4FEDDD0F4A59}" destId="{41FB0119-40B7-483D-99F7-531FCB1AD553}" srcOrd="4" destOrd="0" presId="urn:microsoft.com/office/officeart/2018/2/layout/IconVerticalSolidList"/>
    <dgm:cxn modelId="{FF7352CE-0B95-4DED-A83B-AC54EAEC0343}" type="presParOf" srcId="{41FB0119-40B7-483D-99F7-531FCB1AD553}" destId="{41FED7BA-C46D-4EF0-9BBE-9761918F2A48}" srcOrd="0" destOrd="0" presId="urn:microsoft.com/office/officeart/2018/2/layout/IconVerticalSolidList"/>
    <dgm:cxn modelId="{FF7E0EC7-632D-438D-BF1B-4A9372523FFF}" type="presParOf" srcId="{41FB0119-40B7-483D-99F7-531FCB1AD553}" destId="{64D37512-E36C-44AB-83DA-19597EF1B458}" srcOrd="1" destOrd="0" presId="urn:microsoft.com/office/officeart/2018/2/layout/IconVerticalSolidList"/>
    <dgm:cxn modelId="{211A42B9-3421-41B1-B818-6D1E7CF04A4E}" type="presParOf" srcId="{41FB0119-40B7-483D-99F7-531FCB1AD553}" destId="{298E7553-A411-4292-AD72-81A3B16CBF4B}" srcOrd="2" destOrd="0" presId="urn:microsoft.com/office/officeart/2018/2/layout/IconVerticalSolidList"/>
    <dgm:cxn modelId="{39D69430-FBDE-4641-A719-E2016B054A4A}" type="presParOf" srcId="{41FB0119-40B7-483D-99F7-531FCB1AD553}" destId="{1A22BD07-CFDF-4B86-9EA0-CF18C904FE9D}" srcOrd="3" destOrd="0" presId="urn:microsoft.com/office/officeart/2018/2/layout/IconVerticalSolidList"/>
    <dgm:cxn modelId="{AEC32EDF-6914-44E7-B5AA-B74D7AF60EF4}" type="presParOf" srcId="{732DE7C5-B9ED-4080-A85C-4FEDDD0F4A59}" destId="{F7A49FAA-BFFD-4989-9FCA-85ED1A9292B1}" srcOrd="5" destOrd="0" presId="urn:microsoft.com/office/officeart/2018/2/layout/IconVerticalSolidList"/>
    <dgm:cxn modelId="{92E5BD51-376B-40B5-9E6F-E99AB59D071E}" type="presParOf" srcId="{732DE7C5-B9ED-4080-A85C-4FEDDD0F4A59}" destId="{E15578C7-7D23-4D64-91A7-74FC6DC9E694}" srcOrd="6" destOrd="0" presId="urn:microsoft.com/office/officeart/2018/2/layout/IconVerticalSolidList"/>
    <dgm:cxn modelId="{EDED80A1-4AB4-4805-8AF3-C6106457B366}" type="presParOf" srcId="{E15578C7-7D23-4D64-91A7-74FC6DC9E694}" destId="{944F7555-B7AD-4909-8B2B-491D10175632}" srcOrd="0" destOrd="0" presId="urn:microsoft.com/office/officeart/2018/2/layout/IconVerticalSolidList"/>
    <dgm:cxn modelId="{4DB2B4CB-2DAA-4B41-8CD2-C859C52FCAEC}" type="presParOf" srcId="{E15578C7-7D23-4D64-91A7-74FC6DC9E694}" destId="{0326EC1B-26E1-4A1E-9EAA-DD151C576568}" srcOrd="1" destOrd="0" presId="urn:microsoft.com/office/officeart/2018/2/layout/IconVerticalSolidList"/>
    <dgm:cxn modelId="{74641AEB-1D09-462A-963B-5ACBEC8775E3}" type="presParOf" srcId="{E15578C7-7D23-4D64-91A7-74FC6DC9E694}" destId="{275E6BAA-300B-43E0-95A8-C383C9A5A4EA}" srcOrd="2" destOrd="0" presId="urn:microsoft.com/office/officeart/2018/2/layout/IconVerticalSolidList"/>
    <dgm:cxn modelId="{ECB29E05-F450-4965-AB81-372AD7BC6710}" type="presParOf" srcId="{E15578C7-7D23-4D64-91A7-74FC6DC9E694}" destId="{3F54E2CD-04DD-47F8-AB3F-8E7E4B9562B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78F60-1402-42F2-BF8E-4F147A29DBD5}">
      <dsp:nvSpPr>
        <dsp:cNvPr id="0" name=""/>
        <dsp:cNvSpPr/>
      </dsp:nvSpPr>
      <dsp:spPr>
        <a:xfrm>
          <a:off x="0" y="758058"/>
          <a:ext cx="10515600" cy="139949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C29951-114C-470C-A0BB-B714C55C151A}">
      <dsp:nvSpPr>
        <dsp:cNvPr id="0" name=""/>
        <dsp:cNvSpPr/>
      </dsp:nvSpPr>
      <dsp:spPr>
        <a:xfrm>
          <a:off x="423346" y="1072944"/>
          <a:ext cx="769721" cy="76972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CD7F972-A4ED-4CF2-8D27-FB0BD78CFE86}">
      <dsp:nvSpPr>
        <dsp:cNvPr id="0" name=""/>
        <dsp:cNvSpPr/>
      </dsp:nvSpPr>
      <dsp:spPr>
        <a:xfrm>
          <a:off x="1616414" y="758058"/>
          <a:ext cx="8899185" cy="1399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113" tIns="148113" rIns="148113" bIns="148113"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Tenorite" panose="00000500000000000000" pitchFamily="2" charset="0"/>
            </a:rPr>
            <a:t>Vision: We envision a future in which postsecondary education expands opportunities for all, strengthens communities, and advances the public good.</a:t>
          </a:r>
        </a:p>
      </dsp:txBody>
      <dsp:txXfrm>
        <a:off x="1616414" y="758058"/>
        <a:ext cx="8899185" cy="1399493"/>
      </dsp:txXfrm>
    </dsp:sp>
    <dsp:sp modelId="{E8EDEDC1-92B9-4949-892B-F405BF3BF1EA}">
      <dsp:nvSpPr>
        <dsp:cNvPr id="0" name=""/>
        <dsp:cNvSpPr/>
      </dsp:nvSpPr>
      <dsp:spPr>
        <a:xfrm>
          <a:off x="0" y="2507425"/>
          <a:ext cx="10515600" cy="139949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E7E69E-E6C0-4F34-86A5-0E5A37BD44D6}">
      <dsp:nvSpPr>
        <dsp:cNvPr id="0" name=""/>
        <dsp:cNvSpPr/>
      </dsp:nvSpPr>
      <dsp:spPr>
        <a:xfrm>
          <a:off x="423346" y="2822311"/>
          <a:ext cx="769721" cy="76972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52CA30C-E2A3-44C2-A9F0-BD37B5EF8FD7}">
      <dsp:nvSpPr>
        <dsp:cNvPr id="0" name=""/>
        <dsp:cNvSpPr/>
      </dsp:nvSpPr>
      <dsp:spPr>
        <a:xfrm>
          <a:off x="1616414" y="2507425"/>
          <a:ext cx="8899185" cy="1399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113" tIns="148113" rIns="148113" bIns="148113"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Tenorite" panose="00000500000000000000" pitchFamily="2" charset="0"/>
            </a:rPr>
            <a:t>The National Center for Higher Education Management Systems (NCHEMS) partners with institution, system, government, and community leaders to effectively use evidence to improve strategic decision-making in postsecondary education.</a:t>
          </a:r>
        </a:p>
      </dsp:txBody>
      <dsp:txXfrm>
        <a:off x="1616414" y="2507425"/>
        <a:ext cx="8899185" cy="13994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D27AE9-A6A3-4D2F-A720-4C100783A409}">
      <dsp:nvSpPr>
        <dsp:cNvPr id="0" name=""/>
        <dsp:cNvSpPr/>
      </dsp:nvSpPr>
      <dsp:spPr>
        <a:xfrm>
          <a:off x="0" y="39327"/>
          <a:ext cx="8806544" cy="91538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69C57D-4FB7-4980-A921-0846A046BD30}">
      <dsp:nvSpPr>
        <dsp:cNvPr id="0" name=""/>
        <dsp:cNvSpPr/>
      </dsp:nvSpPr>
      <dsp:spPr>
        <a:xfrm>
          <a:off x="276903" y="207767"/>
          <a:ext cx="503461" cy="50346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F8BBD1-FE77-44D3-A5A7-F4054BA6AE9E}">
      <dsp:nvSpPr>
        <dsp:cNvPr id="0" name=""/>
        <dsp:cNvSpPr/>
      </dsp:nvSpPr>
      <dsp:spPr>
        <a:xfrm>
          <a:off x="1057269" y="1806"/>
          <a:ext cx="7749274" cy="915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8" tIns="96878" rIns="96878" bIns="96878" numCol="1" spcCol="1270" anchor="ctr" anchorCtr="0">
          <a:noAutofit/>
        </a:bodyPr>
        <a:lstStyle/>
        <a:p>
          <a:pPr marL="0" lvl="0" indent="0" algn="l" defTabSz="977900">
            <a:lnSpc>
              <a:spcPct val="100000"/>
            </a:lnSpc>
            <a:spcBef>
              <a:spcPct val="0"/>
            </a:spcBef>
            <a:spcAft>
              <a:spcPct val="35000"/>
            </a:spcAft>
            <a:buNone/>
          </a:pPr>
          <a:r>
            <a:rPr lang="en-US" sz="2200" kern="1200" dirty="0"/>
            <a:t>1) Not all rural definitions fit the New Mexico context</a:t>
          </a:r>
        </a:p>
      </dsp:txBody>
      <dsp:txXfrm>
        <a:off x="1057269" y="1806"/>
        <a:ext cx="7749274" cy="915384"/>
      </dsp:txXfrm>
    </dsp:sp>
    <dsp:sp modelId="{3E42AAC3-6667-4F3F-B73F-06236C9993EE}">
      <dsp:nvSpPr>
        <dsp:cNvPr id="0" name=""/>
        <dsp:cNvSpPr/>
      </dsp:nvSpPr>
      <dsp:spPr>
        <a:xfrm>
          <a:off x="0" y="1146037"/>
          <a:ext cx="8806544" cy="91538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246DFF-484C-465F-B236-BA01ADA6DD21}">
      <dsp:nvSpPr>
        <dsp:cNvPr id="0" name=""/>
        <dsp:cNvSpPr/>
      </dsp:nvSpPr>
      <dsp:spPr>
        <a:xfrm>
          <a:off x="276903" y="1351998"/>
          <a:ext cx="503461" cy="50346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0DA876-83FC-439D-9724-F94D42277780}">
      <dsp:nvSpPr>
        <dsp:cNvPr id="0" name=""/>
        <dsp:cNvSpPr/>
      </dsp:nvSpPr>
      <dsp:spPr>
        <a:xfrm>
          <a:off x="1057269" y="1146037"/>
          <a:ext cx="7749274" cy="915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8" tIns="96878" rIns="96878" bIns="96878" numCol="1" spcCol="1270" anchor="ctr" anchorCtr="0">
          <a:noAutofit/>
        </a:bodyPr>
        <a:lstStyle/>
        <a:p>
          <a:pPr marL="0" lvl="0" indent="0" algn="l" defTabSz="977900">
            <a:lnSpc>
              <a:spcPct val="100000"/>
            </a:lnSpc>
            <a:spcBef>
              <a:spcPct val="0"/>
            </a:spcBef>
            <a:spcAft>
              <a:spcPct val="35000"/>
            </a:spcAft>
            <a:buNone/>
          </a:pPr>
          <a:r>
            <a:rPr lang="en-US" sz="2200" kern="1200" dirty="0"/>
            <a:t>2) No single “correct” rural definition</a:t>
          </a:r>
        </a:p>
      </dsp:txBody>
      <dsp:txXfrm>
        <a:off x="1057269" y="1146037"/>
        <a:ext cx="7749274" cy="915384"/>
      </dsp:txXfrm>
    </dsp:sp>
    <dsp:sp modelId="{41FED7BA-C46D-4EF0-9BBE-9761918F2A48}">
      <dsp:nvSpPr>
        <dsp:cNvPr id="0" name=""/>
        <dsp:cNvSpPr/>
      </dsp:nvSpPr>
      <dsp:spPr>
        <a:xfrm>
          <a:off x="0" y="2290268"/>
          <a:ext cx="8806544" cy="91538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D37512-E36C-44AB-83DA-19597EF1B458}">
      <dsp:nvSpPr>
        <dsp:cNvPr id="0" name=""/>
        <dsp:cNvSpPr/>
      </dsp:nvSpPr>
      <dsp:spPr>
        <a:xfrm>
          <a:off x="276903" y="2496229"/>
          <a:ext cx="503461" cy="50346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22BD07-CFDF-4B86-9EA0-CF18C904FE9D}">
      <dsp:nvSpPr>
        <dsp:cNvPr id="0" name=""/>
        <dsp:cNvSpPr/>
      </dsp:nvSpPr>
      <dsp:spPr>
        <a:xfrm>
          <a:off x="1057269" y="2290268"/>
          <a:ext cx="7749274" cy="915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8" tIns="96878" rIns="96878" bIns="96878" numCol="1" spcCol="1270" anchor="ctr" anchorCtr="0">
          <a:noAutofit/>
        </a:bodyPr>
        <a:lstStyle/>
        <a:p>
          <a:pPr marL="0" lvl="0" indent="0" algn="l" defTabSz="977900">
            <a:lnSpc>
              <a:spcPct val="100000"/>
            </a:lnSpc>
            <a:spcBef>
              <a:spcPct val="0"/>
            </a:spcBef>
            <a:spcAft>
              <a:spcPct val="35000"/>
            </a:spcAft>
            <a:buNone/>
          </a:pPr>
          <a:r>
            <a:rPr lang="en-US" sz="2200" kern="1200" dirty="0"/>
            <a:t>3) Student data matters</a:t>
          </a:r>
        </a:p>
      </dsp:txBody>
      <dsp:txXfrm>
        <a:off x="1057269" y="2290268"/>
        <a:ext cx="7749274" cy="915384"/>
      </dsp:txXfrm>
    </dsp:sp>
    <dsp:sp modelId="{944F7555-B7AD-4909-8B2B-491D10175632}">
      <dsp:nvSpPr>
        <dsp:cNvPr id="0" name=""/>
        <dsp:cNvSpPr/>
      </dsp:nvSpPr>
      <dsp:spPr>
        <a:xfrm>
          <a:off x="0" y="3434499"/>
          <a:ext cx="8806544" cy="91538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26EC1B-26E1-4A1E-9EAA-DD151C576568}">
      <dsp:nvSpPr>
        <dsp:cNvPr id="0" name=""/>
        <dsp:cNvSpPr/>
      </dsp:nvSpPr>
      <dsp:spPr>
        <a:xfrm>
          <a:off x="276903" y="3640460"/>
          <a:ext cx="503461" cy="50346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54E2CD-04DD-47F8-AB3F-8E7E4B9562BC}">
      <dsp:nvSpPr>
        <dsp:cNvPr id="0" name=""/>
        <dsp:cNvSpPr/>
      </dsp:nvSpPr>
      <dsp:spPr>
        <a:xfrm>
          <a:off x="1057269" y="3434499"/>
          <a:ext cx="7749274" cy="915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8" tIns="96878" rIns="96878" bIns="96878" numCol="1" spcCol="1270" anchor="ctr" anchorCtr="0">
          <a:noAutofit/>
        </a:bodyPr>
        <a:lstStyle/>
        <a:p>
          <a:pPr marL="0" lvl="0" indent="0" algn="l" defTabSz="977900">
            <a:lnSpc>
              <a:spcPct val="100000"/>
            </a:lnSpc>
            <a:spcBef>
              <a:spcPct val="0"/>
            </a:spcBef>
            <a:spcAft>
              <a:spcPct val="35000"/>
            </a:spcAft>
            <a:buNone/>
          </a:pPr>
          <a:r>
            <a:rPr lang="en-US" sz="2200" kern="1200" dirty="0"/>
            <a:t>4) Use of definitions and analysis depend on policy objectives</a:t>
          </a:r>
        </a:p>
      </dsp:txBody>
      <dsp:txXfrm>
        <a:off x="1057269" y="3434499"/>
        <a:ext cx="7749274" cy="91538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28B0EB-EA08-42B0-91C2-D66AA3780137}" type="datetimeFigureOut">
              <a:rPr lang="en-US" smtClean="0"/>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6FFE49-98A4-4CE4-AC71-CA5243E73B29}" type="slidenum">
              <a:rPr lang="en-US" smtClean="0"/>
              <a:t>‹#›</a:t>
            </a:fld>
            <a:endParaRPr lang="en-US"/>
          </a:p>
        </p:txBody>
      </p:sp>
    </p:spTree>
    <p:extLst>
      <p:ext uri="{BB962C8B-B14F-4D97-AF65-F5344CB8AC3E}">
        <p14:creationId xmlns:p14="http://schemas.microsoft.com/office/powerpoint/2010/main" val="2319998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enorite" panose="00000500000000000000" pitchFamily="2" charset="0"/>
        <a:ea typeface="+mn-ea"/>
        <a:cs typeface="+mn-cs"/>
      </a:defRPr>
    </a:lvl1pPr>
    <a:lvl2pPr marL="457200" algn="l" defTabSz="914400" rtl="0" eaLnBrk="1" latinLnBrk="0" hangingPunct="1">
      <a:defRPr sz="1200" kern="1200">
        <a:solidFill>
          <a:schemeClr val="tx1"/>
        </a:solidFill>
        <a:latin typeface="Tenorite" panose="00000500000000000000" pitchFamily="2" charset="0"/>
        <a:ea typeface="+mn-ea"/>
        <a:cs typeface="+mn-cs"/>
      </a:defRPr>
    </a:lvl2pPr>
    <a:lvl3pPr marL="914400" algn="l" defTabSz="914400" rtl="0" eaLnBrk="1" latinLnBrk="0" hangingPunct="1">
      <a:defRPr sz="1200" kern="1200">
        <a:solidFill>
          <a:schemeClr val="tx1"/>
        </a:solidFill>
        <a:latin typeface="Tenorite" panose="00000500000000000000" pitchFamily="2" charset="0"/>
        <a:ea typeface="+mn-ea"/>
        <a:cs typeface="+mn-cs"/>
      </a:defRPr>
    </a:lvl3pPr>
    <a:lvl4pPr marL="1371600" algn="l" defTabSz="914400" rtl="0" eaLnBrk="1" latinLnBrk="0" hangingPunct="1">
      <a:defRPr sz="1200" kern="1200">
        <a:solidFill>
          <a:schemeClr val="tx1"/>
        </a:solidFill>
        <a:latin typeface="Tenorite" panose="00000500000000000000" pitchFamily="2" charset="0"/>
        <a:ea typeface="+mn-ea"/>
        <a:cs typeface="+mn-cs"/>
      </a:defRPr>
    </a:lvl4pPr>
    <a:lvl5pPr marL="1828800" algn="l" defTabSz="914400" rtl="0" eaLnBrk="1" latinLnBrk="0" hangingPunct="1">
      <a:defRPr sz="1200" kern="1200">
        <a:solidFill>
          <a:schemeClr val="tx1"/>
        </a:solidFill>
        <a:latin typeface="Tenorite" panose="00000500000000000000"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FFE49-98A4-4CE4-AC71-CA5243E73B29}" type="slidenum">
              <a:rPr lang="en-US" smtClean="0"/>
              <a:t>3</a:t>
            </a:fld>
            <a:endParaRPr lang="en-US"/>
          </a:p>
        </p:txBody>
      </p:sp>
    </p:spTree>
    <p:extLst>
      <p:ext uri="{BB962C8B-B14F-4D97-AF65-F5344CB8AC3E}">
        <p14:creationId xmlns:p14="http://schemas.microsoft.com/office/powerpoint/2010/main" val="3014767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NCES locale codes use a two-digit numbering system where the first digit represents the major locale category and the second digit represents the sub-type within that category:1x = City (11, 12, 13)2x = Suburb (21, 22, 23)3x = Town (31, 32, 33)4x = Rural (41, 42, 43)</a:t>
            </a:r>
          </a:p>
        </p:txBody>
      </p:sp>
      <p:sp>
        <p:nvSpPr>
          <p:cNvPr id="4" name="Slide Number Placeholder 3"/>
          <p:cNvSpPr>
            <a:spLocks noGrp="1"/>
          </p:cNvSpPr>
          <p:nvPr>
            <p:ph type="sldNum" sz="quarter" idx="5"/>
          </p:nvPr>
        </p:nvSpPr>
        <p:spPr/>
        <p:txBody>
          <a:bodyPr/>
          <a:lstStyle/>
          <a:p>
            <a:fld id="{E86FFE49-98A4-4CE4-AC71-CA5243E73B29}" type="slidenum">
              <a:rPr lang="en-US" smtClean="0"/>
              <a:t>57</a:t>
            </a:fld>
            <a:endParaRPr lang="en-US"/>
          </a:p>
        </p:txBody>
      </p:sp>
    </p:spTree>
    <p:extLst>
      <p:ext uri="{BB962C8B-B14F-4D97-AF65-F5344CB8AC3E}">
        <p14:creationId xmlns:p14="http://schemas.microsoft.com/office/powerpoint/2010/main" val="2571151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FFE49-98A4-4CE4-AC71-CA5243E73B29}" type="slidenum">
              <a:rPr lang="en-US" smtClean="0"/>
              <a:t>5</a:t>
            </a:fld>
            <a:endParaRPr lang="en-US"/>
          </a:p>
        </p:txBody>
      </p:sp>
    </p:spTree>
    <p:extLst>
      <p:ext uri="{BB962C8B-B14F-4D97-AF65-F5344CB8AC3E}">
        <p14:creationId xmlns:p14="http://schemas.microsoft.com/office/powerpoint/2010/main" val="4011850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AC36D-6DB9-F74C-9D80-A85CC59E4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E440E2-2CAE-9A70-5439-B62B41F4BF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8270B1-722A-6C42-51F1-A26A5265D4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782C5FC-998D-4600-3164-61373BC19B98}"/>
              </a:ext>
            </a:extLst>
          </p:cNvPr>
          <p:cNvSpPr>
            <a:spLocks noGrp="1"/>
          </p:cNvSpPr>
          <p:nvPr>
            <p:ph type="sldNum" sz="quarter" idx="5"/>
          </p:nvPr>
        </p:nvSpPr>
        <p:spPr/>
        <p:txBody>
          <a:bodyPr/>
          <a:lstStyle/>
          <a:p>
            <a:fld id="{E86FFE49-98A4-4CE4-AC71-CA5243E73B29}" type="slidenum">
              <a:rPr lang="en-US" smtClean="0"/>
              <a:t>6</a:t>
            </a:fld>
            <a:endParaRPr lang="en-US"/>
          </a:p>
        </p:txBody>
      </p:sp>
    </p:spTree>
    <p:extLst>
      <p:ext uri="{BB962C8B-B14F-4D97-AF65-F5344CB8AC3E}">
        <p14:creationId xmlns:p14="http://schemas.microsoft.com/office/powerpoint/2010/main" val="3138573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B09BC-1D53-8AA0-ECE3-7B52F9F549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74CCC4-97B8-BF01-299B-BFE907355A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97603F-D1B6-D891-D0A0-9743B196A8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09DE28-752A-1AC5-6650-D528F37F589F}"/>
              </a:ext>
            </a:extLst>
          </p:cNvPr>
          <p:cNvSpPr>
            <a:spLocks noGrp="1"/>
          </p:cNvSpPr>
          <p:nvPr>
            <p:ph type="sldNum" sz="quarter" idx="5"/>
          </p:nvPr>
        </p:nvSpPr>
        <p:spPr/>
        <p:txBody>
          <a:bodyPr/>
          <a:lstStyle/>
          <a:p>
            <a:fld id="{E86FFE49-98A4-4CE4-AC71-CA5243E73B29}" type="slidenum">
              <a:rPr lang="en-US" smtClean="0"/>
              <a:t>7</a:t>
            </a:fld>
            <a:endParaRPr lang="en-US"/>
          </a:p>
        </p:txBody>
      </p:sp>
    </p:spTree>
    <p:extLst>
      <p:ext uri="{BB962C8B-B14F-4D97-AF65-F5344CB8AC3E}">
        <p14:creationId xmlns:p14="http://schemas.microsoft.com/office/powerpoint/2010/main" val="1610600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FFE49-98A4-4CE4-AC71-CA5243E73B29}" type="slidenum">
              <a:rPr lang="en-US" smtClean="0"/>
              <a:t>14</a:t>
            </a:fld>
            <a:endParaRPr lang="en-US"/>
          </a:p>
        </p:txBody>
      </p:sp>
    </p:spTree>
    <p:extLst>
      <p:ext uri="{BB962C8B-B14F-4D97-AF65-F5344CB8AC3E}">
        <p14:creationId xmlns:p14="http://schemas.microsoft.com/office/powerpoint/2010/main" val="216613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Rural Strict excludes students from high schools designated as “Rural Fringe.” The reason is that there are a handful of large high schools located outside of Albuquerque. </a:t>
            </a:r>
          </a:p>
        </p:txBody>
      </p:sp>
      <p:sp>
        <p:nvSpPr>
          <p:cNvPr id="4" name="Slide Number Placeholder 3"/>
          <p:cNvSpPr>
            <a:spLocks noGrp="1"/>
          </p:cNvSpPr>
          <p:nvPr>
            <p:ph type="sldNum" sz="quarter" idx="5"/>
          </p:nvPr>
        </p:nvSpPr>
        <p:spPr/>
        <p:txBody>
          <a:bodyPr/>
          <a:lstStyle/>
          <a:p>
            <a:fld id="{E86FFE49-98A4-4CE4-AC71-CA5243E73B29}" type="slidenum">
              <a:rPr lang="en-US" smtClean="0"/>
              <a:t>33</a:t>
            </a:fld>
            <a:endParaRPr lang="en-US"/>
          </a:p>
        </p:txBody>
      </p:sp>
    </p:spTree>
    <p:extLst>
      <p:ext uri="{BB962C8B-B14F-4D97-AF65-F5344CB8AC3E}">
        <p14:creationId xmlns:p14="http://schemas.microsoft.com/office/powerpoint/2010/main" val="3227152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Consideration of the town locale matters</a:t>
            </a:r>
          </a:p>
        </p:txBody>
      </p:sp>
      <p:sp>
        <p:nvSpPr>
          <p:cNvPr id="4" name="Slide Number Placeholder 3"/>
          <p:cNvSpPr>
            <a:spLocks noGrp="1"/>
          </p:cNvSpPr>
          <p:nvPr>
            <p:ph type="sldNum" sz="quarter" idx="5"/>
          </p:nvPr>
        </p:nvSpPr>
        <p:spPr/>
        <p:txBody>
          <a:bodyPr/>
          <a:lstStyle/>
          <a:p>
            <a:fld id="{E86FFE49-98A4-4CE4-AC71-CA5243E73B29}" type="slidenum">
              <a:rPr lang="en-US" smtClean="0"/>
              <a:t>43</a:t>
            </a:fld>
            <a:endParaRPr lang="en-US"/>
          </a:p>
        </p:txBody>
      </p:sp>
    </p:spTree>
    <p:extLst>
      <p:ext uri="{BB962C8B-B14F-4D97-AF65-F5344CB8AC3E}">
        <p14:creationId xmlns:p14="http://schemas.microsoft.com/office/powerpoint/2010/main" val="2594361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Without students</a:t>
            </a:r>
          </a:p>
        </p:txBody>
      </p:sp>
      <p:sp>
        <p:nvSpPr>
          <p:cNvPr id="4" name="Slide Number Placeholder 3"/>
          <p:cNvSpPr>
            <a:spLocks noGrp="1"/>
          </p:cNvSpPr>
          <p:nvPr>
            <p:ph type="sldNum" sz="quarter" idx="5"/>
          </p:nvPr>
        </p:nvSpPr>
        <p:spPr/>
        <p:txBody>
          <a:bodyPr/>
          <a:lstStyle/>
          <a:p>
            <a:fld id="{E86FFE49-98A4-4CE4-AC71-CA5243E73B29}" type="slidenum">
              <a:rPr lang="en-US" smtClean="0"/>
              <a:t>48</a:t>
            </a:fld>
            <a:endParaRPr lang="en-US"/>
          </a:p>
        </p:txBody>
      </p:sp>
    </p:spTree>
    <p:extLst>
      <p:ext uri="{BB962C8B-B14F-4D97-AF65-F5344CB8AC3E}">
        <p14:creationId xmlns:p14="http://schemas.microsoft.com/office/powerpoint/2010/main" val="2520633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a:t>
            </a:r>
            <a:r>
              <a:rPr lang="en-US"/>
              <a:t>students </a:t>
            </a:r>
            <a:endParaRPr lang="en-US" dirty="0"/>
          </a:p>
        </p:txBody>
      </p:sp>
      <p:sp>
        <p:nvSpPr>
          <p:cNvPr id="4" name="Slide Number Placeholder 3"/>
          <p:cNvSpPr>
            <a:spLocks noGrp="1"/>
          </p:cNvSpPr>
          <p:nvPr>
            <p:ph type="sldNum" sz="quarter" idx="5"/>
          </p:nvPr>
        </p:nvSpPr>
        <p:spPr/>
        <p:txBody>
          <a:bodyPr/>
          <a:lstStyle/>
          <a:p>
            <a:fld id="{E86FFE49-98A4-4CE4-AC71-CA5243E73B29}" type="slidenum">
              <a:rPr lang="en-US" smtClean="0"/>
              <a:t>50</a:t>
            </a:fld>
            <a:endParaRPr lang="en-US"/>
          </a:p>
        </p:txBody>
      </p:sp>
    </p:spTree>
    <p:extLst>
      <p:ext uri="{BB962C8B-B14F-4D97-AF65-F5344CB8AC3E}">
        <p14:creationId xmlns:p14="http://schemas.microsoft.com/office/powerpoint/2010/main" val="8711038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1" name="Freeform 14">
            <a:extLst>
              <a:ext uri="{FF2B5EF4-FFF2-40B4-BE49-F238E27FC236}">
                <a16:creationId xmlns:a16="http://schemas.microsoft.com/office/drawing/2014/main" id="{4F47F591-2BB4-68B9-1319-F3CCB8F328EA}"/>
              </a:ext>
            </a:extLst>
          </p:cNvPr>
          <p:cNvSpPr/>
          <p:nvPr userDrawn="1"/>
        </p:nvSpPr>
        <p:spPr>
          <a:xfrm>
            <a:off x="1524000" y="3850890"/>
            <a:ext cx="4220736" cy="1305773"/>
          </a:xfrm>
          <a:custGeom>
            <a:avLst/>
            <a:gdLst/>
            <a:ahLst/>
            <a:cxnLst/>
            <a:rect l="l" t="t" r="r" b="b"/>
            <a:pathLst>
              <a:path w="1099919" h="340283">
                <a:moveTo>
                  <a:pt x="94543" y="0"/>
                </a:moveTo>
                <a:lnTo>
                  <a:pt x="1005376" y="0"/>
                </a:lnTo>
                <a:cubicBezTo>
                  <a:pt x="1057591" y="0"/>
                  <a:pt x="1099919" y="42329"/>
                  <a:pt x="1099919" y="94543"/>
                </a:cubicBezTo>
                <a:lnTo>
                  <a:pt x="1099919" y="245740"/>
                </a:lnTo>
                <a:cubicBezTo>
                  <a:pt x="1099919" y="297955"/>
                  <a:pt x="1057591" y="340283"/>
                  <a:pt x="1005376" y="340283"/>
                </a:cubicBezTo>
                <a:lnTo>
                  <a:pt x="94543" y="340283"/>
                </a:lnTo>
                <a:cubicBezTo>
                  <a:pt x="42329" y="340283"/>
                  <a:pt x="0" y="297955"/>
                  <a:pt x="0" y="245740"/>
                </a:cubicBezTo>
                <a:lnTo>
                  <a:pt x="0" y="94543"/>
                </a:lnTo>
                <a:cubicBezTo>
                  <a:pt x="0" y="42329"/>
                  <a:pt x="42329" y="0"/>
                  <a:pt x="94543" y="0"/>
                </a:cubicBezTo>
                <a:close/>
              </a:path>
            </a:pathLst>
          </a:custGeom>
          <a:solidFill>
            <a:srgbClr val="4679A6"/>
          </a:solidFill>
        </p:spPr>
        <p:txBody>
          <a:bodyPr/>
          <a:lstStyle/>
          <a:p>
            <a:endParaRPr lang="en-US"/>
          </a:p>
        </p:txBody>
      </p:sp>
      <p:sp>
        <p:nvSpPr>
          <p:cNvPr id="2" name="Title 1">
            <a:extLst>
              <a:ext uri="{FF2B5EF4-FFF2-40B4-BE49-F238E27FC236}">
                <a16:creationId xmlns:a16="http://schemas.microsoft.com/office/drawing/2014/main" id="{C8A28413-1833-406D-BFC6-271BE6ECF0EE}"/>
              </a:ext>
            </a:extLst>
          </p:cNvPr>
          <p:cNvSpPr>
            <a:spLocks noGrp="1"/>
          </p:cNvSpPr>
          <p:nvPr>
            <p:ph type="ctrTitle"/>
          </p:nvPr>
        </p:nvSpPr>
        <p:spPr>
          <a:xfrm>
            <a:off x="1524000" y="1122363"/>
            <a:ext cx="5656729" cy="2387600"/>
          </a:xfrm>
        </p:spPr>
        <p:txBody>
          <a:bodyPr anchor="b"/>
          <a:lstStyle>
            <a:lvl1pPr algn="l">
              <a:defRPr sz="6000">
                <a:latin typeface="Tenorite" panose="00000500000000000000" pitchFamily="2"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DAAB630-3B25-4934-809F-9A5CAC93CA64}"/>
              </a:ext>
            </a:extLst>
          </p:cNvPr>
          <p:cNvSpPr>
            <a:spLocks noGrp="1"/>
          </p:cNvSpPr>
          <p:nvPr>
            <p:ph type="subTitle" idx="1" hasCustomPrompt="1"/>
          </p:nvPr>
        </p:nvSpPr>
        <p:spPr>
          <a:xfrm>
            <a:off x="1659617" y="4034865"/>
            <a:ext cx="3949501" cy="877895"/>
          </a:xfrm>
        </p:spPr>
        <p:txBody>
          <a:bodyPr>
            <a:normAutofit/>
          </a:bodyPr>
          <a:lstStyle>
            <a:lvl1pPr marL="0" indent="0" algn="ctr">
              <a:buNone/>
              <a:defRPr sz="3200">
                <a:solidFill>
                  <a:schemeClr val="bg1"/>
                </a:solidFill>
                <a:latin typeface="Tenorite"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 | Date</a:t>
            </a:r>
          </a:p>
        </p:txBody>
      </p:sp>
      <p:pic>
        <p:nvPicPr>
          <p:cNvPr id="9" name="Picture 8" descr="Logo-2007-Original">
            <a:extLst>
              <a:ext uri="{FF2B5EF4-FFF2-40B4-BE49-F238E27FC236}">
                <a16:creationId xmlns:a16="http://schemas.microsoft.com/office/drawing/2014/main" id="{E4E325AF-050F-FF7A-41E3-F17CA1B4268D}"/>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1450695" y="6190456"/>
            <a:ext cx="1827386" cy="331788"/>
          </a:xfrm>
          <a:prstGeom prst="rect">
            <a:avLst/>
          </a:prstGeom>
        </p:spPr>
      </p:pic>
      <p:grpSp>
        <p:nvGrpSpPr>
          <p:cNvPr id="6" name="Group 10">
            <a:extLst>
              <a:ext uri="{FF2B5EF4-FFF2-40B4-BE49-F238E27FC236}">
                <a16:creationId xmlns:a16="http://schemas.microsoft.com/office/drawing/2014/main" id="{6873C297-0313-CCA0-983A-EA245E02B68D}"/>
              </a:ext>
            </a:extLst>
          </p:cNvPr>
          <p:cNvGrpSpPr>
            <a:grpSpLocks noChangeAspect="1"/>
          </p:cNvGrpSpPr>
          <p:nvPr userDrawn="1"/>
        </p:nvGrpSpPr>
        <p:grpSpPr>
          <a:xfrm>
            <a:off x="-255494" y="-43043"/>
            <a:ext cx="1405939" cy="6901043"/>
            <a:chOff x="0" y="0"/>
            <a:chExt cx="446365" cy="2709333"/>
          </a:xfrm>
        </p:grpSpPr>
        <p:sp>
          <p:nvSpPr>
            <p:cNvPr id="7" name="Freeform 11">
              <a:extLst>
                <a:ext uri="{FF2B5EF4-FFF2-40B4-BE49-F238E27FC236}">
                  <a16:creationId xmlns:a16="http://schemas.microsoft.com/office/drawing/2014/main" id="{ACA17D82-5E6F-7BEE-3F52-5D50C510C1A5}"/>
                </a:ext>
              </a:extLst>
            </p:cNvPr>
            <p:cNvSpPr/>
            <p:nvPr/>
          </p:nvSpPr>
          <p:spPr>
            <a:xfrm>
              <a:off x="0" y="0"/>
              <a:ext cx="446365" cy="2709333"/>
            </a:xfrm>
            <a:custGeom>
              <a:avLst/>
              <a:gdLst/>
              <a:ahLst/>
              <a:cxnLst/>
              <a:rect l="l" t="t" r="r" b="b"/>
              <a:pathLst>
                <a:path w="446365" h="2709333">
                  <a:moveTo>
                    <a:pt x="223183" y="0"/>
                  </a:moveTo>
                  <a:lnTo>
                    <a:pt x="223183" y="0"/>
                  </a:lnTo>
                  <a:cubicBezTo>
                    <a:pt x="282374" y="0"/>
                    <a:pt x="339142" y="23514"/>
                    <a:pt x="380996" y="65369"/>
                  </a:cubicBezTo>
                  <a:cubicBezTo>
                    <a:pt x="422851" y="107224"/>
                    <a:pt x="446365" y="163991"/>
                    <a:pt x="446365" y="223183"/>
                  </a:cubicBezTo>
                  <a:lnTo>
                    <a:pt x="446365" y="2486151"/>
                  </a:lnTo>
                  <a:cubicBezTo>
                    <a:pt x="446365" y="2609411"/>
                    <a:pt x="346443" y="2709333"/>
                    <a:pt x="223183" y="2709333"/>
                  </a:cubicBezTo>
                  <a:lnTo>
                    <a:pt x="223183" y="2709333"/>
                  </a:lnTo>
                  <a:cubicBezTo>
                    <a:pt x="99922" y="2709333"/>
                    <a:pt x="0" y="2609411"/>
                    <a:pt x="0" y="2486151"/>
                  </a:cubicBezTo>
                  <a:lnTo>
                    <a:pt x="0" y="223183"/>
                  </a:lnTo>
                  <a:cubicBezTo>
                    <a:pt x="0" y="99922"/>
                    <a:pt x="99922" y="0"/>
                    <a:pt x="223183" y="0"/>
                  </a:cubicBezTo>
                  <a:close/>
                </a:path>
              </a:pathLst>
            </a:custGeom>
            <a:solidFill>
              <a:srgbClr val="1F497D"/>
            </a:solidFill>
          </p:spPr>
          <p:txBody>
            <a:bodyPr/>
            <a:lstStyle/>
            <a:p>
              <a:endParaRPr lang="en-US"/>
            </a:p>
          </p:txBody>
        </p:sp>
        <p:sp>
          <p:nvSpPr>
            <p:cNvPr id="11" name="TextBox 12">
              <a:extLst>
                <a:ext uri="{FF2B5EF4-FFF2-40B4-BE49-F238E27FC236}">
                  <a16:creationId xmlns:a16="http://schemas.microsoft.com/office/drawing/2014/main" id="{10D5AA4E-08A5-245B-4BAD-291096F759CC}"/>
                </a:ext>
              </a:extLst>
            </p:cNvPr>
            <p:cNvSpPr txBox="1"/>
            <p:nvPr/>
          </p:nvSpPr>
          <p:spPr>
            <a:xfrm>
              <a:off x="0" y="-38100"/>
              <a:ext cx="446365" cy="2747433"/>
            </a:xfrm>
            <a:prstGeom prst="rect">
              <a:avLst/>
            </a:prstGeom>
          </p:spPr>
          <p:txBody>
            <a:bodyPr lIns="50800" tIns="50800" rIns="50800" bIns="50800" rtlCol="0" anchor="ctr"/>
            <a:lstStyle/>
            <a:p>
              <a:pPr algn="ctr">
                <a:lnSpc>
                  <a:spcPts val="2659"/>
                </a:lnSpc>
              </a:pPr>
              <a:endParaRPr/>
            </a:p>
          </p:txBody>
        </p:sp>
      </p:grpSp>
      <p:grpSp>
        <p:nvGrpSpPr>
          <p:cNvPr id="12" name="Group 4">
            <a:extLst>
              <a:ext uri="{FF2B5EF4-FFF2-40B4-BE49-F238E27FC236}">
                <a16:creationId xmlns:a16="http://schemas.microsoft.com/office/drawing/2014/main" id="{F2523F0E-5234-24BE-6157-E7B86FBFB61E}"/>
              </a:ext>
            </a:extLst>
          </p:cNvPr>
          <p:cNvGrpSpPr>
            <a:grpSpLocks noChangeAspect="1"/>
          </p:cNvGrpSpPr>
          <p:nvPr userDrawn="1"/>
        </p:nvGrpSpPr>
        <p:grpSpPr>
          <a:xfrm>
            <a:off x="10892118" y="4641285"/>
            <a:ext cx="1299881" cy="2234366"/>
            <a:chOff x="0" y="0"/>
            <a:chExt cx="812800" cy="2510865"/>
          </a:xfrm>
        </p:grpSpPr>
        <p:sp>
          <p:nvSpPr>
            <p:cNvPr id="13" name="Freeform 5">
              <a:extLst>
                <a:ext uri="{FF2B5EF4-FFF2-40B4-BE49-F238E27FC236}">
                  <a16:creationId xmlns:a16="http://schemas.microsoft.com/office/drawing/2014/main" id="{59734744-848C-BFCA-4F3D-345554A09B44}"/>
                </a:ext>
              </a:extLst>
            </p:cNvPr>
            <p:cNvSpPr/>
            <p:nvPr/>
          </p:nvSpPr>
          <p:spPr>
            <a:xfrm>
              <a:off x="0" y="0"/>
              <a:ext cx="812800" cy="2510865"/>
            </a:xfrm>
            <a:custGeom>
              <a:avLst/>
              <a:gdLst/>
              <a:ahLst/>
              <a:cxnLst/>
              <a:rect l="l" t="t" r="r" b="b"/>
              <a:pathLst>
                <a:path w="812800" h="2510865">
                  <a:moveTo>
                    <a:pt x="0" y="0"/>
                  </a:moveTo>
                  <a:lnTo>
                    <a:pt x="812800" y="0"/>
                  </a:lnTo>
                  <a:lnTo>
                    <a:pt x="812800" y="2510865"/>
                  </a:lnTo>
                  <a:lnTo>
                    <a:pt x="0" y="2510865"/>
                  </a:lnTo>
                  <a:close/>
                </a:path>
              </a:pathLst>
            </a:custGeom>
            <a:solidFill>
              <a:srgbClr val="66CDAF"/>
            </a:solidFill>
          </p:spPr>
          <p:txBody>
            <a:bodyPr/>
            <a:lstStyle/>
            <a:p>
              <a:endParaRPr lang="en-US"/>
            </a:p>
          </p:txBody>
        </p:sp>
        <p:sp>
          <p:nvSpPr>
            <p:cNvPr id="14" name="TextBox 6">
              <a:extLst>
                <a:ext uri="{FF2B5EF4-FFF2-40B4-BE49-F238E27FC236}">
                  <a16:creationId xmlns:a16="http://schemas.microsoft.com/office/drawing/2014/main" id="{8059C3DF-FA43-4AE6-0871-1867DFFD20D3}"/>
                </a:ext>
              </a:extLst>
            </p:cNvPr>
            <p:cNvSpPr txBox="1"/>
            <p:nvPr/>
          </p:nvSpPr>
          <p:spPr>
            <a:xfrm>
              <a:off x="0" y="-38100"/>
              <a:ext cx="812800" cy="2548965"/>
            </a:xfrm>
            <a:prstGeom prst="rect">
              <a:avLst/>
            </a:prstGeom>
          </p:spPr>
          <p:txBody>
            <a:bodyPr lIns="50800" tIns="50800" rIns="50800" bIns="50800" rtlCol="0" anchor="ctr"/>
            <a:lstStyle/>
            <a:p>
              <a:pPr algn="ctr">
                <a:lnSpc>
                  <a:spcPts val="2659"/>
                </a:lnSpc>
              </a:pPr>
              <a:endParaRPr/>
            </a:p>
          </p:txBody>
        </p:sp>
      </p:grpSp>
      <p:grpSp>
        <p:nvGrpSpPr>
          <p:cNvPr id="15" name="Group 7">
            <a:extLst>
              <a:ext uri="{FF2B5EF4-FFF2-40B4-BE49-F238E27FC236}">
                <a16:creationId xmlns:a16="http://schemas.microsoft.com/office/drawing/2014/main" id="{CB124A99-77B7-BDDF-3769-A0D1477544B1}"/>
              </a:ext>
            </a:extLst>
          </p:cNvPr>
          <p:cNvGrpSpPr>
            <a:grpSpLocks noChangeAspect="1"/>
          </p:cNvGrpSpPr>
          <p:nvPr userDrawn="1"/>
        </p:nvGrpSpPr>
        <p:grpSpPr>
          <a:xfrm>
            <a:off x="11273770" y="-1"/>
            <a:ext cx="918230" cy="918230"/>
            <a:chOff x="0" y="0"/>
            <a:chExt cx="812800" cy="812800"/>
          </a:xfrm>
        </p:grpSpPr>
        <p:sp>
          <p:nvSpPr>
            <p:cNvPr id="16" name="Freeform 8">
              <a:extLst>
                <a:ext uri="{FF2B5EF4-FFF2-40B4-BE49-F238E27FC236}">
                  <a16:creationId xmlns:a16="http://schemas.microsoft.com/office/drawing/2014/main" id="{439A6B38-4E68-53D7-DD21-2C54E5C805B8}"/>
                </a:ext>
              </a:extLst>
            </p:cNvPr>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3A5C7"/>
            </a:solidFill>
          </p:spPr>
          <p:txBody>
            <a:bodyPr/>
            <a:lstStyle/>
            <a:p>
              <a:endParaRPr lang="en-US"/>
            </a:p>
          </p:txBody>
        </p:sp>
        <p:sp>
          <p:nvSpPr>
            <p:cNvPr id="17" name="TextBox 9">
              <a:extLst>
                <a:ext uri="{FF2B5EF4-FFF2-40B4-BE49-F238E27FC236}">
                  <a16:creationId xmlns:a16="http://schemas.microsoft.com/office/drawing/2014/main" id="{66F3CCAA-6E1E-6B41-49E4-E132EE4034F0}"/>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8" name="Group 2">
            <a:extLst>
              <a:ext uri="{FF2B5EF4-FFF2-40B4-BE49-F238E27FC236}">
                <a16:creationId xmlns:a16="http://schemas.microsoft.com/office/drawing/2014/main" id="{89E72F7A-B591-D262-16C5-EEED655C6651}"/>
              </a:ext>
            </a:extLst>
          </p:cNvPr>
          <p:cNvGrpSpPr>
            <a:grpSpLocks noChangeAspect="1"/>
          </p:cNvGrpSpPr>
          <p:nvPr userDrawn="1"/>
        </p:nvGrpSpPr>
        <p:grpSpPr>
          <a:xfrm>
            <a:off x="7976610" y="-1"/>
            <a:ext cx="3297158" cy="8165066"/>
            <a:chOff x="0" y="0"/>
            <a:chExt cx="2858770" cy="6344920"/>
          </a:xfrm>
        </p:grpSpPr>
        <p:sp>
          <p:nvSpPr>
            <p:cNvPr id="19" name="Freeform 3">
              <a:extLst>
                <a:ext uri="{FF2B5EF4-FFF2-40B4-BE49-F238E27FC236}">
                  <a16:creationId xmlns:a16="http://schemas.microsoft.com/office/drawing/2014/main" id="{2E83A668-1AE6-17F8-E6C8-27E4AC1A276A}"/>
                </a:ext>
              </a:extLst>
            </p:cNvPr>
            <p:cNvSpPr/>
            <p:nvPr/>
          </p:nvSpPr>
          <p:spPr>
            <a:xfrm>
              <a:off x="0" y="0"/>
              <a:ext cx="2858770" cy="6344920"/>
            </a:xfrm>
            <a:custGeom>
              <a:avLst/>
              <a:gdLst/>
              <a:ahLst/>
              <a:cxnLst/>
              <a:rect l="l" t="t" r="r" b="b"/>
              <a:pathLst>
                <a:path w="2858770" h="6344920">
                  <a:moveTo>
                    <a:pt x="1827530" y="6344920"/>
                  </a:moveTo>
                  <a:lnTo>
                    <a:pt x="0" y="6344920"/>
                  </a:lnTo>
                  <a:lnTo>
                    <a:pt x="0" y="1031240"/>
                  </a:lnTo>
                  <a:cubicBezTo>
                    <a:pt x="0" y="461010"/>
                    <a:pt x="461010" y="0"/>
                    <a:pt x="1031240" y="0"/>
                  </a:cubicBezTo>
                  <a:lnTo>
                    <a:pt x="2858770" y="0"/>
                  </a:lnTo>
                  <a:lnTo>
                    <a:pt x="2858770" y="5313680"/>
                  </a:lnTo>
                  <a:cubicBezTo>
                    <a:pt x="2858770" y="5883910"/>
                    <a:pt x="2397760" y="6344920"/>
                    <a:pt x="1827530" y="6344920"/>
                  </a:cubicBezTo>
                  <a:close/>
                </a:path>
              </a:pathLst>
            </a:custGeom>
            <a:blipFill>
              <a:blip r:embed="rId3"/>
              <a:stretch>
                <a:fillRect l="-113405" r="-119513"/>
              </a:stretch>
            </a:blipFill>
          </p:spPr>
          <p:txBody>
            <a:bodyPr/>
            <a:lstStyle/>
            <a:p>
              <a:endParaRPr lang="en-US"/>
            </a:p>
          </p:txBody>
        </p:sp>
      </p:grpSp>
      <p:grpSp>
        <p:nvGrpSpPr>
          <p:cNvPr id="23" name="Group 16">
            <a:extLst>
              <a:ext uri="{FF2B5EF4-FFF2-40B4-BE49-F238E27FC236}">
                <a16:creationId xmlns:a16="http://schemas.microsoft.com/office/drawing/2014/main" id="{77747ED2-9316-60FE-AEDD-A9EEFF78C942}"/>
              </a:ext>
            </a:extLst>
          </p:cNvPr>
          <p:cNvGrpSpPr>
            <a:grpSpLocks noChangeAspect="1"/>
          </p:cNvGrpSpPr>
          <p:nvPr userDrawn="1"/>
        </p:nvGrpSpPr>
        <p:grpSpPr>
          <a:xfrm>
            <a:off x="7440544" y="437593"/>
            <a:ext cx="1072127" cy="1072127"/>
            <a:chOff x="0" y="0"/>
            <a:chExt cx="812800" cy="812800"/>
          </a:xfrm>
        </p:grpSpPr>
        <p:sp>
          <p:nvSpPr>
            <p:cNvPr id="24" name="Freeform 17">
              <a:extLst>
                <a:ext uri="{FF2B5EF4-FFF2-40B4-BE49-F238E27FC236}">
                  <a16:creationId xmlns:a16="http://schemas.microsoft.com/office/drawing/2014/main" id="{CAE2291A-48EE-AA4F-A829-0DA0D7913B70}"/>
                </a:ext>
              </a:extLst>
            </p:cNvPr>
            <p:cNvSpPr/>
            <p:nvPr/>
          </p:nvSpPr>
          <p:spPr>
            <a:xfrm>
              <a:off x="0" y="0"/>
              <a:ext cx="812800" cy="812800"/>
            </a:xfrm>
            <a:custGeom>
              <a:avLst/>
              <a:gdLst/>
              <a:ahLst/>
              <a:cxnLst/>
              <a:rect l="l" t="t" r="r" b="b"/>
              <a:pathLst>
                <a:path w="812800" h="812800">
                  <a:moveTo>
                    <a:pt x="199699" y="0"/>
                  </a:moveTo>
                  <a:lnTo>
                    <a:pt x="613101" y="0"/>
                  </a:lnTo>
                  <a:cubicBezTo>
                    <a:pt x="666064" y="0"/>
                    <a:pt x="716859" y="21040"/>
                    <a:pt x="754309" y="58491"/>
                  </a:cubicBezTo>
                  <a:cubicBezTo>
                    <a:pt x="791760" y="95941"/>
                    <a:pt x="812800" y="146736"/>
                    <a:pt x="812800" y="199699"/>
                  </a:cubicBezTo>
                  <a:lnTo>
                    <a:pt x="812800" y="613101"/>
                  </a:lnTo>
                  <a:cubicBezTo>
                    <a:pt x="812800" y="666064"/>
                    <a:pt x="791760" y="716859"/>
                    <a:pt x="754309" y="754309"/>
                  </a:cubicBezTo>
                  <a:cubicBezTo>
                    <a:pt x="716859" y="791760"/>
                    <a:pt x="666064" y="812800"/>
                    <a:pt x="613101" y="812800"/>
                  </a:cubicBezTo>
                  <a:lnTo>
                    <a:pt x="199699" y="812800"/>
                  </a:lnTo>
                  <a:cubicBezTo>
                    <a:pt x="146736" y="812800"/>
                    <a:pt x="95941" y="791760"/>
                    <a:pt x="58491" y="754309"/>
                  </a:cubicBezTo>
                  <a:cubicBezTo>
                    <a:pt x="21040" y="716859"/>
                    <a:pt x="0" y="666064"/>
                    <a:pt x="0" y="613101"/>
                  </a:cubicBezTo>
                  <a:lnTo>
                    <a:pt x="0" y="199699"/>
                  </a:lnTo>
                  <a:cubicBezTo>
                    <a:pt x="0" y="146736"/>
                    <a:pt x="21040" y="95941"/>
                    <a:pt x="58491" y="58491"/>
                  </a:cubicBezTo>
                  <a:cubicBezTo>
                    <a:pt x="95941" y="21040"/>
                    <a:pt x="146736" y="0"/>
                    <a:pt x="199699" y="0"/>
                  </a:cubicBezTo>
                  <a:close/>
                </a:path>
              </a:pathLst>
            </a:custGeom>
            <a:solidFill>
              <a:srgbClr val="F8A559">
                <a:alpha val="29804"/>
              </a:srgbClr>
            </a:solidFill>
          </p:spPr>
          <p:txBody>
            <a:bodyPr/>
            <a:lstStyle/>
            <a:p>
              <a:endParaRPr lang="en-US"/>
            </a:p>
          </p:txBody>
        </p:sp>
        <p:sp>
          <p:nvSpPr>
            <p:cNvPr id="25" name="TextBox 18">
              <a:extLst>
                <a:ext uri="{FF2B5EF4-FFF2-40B4-BE49-F238E27FC236}">
                  <a16:creationId xmlns:a16="http://schemas.microsoft.com/office/drawing/2014/main" id="{E47E1A83-5CC2-1C74-7384-68A77DAE2938}"/>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29" name="Group 20">
            <a:extLst>
              <a:ext uri="{FF2B5EF4-FFF2-40B4-BE49-F238E27FC236}">
                <a16:creationId xmlns:a16="http://schemas.microsoft.com/office/drawing/2014/main" id="{4D44811B-1070-A442-8CC1-C3CF37BF3E82}"/>
              </a:ext>
            </a:extLst>
          </p:cNvPr>
          <p:cNvGrpSpPr/>
          <p:nvPr userDrawn="1"/>
        </p:nvGrpSpPr>
        <p:grpSpPr>
          <a:xfrm>
            <a:off x="5432612" y="5758468"/>
            <a:ext cx="2007932" cy="1879461"/>
            <a:chOff x="0" y="0"/>
            <a:chExt cx="812800" cy="812800"/>
          </a:xfrm>
        </p:grpSpPr>
        <p:sp>
          <p:nvSpPr>
            <p:cNvPr id="30" name="Freeform 21">
              <a:extLst>
                <a:ext uri="{FF2B5EF4-FFF2-40B4-BE49-F238E27FC236}">
                  <a16:creationId xmlns:a16="http://schemas.microsoft.com/office/drawing/2014/main" id="{37F9FFC4-FA19-984F-7313-03E31321FFDB}"/>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571500" cap="rnd">
              <a:solidFill>
                <a:srgbClr val="498C86">
                  <a:alpha val="9804"/>
                </a:srgbClr>
              </a:solidFill>
              <a:prstDash val="solid"/>
              <a:round/>
            </a:ln>
          </p:spPr>
          <p:txBody>
            <a:bodyPr/>
            <a:lstStyle/>
            <a:p>
              <a:endParaRPr lang="en-US"/>
            </a:p>
          </p:txBody>
        </p:sp>
        <p:sp>
          <p:nvSpPr>
            <p:cNvPr id="31" name="TextBox 22">
              <a:extLst>
                <a:ext uri="{FF2B5EF4-FFF2-40B4-BE49-F238E27FC236}">
                  <a16:creationId xmlns:a16="http://schemas.microsoft.com/office/drawing/2014/main" id="{B15A9524-E024-CAAF-F6BF-A95EC32E3414}"/>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4" name="Footer Placeholder 3">
            <a:extLst>
              <a:ext uri="{FF2B5EF4-FFF2-40B4-BE49-F238E27FC236}">
                <a16:creationId xmlns:a16="http://schemas.microsoft.com/office/drawing/2014/main" id="{F73BB7D1-3664-01FF-C346-0E8EB626B918}"/>
              </a:ext>
            </a:extLst>
          </p:cNvPr>
          <p:cNvSpPr>
            <a:spLocks noGrp="1"/>
          </p:cNvSpPr>
          <p:nvPr>
            <p:ph type="ftr" sz="quarter" idx="10"/>
          </p:nvPr>
        </p:nvSpPr>
        <p:spPr/>
        <p:txBody>
          <a:bodyPr/>
          <a:lstStyle/>
          <a:p>
            <a:r>
              <a:rPr lang="en-US"/>
              <a:t>‹#›</a:t>
            </a:r>
            <a:endParaRPr lang="en-US" dirty="0"/>
          </a:p>
        </p:txBody>
      </p:sp>
      <p:sp>
        <p:nvSpPr>
          <p:cNvPr id="8" name="Slide Number Placeholder 7">
            <a:extLst>
              <a:ext uri="{FF2B5EF4-FFF2-40B4-BE49-F238E27FC236}">
                <a16:creationId xmlns:a16="http://schemas.microsoft.com/office/drawing/2014/main" id="{C0761675-9A03-2F03-F938-52658FF11653}"/>
              </a:ext>
            </a:extLst>
          </p:cNvPr>
          <p:cNvSpPr>
            <a:spLocks noGrp="1"/>
          </p:cNvSpPr>
          <p:nvPr>
            <p:ph type="sldNum" sz="quarter" idx="11"/>
          </p:nvPr>
        </p:nvSpPr>
        <p:spPr/>
        <p:txBody>
          <a:bodyPr/>
          <a:lstStyle/>
          <a:p>
            <a:fld id="{DADA6105-A3FA-49B5-BA61-2DD39CF3A21F}" type="slidenum">
              <a:rPr lang="en-US" smtClean="0"/>
              <a:pPr/>
              <a:t>‹#›</a:t>
            </a:fld>
            <a:endParaRPr lang="en-US"/>
          </a:p>
        </p:txBody>
      </p:sp>
    </p:spTree>
    <p:extLst>
      <p:ext uri="{BB962C8B-B14F-4D97-AF65-F5344CB8AC3E}">
        <p14:creationId xmlns:p14="http://schemas.microsoft.com/office/powerpoint/2010/main" val="457546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grpSp>
        <p:nvGrpSpPr>
          <p:cNvPr id="52" name="Group 11">
            <a:extLst>
              <a:ext uri="{FF2B5EF4-FFF2-40B4-BE49-F238E27FC236}">
                <a16:creationId xmlns:a16="http://schemas.microsoft.com/office/drawing/2014/main" id="{723DCD81-7C61-8DD5-CF31-75254B0CBB43}"/>
              </a:ext>
            </a:extLst>
          </p:cNvPr>
          <p:cNvGrpSpPr>
            <a:grpSpLocks noChangeAspect="1"/>
          </p:cNvGrpSpPr>
          <p:nvPr userDrawn="1"/>
        </p:nvGrpSpPr>
        <p:grpSpPr>
          <a:xfrm>
            <a:off x="501449" y="4917197"/>
            <a:ext cx="3365234" cy="1737705"/>
            <a:chOff x="0" y="0"/>
            <a:chExt cx="1427828" cy="737288"/>
          </a:xfrm>
          <a:solidFill>
            <a:srgbClr val="33A5C7"/>
          </a:solidFill>
        </p:grpSpPr>
        <p:sp>
          <p:nvSpPr>
            <p:cNvPr id="53" name="Freeform 12">
              <a:extLst>
                <a:ext uri="{FF2B5EF4-FFF2-40B4-BE49-F238E27FC236}">
                  <a16:creationId xmlns:a16="http://schemas.microsoft.com/office/drawing/2014/main" id="{06040234-427D-65E5-692E-29B5BDFA86C8}"/>
                </a:ext>
              </a:extLst>
            </p:cNvPr>
            <p:cNvSpPr/>
            <p:nvPr/>
          </p:nvSpPr>
          <p:spPr>
            <a:xfrm>
              <a:off x="0" y="0"/>
              <a:ext cx="1427828" cy="737288"/>
            </a:xfrm>
            <a:custGeom>
              <a:avLst/>
              <a:gdLst/>
              <a:ahLst/>
              <a:cxnLst/>
              <a:rect l="l" t="t" r="r" b="b"/>
              <a:pathLst>
                <a:path w="1427828" h="737288">
                  <a:moveTo>
                    <a:pt x="72831" y="0"/>
                  </a:moveTo>
                  <a:lnTo>
                    <a:pt x="1354997" y="0"/>
                  </a:lnTo>
                  <a:cubicBezTo>
                    <a:pt x="1374313" y="0"/>
                    <a:pt x="1392838" y="7673"/>
                    <a:pt x="1406497" y="21332"/>
                  </a:cubicBezTo>
                  <a:cubicBezTo>
                    <a:pt x="1420155" y="34990"/>
                    <a:pt x="1427828" y="53515"/>
                    <a:pt x="1427828" y="72831"/>
                  </a:cubicBezTo>
                  <a:lnTo>
                    <a:pt x="1427828" y="664457"/>
                  </a:lnTo>
                  <a:cubicBezTo>
                    <a:pt x="1427828" y="704680"/>
                    <a:pt x="1395221" y="737288"/>
                    <a:pt x="1354997" y="737288"/>
                  </a:cubicBezTo>
                  <a:lnTo>
                    <a:pt x="72831" y="737288"/>
                  </a:lnTo>
                  <a:cubicBezTo>
                    <a:pt x="32608" y="737288"/>
                    <a:pt x="0" y="704680"/>
                    <a:pt x="0" y="664457"/>
                  </a:cubicBezTo>
                  <a:lnTo>
                    <a:pt x="0" y="72831"/>
                  </a:lnTo>
                  <a:cubicBezTo>
                    <a:pt x="0" y="32608"/>
                    <a:pt x="32608" y="0"/>
                    <a:pt x="72831" y="0"/>
                  </a:cubicBezTo>
                  <a:close/>
                </a:path>
              </a:pathLst>
            </a:custGeom>
            <a:grpFill/>
          </p:spPr>
          <p:txBody>
            <a:bodyPr/>
            <a:lstStyle/>
            <a:p>
              <a:endParaRPr lang="en-US"/>
            </a:p>
          </p:txBody>
        </p:sp>
        <p:sp>
          <p:nvSpPr>
            <p:cNvPr id="54" name="TextBox 13">
              <a:extLst>
                <a:ext uri="{FF2B5EF4-FFF2-40B4-BE49-F238E27FC236}">
                  <a16:creationId xmlns:a16="http://schemas.microsoft.com/office/drawing/2014/main" id="{01482F1A-4C27-7EBA-60C0-69119D2EA7B0}"/>
                </a:ext>
              </a:extLst>
            </p:cNvPr>
            <p:cNvSpPr txBox="1"/>
            <p:nvPr/>
          </p:nvSpPr>
          <p:spPr>
            <a:xfrm>
              <a:off x="0" y="-38100"/>
              <a:ext cx="1427828" cy="775388"/>
            </a:xfrm>
            <a:prstGeom prst="rect">
              <a:avLst/>
            </a:prstGeom>
            <a:grpFill/>
          </p:spPr>
          <p:txBody>
            <a:bodyPr lIns="50800" tIns="50800" rIns="50800" bIns="50800" rtlCol="0" anchor="ctr"/>
            <a:lstStyle/>
            <a:p>
              <a:pPr algn="ctr">
                <a:lnSpc>
                  <a:spcPts val="2659"/>
                </a:lnSpc>
              </a:pPr>
              <a:endParaRPr/>
            </a:p>
          </p:txBody>
        </p:sp>
      </p:grpSp>
      <p:grpSp>
        <p:nvGrpSpPr>
          <p:cNvPr id="2" name="Group 29">
            <a:extLst>
              <a:ext uri="{FF2B5EF4-FFF2-40B4-BE49-F238E27FC236}">
                <a16:creationId xmlns:a16="http://schemas.microsoft.com/office/drawing/2014/main" id="{29FE567B-6AED-5FDD-EE02-EDAD4AEF34F0}"/>
              </a:ext>
            </a:extLst>
          </p:cNvPr>
          <p:cNvGrpSpPr>
            <a:grpSpLocks noChangeAspect="1"/>
          </p:cNvGrpSpPr>
          <p:nvPr userDrawn="1"/>
        </p:nvGrpSpPr>
        <p:grpSpPr>
          <a:xfrm>
            <a:off x="0" y="-1"/>
            <a:ext cx="12192000" cy="1083283"/>
            <a:chOff x="0" y="0"/>
            <a:chExt cx="4574327" cy="406438"/>
          </a:xfrm>
        </p:grpSpPr>
        <p:sp>
          <p:nvSpPr>
            <p:cNvPr id="5" name="Freeform 30">
              <a:extLst>
                <a:ext uri="{FF2B5EF4-FFF2-40B4-BE49-F238E27FC236}">
                  <a16:creationId xmlns:a16="http://schemas.microsoft.com/office/drawing/2014/main" id="{E831997F-F7F7-385A-217A-6734FD663CE9}"/>
                </a:ext>
              </a:extLst>
            </p:cNvPr>
            <p:cNvSpPr/>
            <p:nvPr/>
          </p:nvSpPr>
          <p:spPr>
            <a:xfrm>
              <a:off x="0" y="0"/>
              <a:ext cx="4574327" cy="406438"/>
            </a:xfrm>
            <a:custGeom>
              <a:avLst/>
              <a:gdLst/>
              <a:ahLst/>
              <a:cxnLst/>
              <a:rect l="l" t="t" r="r" b="b"/>
              <a:pathLst>
                <a:path w="4574327" h="406438">
                  <a:moveTo>
                    <a:pt x="0" y="0"/>
                  </a:moveTo>
                  <a:lnTo>
                    <a:pt x="4574327" y="0"/>
                  </a:lnTo>
                  <a:lnTo>
                    <a:pt x="4574327" y="406438"/>
                  </a:lnTo>
                  <a:lnTo>
                    <a:pt x="0" y="406438"/>
                  </a:lnTo>
                  <a:close/>
                </a:path>
              </a:pathLst>
            </a:custGeom>
            <a:solidFill>
              <a:srgbClr val="1F497D"/>
            </a:solidFill>
          </p:spPr>
          <p:txBody>
            <a:bodyPr/>
            <a:lstStyle/>
            <a:p>
              <a:endParaRPr lang="en-US" dirty="0"/>
            </a:p>
          </p:txBody>
        </p:sp>
        <p:sp>
          <p:nvSpPr>
            <p:cNvPr id="7" name="TextBox 31">
              <a:extLst>
                <a:ext uri="{FF2B5EF4-FFF2-40B4-BE49-F238E27FC236}">
                  <a16:creationId xmlns:a16="http://schemas.microsoft.com/office/drawing/2014/main" id="{E9E562F6-5B00-43ED-86CA-FD27C67C5BCD}"/>
                </a:ext>
              </a:extLst>
            </p:cNvPr>
            <p:cNvSpPr txBox="1"/>
            <p:nvPr/>
          </p:nvSpPr>
          <p:spPr>
            <a:xfrm>
              <a:off x="0" y="-38100"/>
              <a:ext cx="4574327" cy="444538"/>
            </a:xfrm>
            <a:prstGeom prst="rect">
              <a:avLst/>
            </a:prstGeom>
          </p:spPr>
          <p:txBody>
            <a:bodyPr lIns="50800" tIns="50800" rIns="50800" bIns="50800" rtlCol="0" anchor="ctr"/>
            <a:lstStyle/>
            <a:p>
              <a:pPr algn="ctr">
                <a:lnSpc>
                  <a:spcPts val="2659"/>
                </a:lnSpc>
              </a:pPr>
              <a:endParaRPr/>
            </a:p>
          </p:txBody>
        </p:sp>
      </p:grpSp>
      <p:sp>
        <p:nvSpPr>
          <p:cNvPr id="14" name="Title 13">
            <a:extLst>
              <a:ext uri="{FF2B5EF4-FFF2-40B4-BE49-F238E27FC236}">
                <a16:creationId xmlns:a16="http://schemas.microsoft.com/office/drawing/2014/main" id="{14E05F8C-4867-6022-F926-1527E298D83D}"/>
              </a:ext>
            </a:extLst>
          </p:cNvPr>
          <p:cNvSpPr>
            <a:spLocks noGrp="1"/>
          </p:cNvSpPr>
          <p:nvPr>
            <p:ph type="title" hasCustomPrompt="1"/>
          </p:nvPr>
        </p:nvSpPr>
        <p:spPr>
          <a:xfrm>
            <a:off x="838200" y="276628"/>
            <a:ext cx="7369242" cy="530024"/>
          </a:xfrm>
        </p:spPr>
        <p:txBody>
          <a:bodyPr/>
          <a:lstStyle>
            <a:lvl1pPr algn="ctr">
              <a:defRPr sz="3600">
                <a:solidFill>
                  <a:schemeClr val="bg1"/>
                </a:solidFill>
              </a:defRPr>
            </a:lvl1pPr>
          </a:lstStyle>
          <a:p>
            <a:r>
              <a:rPr lang="en-US" dirty="0"/>
              <a:t>CLICK TO EDIT MASTER TITLE STYLE</a:t>
            </a:r>
          </a:p>
        </p:txBody>
      </p:sp>
      <p:sp>
        <p:nvSpPr>
          <p:cNvPr id="13" name="TextBox 7">
            <a:extLst>
              <a:ext uri="{FF2B5EF4-FFF2-40B4-BE49-F238E27FC236}">
                <a16:creationId xmlns:a16="http://schemas.microsoft.com/office/drawing/2014/main" id="{C38C860A-682E-B5DB-CCF2-941668F3F01A}"/>
              </a:ext>
            </a:extLst>
          </p:cNvPr>
          <p:cNvSpPr txBox="1"/>
          <p:nvPr/>
        </p:nvSpPr>
        <p:spPr>
          <a:xfrm>
            <a:off x="919853" y="3043274"/>
            <a:ext cx="5089482" cy="6562631"/>
          </a:xfrm>
          <a:prstGeom prst="rect">
            <a:avLst/>
          </a:prstGeom>
        </p:spPr>
        <p:txBody>
          <a:bodyPr lIns="50800" tIns="50800" rIns="50800" bIns="50800" rtlCol="0" anchor="ctr"/>
          <a:lstStyle/>
          <a:p>
            <a:pPr algn="ctr">
              <a:lnSpc>
                <a:spcPts val="2659"/>
              </a:lnSpc>
            </a:pPr>
            <a:endParaRPr/>
          </a:p>
        </p:txBody>
      </p:sp>
      <p:grpSp>
        <p:nvGrpSpPr>
          <p:cNvPr id="18" name="Group 11">
            <a:extLst>
              <a:ext uri="{FF2B5EF4-FFF2-40B4-BE49-F238E27FC236}">
                <a16:creationId xmlns:a16="http://schemas.microsoft.com/office/drawing/2014/main" id="{458D9D40-41A0-DA1C-FD66-244BC51923C2}"/>
              </a:ext>
            </a:extLst>
          </p:cNvPr>
          <p:cNvGrpSpPr>
            <a:grpSpLocks noChangeAspect="1"/>
          </p:cNvGrpSpPr>
          <p:nvPr userDrawn="1"/>
        </p:nvGrpSpPr>
        <p:grpSpPr>
          <a:xfrm>
            <a:off x="4293024" y="4917197"/>
            <a:ext cx="3365234" cy="1737705"/>
            <a:chOff x="0" y="0"/>
            <a:chExt cx="1427828" cy="737288"/>
          </a:xfrm>
        </p:grpSpPr>
        <p:sp>
          <p:nvSpPr>
            <p:cNvPr id="19" name="Freeform 12">
              <a:extLst>
                <a:ext uri="{FF2B5EF4-FFF2-40B4-BE49-F238E27FC236}">
                  <a16:creationId xmlns:a16="http://schemas.microsoft.com/office/drawing/2014/main" id="{FE82EA0E-5C1C-379E-7A01-2112F0AB5CB0}"/>
                </a:ext>
              </a:extLst>
            </p:cNvPr>
            <p:cNvSpPr/>
            <p:nvPr/>
          </p:nvSpPr>
          <p:spPr>
            <a:xfrm>
              <a:off x="0" y="0"/>
              <a:ext cx="1427828" cy="737288"/>
            </a:xfrm>
            <a:custGeom>
              <a:avLst/>
              <a:gdLst/>
              <a:ahLst/>
              <a:cxnLst/>
              <a:rect l="l" t="t" r="r" b="b"/>
              <a:pathLst>
                <a:path w="1427828" h="737288">
                  <a:moveTo>
                    <a:pt x="72831" y="0"/>
                  </a:moveTo>
                  <a:lnTo>
                    <a:pt x="1354997" y="0"/>
                  </a:lnTo>
                  <a:cubicBezTo>
                    <a:pt x="1374313" y="0"/>
                    <a:pt x="1392838" y="7673"/>
                    <a:pt x="1406497" y="21332"/>
                  </a:cubicBezTo>
                  <a:cubicBezTo>
                    <a:pt x="1420155" y="34990"/>
                    <a:pt x="1427828" y="53515"/>
                    <a:pt x="1427828" y="72831"/>
                  </a:cubicBezTo>
                  <a:lnTo>
                    <a:pt x="1427828" y="664457"/>
                  </a:lnTo>
                  <a:cubicBezTo>
                    <a:pt x="1427828" y="704680"/>
                    <a:pt x="1395221" y="737288"/>
                    <a:pt x="1354997" y="737288"/>
                  </a:cubicBezTo>
                  <a:lnTo>
                    <a:pt x="72831" y="737288"/>
                  </a:lnTo>
                  <a:cubicBezTo>
                    <a:pt x="32608" y="737288"/>
                    <a:pt x="0" y="704680"/>
                    <a:pt x="0" y="664457"/>
                  </a:cubicBezTo>
                  <a:lnTo>
                    <a:pt x="0" y="72831"/>
                  </a:lnTo>
                  <a:cubicBezTo>
                    <a:pt x="0" y="32608"/>
                    <a:pt x="32608" y="0"/>
                    <a:pt x="72831" y="0"/>
                  </a:cubicBezTo>
                  <a:close/>
                </a:path>
              </a:pathLst>
            </a:custGeom>
            <a:solidFill>
              <a:srgbClr val="66CDAF"/>
            </a:solidFill>
          </p:spPr>
          <p:txBody>
            <a:bodyPr/>
            <a:lstStyle/>
            <a:p>
              <a:endParaRPr lang="en-US"/>
            </a:p>
          </p:txBody>
        </p:sp>
        <p:sp>
          <p:nvSpPr>
            <p:cNvPr id="20" name="TextBox 13">
              <a:extLst>
                <a:ext uri="{FF2B5EF4-FFF2-40B4-BE49-F238E27FC236}">
                  <a16:creationId xmlns:a16="http://schemas.microsoft.com/office/drawing/2014/main" id="{579A53FC-691F-FBB4-FF2F-6B78E0BDC594}"/>
                </a:ext>
              </a:extLst>
            </p:cNvPr>
            <p:cNvSpPr txBox="1"/>
            <p:nvPr/>
          </p:nvSpPr>
          <p:spPr>
            <a:xfrm>
              <a:off x="0" y="-38100"/>
              <a:ext cx="1427828" cy="775388"/>
            </a:xfrm>
            <a:prstGeom prst="rect">
              <a:avLst/>
            </a:prstGeom>
          </p:spPr>
          <p:txBody>
            <a:bodyPr lIns="50800" tIns="50800" rIns="50800" bIns="50800" rtlCol="0" anchor="ctr"/>
            <a:lstStyle/>
            <a:p>
              <a:pPr algn="ctr">
                <a:lnSpc>
                  <a:spcPts val="2659"/>
                </a:lnSpc>
              </a:pPr>
              <a:endParaRPr/>
            </a:p>
          </p:txBody>
        </p:sp>
      </p:grpSp>
      <p:grpSp>
        <p:nvGrpSpPr>
          <p:cNvPr id="21" name="Group 14">
            <a:extLst>
              <a:ext uri="{FF2B5EF4-FFF2-40B4-BE49-F238E27FC236}">
                <a16:creationId xmlns:a16="http://schemas.microsoft.com/office/drawing/2014/main" id="{1E21462D-B222-1CD3-7280-1C63698CADB8}"/>
              </a:ext>
            </a:extLst>
          </p:cNvPr>
          <p:cNvGrpSpPr>
            <a:grpSpLocks noChangeAspect="1"/>
          </p:cNvGrpSpPr>
          <p:nvPr userDrawn="1"/>
        </p:nvGrpSpPr>
        <p:grpSpPr>
          <a:xfrm>
            <a:off x="4401759" y="2151084"/>
            <a:ext cx="3159268" cy="4175896"/>
            <a:chOff x="0" y="0"/>
            <a:chExt cx="1340440" cy="1690329"/>
          </a:xfrm>
        </p:grpSpPr>
        <p:sp>
          <p:nvSpPr>
            <p:cNvPr id="22" name="Freeform 15">
              <a:extLst>
                <a:ext uri="{FF2B5EF4-FFF2-40B4-BE49-F238E27FC236}">
                  <a16:creationId xmlns:a16="http://schemas.microsoft.com/office/drawing/2014/main" id="{322D8AF6-08A5-E19F-F944-DF3F95B26A8A}"/>
                </a:ext>
              </a:extLst>
            </p:cNvPr>
            <p:cNvSpPr/>
            <p:nvPr/>
          </p:nvSpPr>
          <p:spPr>
            <a:xfrm>
              <a:off x="0" y="0"/>
              <a:ext cx="1340440" cy="1690329"/>
            </a:xfrm>
            <a:custGeom>
              <a:avLst/>
              <a:gdLst/>
              <a:ahLst/>
              <a:cxnLst/>
              <a:rect l="l" t="t" r="r" b="b"/>
              <a:pathLst>
                <a:path w="1340440" h="1690329">
                  <a:moveTo>
                    <a:pt x="77579" y="0"/>
                  </a:moveTo>
                  <a:lnTo>
                    <a:pt x="1262861" y="0"/>
                  </a:lnTo>
                  <a:cubicBezTo>
                    <a:pt x="1305707" y="0"/>
                    <a:pt x="1340440" y="34733"/>
                    <a:pt x="1340440" y="77579"/>
                  </a:cubicBezTo>
                  <a:lnTo>
                    <a:pt x="1340440" y="1612750"/>
                  </a:lnTo>
                  <a:cubicBezTo>
                    <a:pt x="1340440" y="1633325"/>
                    <a:pt x="1332266" y="1653058"/>
                    <a:pt x="1317717" y="1667607"/>
                  </a:cubicBezTo>
                  <a:cubicBezTo>
                    <a:pt x="1303169" y="1682156"/>
                    <a:pt x="1283436" y="1690329"/>
                    <a:pt x="1262861" y="1690329"/>
                  </a:cubicBezTo>
                  <a:lnTo>
                    <a:pt x="77579" y="1690329"/>
                  </a:lnTo>
                  <a:cubicBezTo>
                    <a:pt x="34733" y="1690329"/>
                    <a:pt x="0" y="1655596"/>
                    <a:pt x="0" y="1612750"/>
                  </a:cubicBezTo>
                  <a:lnTo>
                    <a:pt x="0" y="77579"/>
                  </a:lnTo>
                  <a:cubicBezTo>
                    <a:pt x="0" y="57004"/>
                    <a:pt x="8173" y="37271"/>
                    <a:pt x="22722" y="22722"/>
                  </a:cubicBezTo>
                  <a:cubicBezTo>
                    <a:pt x="37271" y="8173"/>
                    <a:pt x="57004" y="0"/>
                    <a:pt x="77579" y="0"/>
                  </a:cubicBezTo>
                  <a:close/>
                </a:path>
              </a:pathLst>
            </a:custGeom>
            <a:solidFill>
              <a:srgbClr val="E8ECEC"/>
            </a:solidFill>
          </p:spPr>
          <p:txBody>
            <a:bodyPr/>
            <a:lstStyle/>
            <a:p>
              <a:endParaRPr lang="en-US"/>
            </a:p>
          </p:txBody>
        </p:sp>
        <p:sp>
          <p:nvSpPr>
            <p:cNvPr id="23" name="TextBox 16">
              <a:extLst>
                <a:ext uri="{FF2B5EF4-FFF2-40B4-BE49-F238E27FC236}">
                  <a16:creationId xmlns:a16="http://schemas.microsoft.com/office/drawing/2014/main" id="{C864BDD0-7C86-6BCC-0E0B-F319256F157F}"/>
                </a:ext>
              </a:extLst>
            </p:cNvPr>
            <p:cNvSpPr txBox="1"/>
            <p:nvPr/>
          </p:nvSpPr>
          <p:spPr>
            <a:xfrm>
              <a:off x="0" y="-38100"/>
              <a:ext cx="1340440" cy="1728429"/>
            </a:xfrm>
            <a:prstGeom prst="rect">
              <a:avLst/>
            </a:prstGeom>
          </p:spPr>
          <p:txBody>
            <a:bodyPr lIns="50800" tIns="50800" rIns="50800" bIns="50800" rtlCol="0" anchor="ctr"/>
            <a:lstStyle/>
            <a:p>
              <a:pPr algn="ctr">
                <a:lnSpc>
                  <a:spcPts val="2659"/>
                </a:lnSpc>
              </a:pPr>
              <a:endParaRPr/>
            </a:p>
          </p:txBody>
        </p:sp>
      </p:grpSp>
      <p:grpSp>
        <p:nvGrpSpPr>
          <p:cNvPr id="24" name="Group 17">
            <a:extLst>
              <a:ext uri="{FF2B5EF4-FFF2-40B4-BE49-F238E27FC236}">
                <a16:creationId xmlns:a16="http://schemas.microsoft.com/office/drawing/2014/main" id="{B7660559-A931-09D5-A3AB-14D79DDAF7D6}"/>
              </a:ext>
            </a:extLst>
          </p:cNvPr>
          <p:cNvGrpSpPr>
            <a:grpSpLocks noChangeAspect="1"/>
          </p:cNvGrpSpPr>
          <p:nvPr userDrawn="1"/>
        </p:nvGrpSpPr>
        <p:grpSpPr>
          <a:xfrm>
            <a:off x="5343622" y="1206682"/>
            <a:ext cx="1372773" cy="1372771"/>
            <a:chOff x="0" y="0"/>
            <a:chExt cx="812800" cy="812800"/>
          </a:xfrm>
        </p:grpSpPr>
        <p:sp>
          <p:nvSpPr>
            <p:cNvPr id="25" name="Freeform 18">
              <a:extLst>
                <a:ext uri="{FF2B5EF4-FFF2-40B4-BE49-F238E27FC236}">
                  <a16:creationId xmlns:a16="http://schemas.microsoft.com/office/drawing/2014/main" id="{27CFB99F-6C02-4240-2356-2BBE7FFF496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CDAF"/>
            </a:solidFill>
          </p:spPr>
          <p:txBody>
            <a:bodyPr/>
            <a:lstStyle/>
            <a:p>
              <a:endParaRPr lang="en-US"/>
            </a:p>
          </p:txBody>
        </p:sp>
        <p:sp>
          <p:nvSpPr>
            <p:cNvPr id="26" name="TextBox 19">
              <a:extLst>
                <a:ext uri="{FF2B5EF4-FFF2-40B4-BE49-F238E27FC236}">
                  <a16:creationId xmlns:a16="http://schemas.microsoft.com/office/drawing/2014/main" id="{ECB60055-E8E9-E867-C4E2-82D91B3623C1}"/>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3" name="Content Placeholder 2">
            <a:extLst>
              <a:ext uri="{FF2B5EF4-FFF2-40B4-BE49-F238E27FC236}">
                <a16:creationId xmlns:a16="http://schemas.microsoft.com/office/drawing/2014/main" id="{FB74BC1E-DDFA-4D8A-A7AE-C7A9ECA38009}"/>
              </a:ext>
            </a:extLst>
          </p:cNvPr>
          <p:cNvSpPr>
            <a:spLocks noGrp="1"/>
          </p:cNvSpPr>
          <p:nvPr>
            <p:ph sz="half" idx="1"/>
          </p:nvPr>
        </p:nvSpPr>
        <p:spPr>
          <a:xfrm>
            <a:off x="4648362" y="3382576"/>
            <a:ext cx="2743204" cy="2638688"/>
          </a:xfrm>
        </p:spPr>
        <p:txBody>
          <a:bodyPr>
            <a:no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0" name="Picture Placeholder 49">
            <a:extLst>
              <a:ext uri="{FF2B5EF4-FFF2-40B4-BE49-F238E27FC236}">
                <a16:creationId xmlns:a16="http://schemas.microsoft.com/office/drawing/2014/main" id="{F6133E34-673F-1833-5751-4F94808016C1}"/>
              </a:ext>
            </a:extLst>
          </p:cNvPr>
          <p:cNvSpPr>
            <a:spLocks noGrp="1"/>
          </p:cNvSpPr>
          <p:nvPr>
            <p:ph type="pic" sz="quarter" idx="10"/>
          </p:nvPr>
        </p:nvSpPr>
        <p:spPr>
          <a:xfrm>
            <a:off x="5658534" y="1546896"/>
            <a:ext cx="752475" cy="730250"/>
          </a:xfrm>
          <a:solidFill>
            <a:schemeClr val="bg1"/>
          </a:solidFill>
        </p:spPr>
        <p:txBody>
          <a:bodyPr/>
          <a:lstStyle/>
          <a:p>
            <a:r>
              <a:rPr lang="en-US"/>
              <a:t>Click icon to add picture</a:t>
            </a:r>
          </a:p>
        </p:txBody>
      </p:sp>
      <p:sp>
        <p:nvSpPr>
          <p:cNvPr id="51" name="Text Placeholder 3">
            <a:extLst>
              <a:ext uri="{FF2B5EF4-FFF2-40B4-BE49-F238E27FC236}">
                <a16:creationId xmlns:a16="http://schemas.microsoft.com/office/drawing/2014/main" id="{3DE1C57D-AE32-4210-1D4F-B20BC44BAAC8}"/>
              </a:ext>
            </a:extLst>
          </p:cNvPr>
          <p:cNvSpPr>
            <a:spLocks noGrp="1"/>
          </p:cNvSpPr>
          <p:nvPr>
            <p:ph type="body" sz="half" idx="13"/>
          </p:nvPr>
        </p:nvSpPr>
        <p:spPr>
          <a:xfrm>
            <a:off x="4648362" y="2675123"/>
            <a:ext cx="2743204" cy="584041"/>
          </a:xfrm>
        </p:spPr>
        <p:txBody>
          <a:bodyPr>
            <a:noAutofit/>
          </a:bodyPr>
          <a:lstStyle>
            <a:lvl1pPr marL="0" indent="0">
              <a:buNone/>
              <a:defRPr sz="2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grpSp>
        <p:nvGrpSpPr>
          <p:cNvPr id="55" name="Group 14">
            <a:extLst>
              <a:ext uri="{FF2B5EF4-FFF2-40B4-BE49-F238E27FC236}">
                <a16:creationId xmlns:a16="http://schemas.microsoft.com/office/drawing/2014/main" id="{7264D843-FADD-973D-1515-C98591C7C4BD}"/>
              </a:ext>
            </a:extLst>
          </p:cNvPr>
          <p:cNvGrpSpPr>
            <a:grpSpLocks noChangeAspect="1"/>
          </p:cNvGrpSpPr>
          <p:nvPr userDrawn="1"/>
        </p:nvGrpSpPr>
        <p:grpSpPr>
          <a:xfrm>
            <a:off x="610184" y="2151084"/>
            <a:ext cx="3159268" cy="4175896"/>
            <a:chOff x="0" y="0"/>
            <a:chExt cx="1340440" cy="1690329"/>
          </a:xfrm>
        </p:grpSpPr>
        <p:sp>
          <p:nvSpPr>
            <p:cNvPr id="56" name="Freeform 15">
              <a:extLst>
                <a:ext uri="{FF2B5EF4-FFF2-40B4-BE49-F238E27FC236}">
                  <a16:creationId xmlns:a16="http://schemas.microsoft.com/office/drawing/2014/main" id="{9CB7B30D-7B2E-9CAA-CE33-B8FF883951DE}"/>
                </a:ext>
              </a:extLst>
            </p:cNvPr>
            <p:cNvSpPr/>
            <p:nvPr/>
          </p:nvSpPr>
          <p:spPr>
            <a:xfrm>
              <a:off x="0" y="0"/>
              <a:ext cx="1340440" cy="1690329"/>
            </a:xfrm>
            <a:custGeom>
              <a:avLst/>
              <a:gdLst/>
              <a:ahLst/>
              <a:cxnLst/>
              <a:rect l="l" t="t" r="r" b="b"/>
              <a:pathLst>
                <a:path w="1340440" h="1690329">
                  <a:moveTo>
                    <a:pt x="77579" y="0"/>
                  </a:moveTo>
                  <a:lnTo>
                    <a:pt x="1262861" y="0"/>
                  </a:lnTo>
                  <a:cubicBezTo>
                    <a:pt x="1305707" y="0"/>
                    <a:pt x="1340440" y="34733"/>
                    <a:pt x="1340440" y="77579"/>
                  </a:cubicBezTo>
                  <a:lnTo>
                    <a:pt x="1340440" y="1612750"/>
                  </a:lnTo>
                  <a:cubicBezTo>
                    <a:pt x="1340440" y="1633325"/>
                    <a:pt x="1332266" y="1653058"/>
                    <a:pt x="1317717" y="1667607"/>
                  </a:cubicBezTo>
                  <a:cubicBezTo>
                    <a:pt x="1303169" y="1682156"/>
                    <a:pt x="1283436" y="1690329"/>
                    <a:pt x="1262861" y="1690329"/>
                  </a:cubicBezTo>
                  <a:lnTo>
                    <a:pt x="77579" y="1690329"/>
                  </a:lnTo>
                  <a:cubicBezTo>
                    <a:pt x="34733" y="1690329"/>
                    <a:pt x="0" y="1655596"/>
                    <a:pt x="0" y="1612750"/>
                  </a:cubicBezTo>
                  <a:lnTo>
                    <a:pt x="0" y="77579"/>
                  </a:lnTo>
                  <a:cubicBezTo>
                    <a:pt x="0" y="57004"/>
                    <a:pt x="8173" y="37271"/>
                    <a:pt x="22722" y="22722"/>
                  </a:cubicBezTo>
                  <a:cubicBezTo>
                    <a:pt x="37271" y="8173"/>
                    <a:pt x="57004" y="0"/>
                    <a:pt x="77579" y="0"/>
                  </a:cubicBezTo>
                  <a:close/>
                </a:path>
              </a:pathLst>
            </a:custGeom>
            <a:solidFill>
              <a:srgbClr val="E8ECEC"/>
            </a:solidFill>
          </p:spPr>
          <p:txBody>
            <a:bodyPr/>
            <a:lstStyle/>
            <a:p>
              <a:endParaRPr lang="en-US"/>
            </a:p>
          </p:txBody>
        </p:sp>
        <p:sp>
          <p:nvSpPr>
            <p:cNvPr id="57" name="TextBox 16">
              <a:extLst>
                <a:ext uri="{FF2B5EF4-FFF2-40B4-BE49-F238E27FC236}">
                  <a16:creationId xmlns:a16="http://schemas.microsoft.com/office/drawing/2014/main" id="{8BF86735-3010-4751-1299-7B879EC18980}"/>
                </a:ext>
              </a:extLst>
            </p:cNvPr>
            <p:cNvSpPr txBox="1"/>
            <p:nvPr/>
          </p:nvSpPr>
          <p:spPr>
            <a:xfrm>
              <a:off x="0" y="-38100"/>
              <a:ext cx="1340440" cy="1728429"/>
            </a:xfrm>
            <a:prstGeom prst="rect">
              <a:avLst/>
            </a:prstGeom>
          </p:spPr>
          <p:txBody>
            <a:bodyPr lIns="50800" tIns="50800" rIns="50800" bIns="50800" rtlCol="0" anchor="ctr"/>
            <a:lstStyle/>
            <a:p>
              <a:pPr algn="ctr">
                <a:lnSpc>
                  <a:spcPts val="2659"/>
                </a:lnSpc>
              </a:pPr>
              <a:endParaRPr/>
            </a:p>
          </p:txBody>
        </p:sp>
      </p:grpSp>
      <p:sp>
        <p:nvSpPr>
          <p:cNvPr id="59" name="Freeform 18">
            <a:extLst>
              <a:ext uri="{FF2B5EF4-FFF2-40B4-BE49-F238E27FC236}">
                <a16:creationId xmlns:a16="http://schemas.microsoft.com/office/drawing/2014/main" id="{37B4F9C6-8B56-4846-EB83-22A31C501E0B}"/>
              </a:ext>
            </a:extLst>
          </p:cNvPr>
          <p:cNvSpPr/>
          <p:nvPr/>
        </p:nvSpPr>
        <p:spPr>
          <a:xfrm>
            <a:off x="1450917" y="1206682"/>
            <a:ext cx="1372773" cy="1372771"/>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3A5C7"/>
          </a:solidFill>
        </p:spPr>
        <p:txBody>
          <a:bodyPr/>
          <a:lstStyle/>
          <a:p>
            <a:endParaRPr lang="en-US"/>
          </a:p>
        </p:txBody>
      </p:sp>
      <p:sp>
        <p:nvSpPr>
          <p:cNvPr id="61" name="Content Placeholder 2">
            <a:extLst>
              <a:ext uri="{FF2B5EF4-FFF2-40B4-BE49-F238E27FC236}">
                <a16:creationId xmlns:a16="http://schemas.microsoft.com/office/drawing/2014/main" id="{29CF8371-5DD2-62C3-7381-270861170FBB}"/>
              </a:ext>
            </a:extLst>
          </p:cNvPr>
          <p:cNvSpPr>
            <a:spLocks noGrp="1"/>
          </p:cNvSpPr>
          <p:nvPr>
            <p:ph sz="half" idx="14"/>
          </p:nvPr>
        </p:nvSpPr>
        <p:spPr>
          <a:xfrm>
            <a:off x="856787" y="3382576"/>
            <a:ext cx="2743204" cy="2638688"/>
          </a:xfrm>
        </p:spPr>
        <p:txBody>
          <a:bodyPr>
            <a:no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2" name="Picture Placeholder 49">
            <a:extLst>
              <a:ext uri="{FF2B5EF4-FFF2-40B4-BE49-F238E27FC236}">
                <a16:creationId xmlns:a16="http://schemas.microsoft.com/office/drawing/2014/main" id="{A6AD5275-E9CB-484B-1D41-844A6A99E461}"/>
              </a:ext>
            </a:extLst>
          </p:cNvPr>
          <p:cNvSpPr>
            <a:spLocks noGrp="1"/>
          </p:cNvSpPr>
          <p:nvPr>
            <p:ph type="pic" sz="quarter" idx="15"/>
          </p:nvPr>
        </p:nvSpPr>
        <p:spPr>
          <a:xfrm>
            <a:off x="1765829" y="1546896"/>
            <a:ext cx="762217" cy="730249"/>
          </a:xfrm>
          <a:solidFill>
            <a:schemeClr val="bg1"/>
          </a:solidFill>
        </p:spPr>
        <p:txBody>
          <a:bodyPr/>
          <a:lstStyle/>
          <a:p>
            <a:r>
              <a:rPr lang="en-US"/>
              <a:t>Click icon to add picture</a:t>
            </a:r>
            <a:endParaRPr lang="en-US" dirty="0"/>
          </a:p>
        </p:txBody>
      </p:sp>
      <p:sp>
        <p:nvSpPr>
          <p:cNvPr id="63" name="Text Placeholder 3">
            <a:extLst>
              <a:ext uri="{FF2B5EF4-FFF2-40B4-BE49-F238E27FC236}">
                <a16:creationId xmlns:a16="http://schemas.microsoft.com/office/drawing/2014/main" id="{ECE8A030-BAEA-7741-D455-E2D131058FDD}"/>
              </a:ext>
            </a:extLst>
          </p:cNvPr>
          <p:cNvSpPr>
            <a:spLocks noGrp="1"/>
          </p:cNvSpPr>
          <p:nvPr>
            <p:ph type="body" sz="half" idx="16"/>
          </p:nvPr>
        </p:nvSpPr>
        <p:spPr>
          <a:xfrm>
            <a:off x="856787" y="2675123"/>
            <a:ext cx="2743204" cy="584041"/>
          </a:xfrm>
        </p:spPr>
        <p:txBody>
          <a:bodyPr>
            <a:noAutofit/>
          </a:bodyPr>
          <a:lstStyle>
            <a:lvl1pPr marL="0" indent="0">
              <a:buNone/>
              <a:defRPr sz="2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grpSp>
        <p:nvGrpSpPr>
          <p:cNvPr id="64" name="Group 11">
            <a:extLst>
              <a:ext uri="{FF2B5EF4-FFF2-40B4-BE49-F238E27FC236}">
                <a16:creationId xmlns:a16="http://schemas.microsoft.com/office/drawing/2014/main" id="{26854B9D-C0E5-A1D7-76C0-F9AAD8580977}"/>
              </a:ext>
            </a:extLst>
          </p:cNvPr>
          <p:cNvGrpSpPr>
            <a:grpSpLocks noChangeAspect="1"/>
          </p:cNvGrpSpPr>
          <p:nvPr userDrawn="1"/>
        </p:nvGrpSpPr>
        <p:grpSpPr>
          <a:xfrm>
            <a:off x="8098707" y="4927758"/>
            <a:ext cx="3365234" cy="1737705"/>
            <a:chOff x="0" y="0"/>
            <a:chExt cx="1427828" cy="737288"/>
          </a:xfrm>
          <a:solidFill>
            <a:srgbClr val="F8A559"/>
          </a:solidFill>
        </p:grpSpPr>
        <p:sp>
          <p:nvSpPr>
            <p:cNvPr id="65" name="Freeform 12">
              <a:extLst>
                <a:ext uri="{FF2B5EF4-FFF2-40B4-BE49-F238E27FC236}">
                  <a16:creationId xmlns:a16="http://schemas.microsoft.com/office/drawing/2014/main" id="{24B3C2F1-E798-7E8C-D91D-8197F954A96E}"/>
                </a:ext>
              </a:extLst>
            </p:cNvPr>
            <p:cNvSpPr/>
            <p:nvPr/>
          </p:nvSpPr>
          <p:spPr>
            <a:xfrm>
              <a:off x="0" y="0"/>
              <a:ext cx="1427828" cy="737288"/>
            </a:xfrm>
            <a:custGeom>
              <a:avLst/>
              <a:gdLst/>
              <a:ahLst/>
              <a:cxnLst/>
              <a:rect l="l" t="t" r="r" b="b"/>
              <a:pathLst>
                <a:path w="1427828" h="737288">
                  <a:moveTo>
                    <a:pt x="72831" y="0"/>
                  </a:moveTo>
                  <a:lnTo>
                    <a:pt x="1354997" y="0"/>
                  </a:lnTo>
                  <a:cubicBezTo>
                    <a:pt x="1374313" y="0"/>
                    <a:pt x="1392838" y="7673"/>
                    <a:pt x="1406497" y="21332"/>
                  </a:cubicBezTo>
                  <a:cubicBezTo>
                    <a:pt x="1420155" y="34990"/>
                    <a:pt x="1427828" y="53515"/>
                    <a:pt x="1427828" y="72831"/>
                  </a:cubicBezTo>
                  <a:lnTo>
                    <a:pt x="1427828" y="664457"/>
                  </a:lnTo>
                  <a:cubicBezTo>
                    <a:pt x="1427828" y="704680"/>
                    <a:pt x="1395221" y="737288"/>
                    <a:pt x="1354997" y="737288"/>
                  </a:cubicBezTo>
                  <a:lnTo>
                    <a:pt x="72831" y="737288"/>
                  </a:lnTo>
                  <a:cubicBezTo>
                    <a:pt x="32608" y="737288"/>
                    <a:pt x="0" y="704680"/>
                    <a:pt x="0" y="664457"/>
                  </a:cubicBezTo>
                  <a:lnTo>
                    <a:pt x="0" y="72831"/>
                  </a:lnTo>
                  <a:cubicBezTo>
                    <a:pt x="0" y="32608"/>
                    <a:pt x="32608" y="0"/>
                    <a:pt x="72831" y="0"/>
                  </a:cubicBezTo>
                  <a:close/>
                </a:path>
              </a:pathLst>
            </a:custGeom>
            <a:grpFill/>
          </p:spPr>
          <p:txBody>
            <a:bodyPr/>
            <a:lstStyle/>
            <a:p>
              <a:endParaRPr lang="en-US"/>
            </a:p>
          </p:txBody>
        </p:sp>
        <p:sp>
          <p:nvSpPr>
            <p:cNvPr id="66" name="TextBox 13">
              <a:extLst>
                <a:ext uri="{FF2B5EF4-FFF2-40B4-BE49-F238E27FC236}">
                  <a16:creationId xmlns:a16="http://schemas.microsoft.com/office/drawing/2014/main" id="{7EEE1566-C92A-8ACC-C034-6D44CDA7C077}"/>
                </a:ext>
              </a:extLst>
            </p:cNvPr>
            <p:cNvSpPr txBox="1"/>
            <p:nvPr/>
          </p:nvSpPr>
          <p:spPr>
            <a:xfrm>
              <a:off x="0" y="-38100"/>
              <a:ext cx="1427828" cy="775388"/>
            </a:xfrm>
            <a:prstGeom prst="rect">
              <a:avLst/>
            </a:prstGeom>
            <a:grpFill/>
          </p:spPr>
          <p:txBody>
            <a:bodyPr lIns="50800" tIns="50800" rIns="50800" bIns="50800" rtlCol="0" anchor="ctr"/>
            <a:lstStyle/>
            <a:p>
              <a:pPr algn="ctr">
                <a:lnSpc>
                  <a:spcPts val="2659"/>
                </a:lnSpc>
              </a:pPr>
              <a:endParaRPr/>
            </a:p>
          </p:txBody>
        </p:sp>
      </p:grpSp>
      <p:grpSp>
        <p:nvGrpSpPr>
          <p:cNvPr id="67" name="Group 14">
            <a:extLst>
              <a:ext uri="{FF2B5EF4-FFF2-40B4-BE49-F238E27FC236}">
                <a16:creationId xmlns:a16="http://schemas.microsoft.com/office/drawing/2014/main" id="{800C3A06-10B0-B397-F080-454BA85155C3}"/>
              </a:ext>
            </a:extLst>
          </p:cNvPr>
          <p:cNvGrpSpPr>
            <a:grpSpLocks noChangeAspect="1"/>
          </p:cNvGrpSpPr>
          <p:nvPr userDrawn="1"/>
        </p:nvGrpSpPr>
        <p:grpSpPr>
          <a:xfrm>
            <a:off x="8207442" y="2161645"/>
            <a:ext cx="3159268" cy="4175896"/>
            <a:chOff x="0" y="0"/>
            <a:chExt cx="1340440" cy="1690329"/>
          </a:xfrm>
        </p:grpSpPr>
        <p:sp>
          <p:nvSpPr>
            <p:cNvPr id="68" name="Freeform 15">
              <a:extLst>
                <a:ext uri="{FF2B5EF4-FFF2-40B4-BE49-F238E27FC236}">
                  <a16:creationId xmlns:a16="http://schemas.microsoft.com/office/drawing/2014/main" id="{2DEC0E72-A323-3736-D70D-50E87FAE112C}"/>
                </a:ext>
              </a:extLst>
            </p:cNvPr>
            <p:cNvSpPr/>
            <p:nvPr/>
          </p:nvSpPr>
          <p:spPr>
            <a:xfrm>
              <a:off x="0" y="0"/>
              <a:ext cx="1340440" cy="1690329"/>
            </a:xfrm>
            <a:custGeom>
              <a:avLst/>
              <a:gdLst/>
              <a:ahLst/>
              <a:cxnLst/>
              <a:rect l="l" t="t" r="r" b="b"/>
              <a:pathLst>
                <a:path w="1340440" h="1690329">
                  <a:moveTo>
                    <a:pt x="77579" y="0"/>
                  </a:moveTo>
                  <a:lnTo>
                    <a:pt x="1262861" y="0"/>
                  </a:lnTo>
                  <a:cubicBezTo>
                    <a:pt x="1305707" y="0"/>
                    <a:pt x="1340440" y="34733"/>
                    <a:pt x="1340440" y="77579"/>
                  </a:cubicBezTo>
                  <a:lnTo>
                    <a:pt x="1340440" y="1612750"/>
                  </a:lnTo>
                  <a:cubicBezTo>
                    <a:pt x="1340440" y="1633325"/>
                    <a:pt x="1332266" y="1653058"/>
                    <a:pt x="1317717" y="1667607"/>
                  </a:cubicBezTo>
                  <a:cubicBezTo>
                    <a:pt x="1303169" y="1682156"/>
                    <a:pt x="1283436" y="1690329"/>
                    <a:pt x="1262861" y="1690329"/>
                  </a:cubicBezTo>
                  <a:lnTo>
                    <a:pt x="77579" y="1690329"/>
                  </a:lnTo>
                  <a:cubicBezTo>
                    <a:pt x="34733" y="1690329"/>
                    <a:pt x="0" y="1655596"/>
                    <a:pt x="0" y="1612750"/>
                  </a:cubicBezTo>
                  <a:lnTo>
                    <a:pt x="0" y="77579"/>
                  </a:lnTo>
                  <a:cubicBezTo>
                    <a:pt x="0" y="57004"/>
                    <a:pt x="8173" y="37271"/>
                    <a:pt x="22722" y="22722"/>
                  </a:cubicBezTo>
                  <a:cubicBezTo>
                    <a:pt x="37271" y="8173"/>
                    <a:pt x="57004" y="0"/>
                    <a:pt x="77579" y="0"/>
                  </a:cubicBezTo>
                  <a:close/>
                </a:path>
              </a:pathLst>
            </a:custGeom>
            <a:solidFill>
              <a:srgbClr val="E8ECEC"/>
            </a:solidFill>
          </p:spPr>
          <p:txBody>
            <a:bodyPr/>
            <a:lstStyle/>
            <a:p>
              <a:endParaRPr lang="en-US"/>
            </a:p>
          </p:txBody>
        </p:sp>
        <p:sp>
          <p:nvSpPr>
            <p:cNvPr id="69" name="TextBox 16">
              <a:extLst>
                <a:ext uri="{FF2B5EF4-FFF2-40B4-BE49-F238E27FC236}">
                  <a16:creationId xmlns:a16="http://schemas.microsoft.com/office/drawing/2014/main" id="{0CE489F7-3FD0-FB99-3579-528F00231EEE}"/>
                </a:ext>
              </a:extLst>
            </p:cNvPr>
            <p:cNvSpPr txBox="1"/>
            <p:nvPr/>
          </p:nvSpPr>
          <p:spPr>
            <a:xfrm>
              <a:off x="0" y="-38100"/>
              <a:ext cx="1340440" cy="1728429"/>
            </a:xfrm>
            <a:prstGeom prst="rect">
              <a:avLst/>
            </a:prstGeom>
          </p:spPr>
          <p:txBody>
            <a:bodyPr lIns="50800" tIns="50800" rIns="50800" bIns="50800" rtlCol="0" anchor="ctr"/>
            <a:lstStyle/>
            <a:p>
              <a:pPr algn="ctr">
                <a:lnSpc>
                  <a:spcPts val="2659"/>
                </a:lnSpc>
              </a:pPr>
              <a:endParaRPr/>
            </a:p>
          </p:txBody>
        </p:sp>
      </p:grpSp>
      <p:sp>
        <p:nvSpPr>
          <p:cNvPr id="71" name="Freeform 18">
            <a:extLst>
              <a:ext uri="{FF2B5EF4-FFF2-40B4-BE49-F238E27FC236}">
                <a16:creationId xmlns:a16="http://schemas.microsoft.com/office/drawing/2014/main" id="{6BED8715-313E-3A3A-7C27-D1C4D86560C9}"/>
              </a:ext>
            </a:extLst>
          </p:cNvPr>
          <p:cNvSpPr/>
          <p:nvPr/>
        </p:nvSpPr>
        <p:spPr>
          <a:xfrm>
            <a:off x="9149305" y="1217243"/>
            <a:ext cx="1372773" cy="1372771"/>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A559"/>
          </a:solidFill>
        </p:spPr>
        <p:txBody>
          <a:bodyPr/>
          <a:lstStyle/>
          <a:p>
            <a:endParaRPr lang="en-US"/>
          </a:p>
        </p:txBody>
      </p:sp>
      <p:sp>
        <p:nvSpPr>
          <p:cNvPr id="73" name="Content Placeholder 2">
            <a:extLst>
              <a:ext uri="{FF2B5EF4-FFF2-40B4-BE49-F238E27FC236}">
                <a16:creationId xmlns:a16="http://schemas.microsoft.com/office/drawing/2014/main" id="{2B8FA3A8-5A77-71FC-00F9-93B17A96E097}"/>
              </a:ext>
            </a:extLst>
          </p:cNvPr>
          <p:cNvSpPr>
            <a:spLocks noGrp="1"/>
          </p:cNvSpPr>
          <p:nvPr>
            <p:ph sz="half" idx="17"/>
          </p:nvPr>
        </p:nvSpPr>
        <p:spPr>
          <a:xfrm>
            <a:off x="8454045" y="3393137"/>
            <a:ext cx="2743204" cy="2638688"/>
          </a:xfrm>
        </p:spPr>
        <p:txBody>
          <a:bodyPr>
            <a:no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4" name="Picture Placeholder 49">
            <a:extLst>
              <a:ext uri="{FF2B5EF4-FFF2-40B4-BE49-F238E27FC236}">
                <a16:creationId xmlns:a16="http://schemas.microsoft.com/office/drawing/2014/main" id="{98E1BE9A-D549-60B5-D2AB-45E02F9DD0C3}"/>
              </a:ext>
            </a:extLst>
          </p:cNvPr>
          <p:cNvSpPr>
            <a:spLocks noGrp="1"/>
          </p:cNvSpPr>
          <p:nvPr>
            <p:ph type="pic" sz="quarter" idx="18"/>
          </p:nvPr>
        </p:nvSpPr>
        <p:spPr>
          <a:xfrm>
            <a:off x="9464217" y="1557457"/>
            <a:ext cx="752475" cy="730250"/>
          </a:xfrm>
          <a:solidFill>
            <a:schemeClr val="bg1"/>
          </a:solidFill>
        </p:spPr>
        <p:txBody>
          <a:bodyPr/>
          <a:lstStyle/>
          <a:p>
            <a:r>
              <a:rPr lang="en-US"/>
              <a:t>Click icon to add picture</a:t>
            </a:r>
            <a:endParaRPr lang="en-US" dirty="0"/>
          </a:p>
        </p:txBody>
      </p:sp>
      <p:sp>
        <p:nvSpPr>
          <p:cNvPr id="75" name="Text Placeholder 3">
            <a:extLst>
              <a:ext uri="{FF2B5EF4-FFF2-40B4-BE49-F238E27FC236}">
                <a16:creationId xmlns:a16="http://schemas.microsoft.com/office/drawing/2014/main" id="{E4F088AD-F765-E1C2-C507-BA8428248B66}"/>
              </a:ext>
            </a:extLst>
          </p:cNvPr>
          <p:cNvSpPr>
            <a:spLocks noGrp="1"/>
          </p:cNvSpPr>
          <p:nvPr>
            <p:ph type="body" sz="half" idx="19"/>
          </p:nvPr>
        </p:nvSpPr>
        <p:spPr>
          <a:xfrm>
            <a:off x="8454045" y="2685684"/>
            <a:ext cx="2743204" cy="584041"/>
          </a:xfrm>
        </p:spPr>
        <p:txBody>
          <a:bodyPr>
            <a:noAutofit/>
          </a:bodyPr>
          <a:lstStyle>
            <a:lvl1pPr marL="0" indent="0">
              <a:buNone/>
              <a:defRPr sz="2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6" name="Freeform 11">
            <a:extLst>
              <a:ext uri="{FF2B5EF4-FFF2-40B4-BE49-F238E27FC236}">
                <a16:creationId xmlns:a16="http://schemas.microsoft.com/office/drawing/2014/main" id="{C89515B6-DE66-DD34-C283-96F1AB80B828}"/>
              </a:ext>
            </a:extLst>
          </p:cNvPr>
          <p:cNvSpPr>
            <a:spLocks noChangeAspect="1"/>
          </p:cNvSpPr>
          <p:nvPr userDrawn="1"/>
        </p:nvSpPr>
        <p:spPr>
          <a:xfrm>
            <a:off x="9899360" y="258671"/>
            <a:ext cx="1931035" cy="523575"/>
          </a:xfrm>
          <a:custGeom>
            <a:avLst/>
            <a:gdLst/>
            <a:ahLst/>
            <a:cxnLst/>
            <a:rect l="l" t="t" r="r" b="b"/>
            <a:pathLst>
              <a:path w="2521899" h="683780">
                <a:moveTo>
                  <a:pt x="0" y="0"/>
                </a:moveTo>
                <a:lnTo>
                  <a:pt x="2521898" y="0"/>
                </a:lnTo>
                <a:lnTo>
                  <a:pt x="2521898" y="683780"/>
                </a:lnTo>
                <a:lnTo>
                  <a:pt x="0" y="683780"/>
                </a:lnTo>
                <a:lnTo>
                  <a:pt x="0" y="0"/>
                </a:lnTo>
                <a:close/>
              </a:path>
            </a:pathLst>
          </a:custGeom>
          <a:blipFill>
            <a:blip r:embed="rId2"/>
            <a:stretch>
              <a:fillRect/>
            </a:stretch>
          </a:blipFill>
        </p:spPr>
        <p:txBody>
          <a:bodyPr/>
          <a:lstStyle/>
          <a:p>
            <a:endParaRPr lang="en-US"/>
          </a:p>
        </p:txBody>
      </p:sp>
      <p:sp>
        <p:nvSpPr>
          <p:cNvPr id="6" name="Footer Placeholder 5">
            <a:extLst>
              <a:ext uri="{FF2B5EF4-FFF2-40B4-BE49-F238E27FC236}">
                <a16:creationId xmlns:a16="http://schemas.microsoft.com/office/drawing/2014/main" id="{D16A219C-639A-1AC4-556E-BC550959831E}"/>
              </a:ext>
            </a:extLst>
          </p:cNvPr>
          <p:cNvSpPr>
            <a:spLocks noGrp="1"/>
          </p:cNvSpPr>
          <p:nvPr>
            <p:ph type="ftr" sz="quarter" idx="20"/>
          </p:nvPr>
        </p:nvSpPr>
        <p:spPr/>
        <p:txBody>
          <a:bodyPr/>
          <a:lstStyle/>
          <a:p>
            <a:r>
              <a:rPr lang="en-US"/>
              <a:t>‹#›</a:t>
            </a:r>
            <a:endParaRPr lang="en-US" dirty="0"/>
          </a:p>
        </p:txBody>
      </p:sp>
      <p:sp>
        <p:nvSpPr>
          <p:cNvPr id="8" name="Slide Number Placeholder 7">
            <a:extLst>
              <a:ext uri="{FF2B5EF4-FFF2-40B4-BE49-F238E27FC236}">
                <a16:creationId xmlns:a16="http://schemas.microsoft.com/office/drawing/2014/main" id="{98515794-31C1-AF0B-A1B8-7938D3FE3E51}"/>
              </a:ext>
            </a:extLst>
          </p:cNvPr>
          <p:cNvSpPr>
            <a:spLocks noGrp="1"/>
          </p:cNvSpPr>
          <p:nvPr>
            <p:ph type="sldNum" sz="quarter" idx="21"/>
          </p:nvPr>
        </p:nvSpPr>
        <p:spPr/>
        <p:txBody>
          <a:bodyPr/>
          <a:lstStyle/>
          <a:p>
            <a:fld id="{DADA6105-A3FA-49B5-BA61-2DD39CF3A21F}" type="slidenum">
              <a:rPr lang="en-US" smtClean="0"/>
              <a:pPr/>
              <a:t>‹#›</a:t>
            </a:fld>
            <a:endParaRPr lang="en-US"/>
          </a:p>
        </p:txBody>
      </p:sp>
    </p:spTree>
    <p:extLst>
      <p:ext uri="{BB962C8B-B14F-4D97-AF65-F5344CB8AC3E}">
        <p14:creationId xmlns:p14="http://schemas.microsoft.com/office/powerpoint/2010/main" val="571776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EE6A377-FBC2-F827-89BE-08CCA1555F76}"/>
              </a:ext>
            </a:extLst>
          </p:cNvPr>
          <p:cNvSpPr>
            <a:spLocks noGrp="1"/>
          </p:cNvSpPr>
          <p:nvPr>
            <p:ph type="title"/>
          </p:nvPr>
        </p:nvSpPr>
        <p:spPr>
          <a:xfrm>
            <a:off x="1981199" y="365126"/>
            <a:ext cx="6977743" cy="530024"/>
          </a:xfrm>
        </p:spPr>
        <p:txBody>
          <a:bodyPr/>
          <a:lstStyle>
            <a:lvl1pPr>
              <a:defRPr sz="3600"/>
            </a:lvl1pPr>
          </a:lstStyle>
          <a:p>
            <a:r>
              <a:rPr lang="en-US"/>
              <a:t>Click to edit Master title style</a:t>
            </a:r>
            <a:endParaRPr lang="en-US" dirty="0"/>
          </a:p>
        </p:txBody>
      </p:sp>
      <p:pic>
        <p:nvPicPr>
          <p:cNvPr id="4" name="Picture 3" descr="Logo-2007-Original">
            <a:extLst>
              <a:ext uri="{FF2B5EF4-FFF2-40B4-BE49-F238E27FC236}">
                <a16:creationId xmlns:a16="http://schemas.microsoft.com/office/drawing/2014/main" id="{9A652A50-1AE2-F60F-D7F6-56C24802130D}"/>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9754307" y="6334351"/>
            <a:ext cx="1827386" cy="331788"/>
          </a:xfrm>
          <a:prstGeom prst="rect">
            <a:avLst/>
          </a:prstGeom>
        </p:spPr>
      </p:pic>
      <p:grpSp>
        <p:nvGrpSpPr>
          <p:cNvPr id="2" name="Group 10">
            <a:extLst>
              <a:ext uri="{FF2B5EF4-FFF2-40B4-BE49-F238E27FC236}">
                <a16:creationId xmlns:a16="http://schemas.microsoft.com/office/drawing/2014/main" id="{C98C5FEB-9A15-E2AD-F827-2347CD8B4A4E}"/>
              </a:ext>
            </a:extLst>
          </p:cNvPr>
          <p:cNvGrpSpPr>
            <a:grpSpLocks noChangeAspect="1"/>
          </p:cNvGrpSpPr>
          <p:nvPr userDrawn="1"/>
        </p:nvGrpSpPr>
        <p:grpSpPr>
          <a:xfrm>
            <a:off x="-255494" y="-43043"/>
            <a:ext cx="1405939" cy="6901043"/>
            <a:chOff x="0" y="0"/>
            <a:chExt cx="446365" cy="2709333"/>
          </a:xfrm>
        </p:grpSpPr>
        <p:sp>
          <p:nvSpPr>
            <p:cNvPr id="3" name="Freeform 11">
              <a:extLst>
                <a:ext uri="{FF2B5EF4-FFF2-40B4-BE49-F238E27FC236}">
                  <a16:creationId xmlns:a16="http://schemas.microsoft.com/office/drawing/2014/main" id="{1830C64C-CD47-B568-FA36-C16E12E6DC09}"/>
                </a:ext>
              </a:extLst>
            </p:cNvPr>
            <p:cNvSpPr/>
            <p:nvPr/>
          </p:nvSpPr>
          <p:spPr>
            <a:xfrm>
              <a:off x="0" y="0"/>
              <a:ext cx="446365" cy="2709333"/>
            </a:xfrm>
            <a:custGeom>
              <a:avLst/>
              <a:gdLst/>
              <a:ahLst/>
              <a:cxnLst/>
              <a:rect l="l" t="t" r="r" b="b"/>
              <a:pathLst>
                <a:path w="446365" h="2709333">
                  <a:moveTo>
                    <a:pt x="223183" y="0"/>
                  </a:moveTo>
                  <a:lnTo>
                    <a:pt x="223183" y="0"/>
                  </a:lnTo>
                  <a:cubicBezTo>
                    <a:pt x="282374" y="0"/>
                    <a:pt x="339142" y="23514"/>
                    <a:pt x="380996" y="65369"/>
                  </a:cubicBezTo>
                  <a:cubicBezTo>
                    <a:pt x="422851" y="107224"/>
                    <a:pt x="446365" y="163991"/>
                    <a:pt x="446365" y="223183"/>
                  </a:cubicBezTo>
                  <a:lnTo>
                    <a:pt x="446365" y="2486151"/>
                  </a:lnTo>
                  <a:cubicBezTo>
                    <a:pt x="446365" y="2609411"/>
                    <a:pt x="346443" y="2709333"/>
                    <a:pt x="223183" y="2709333"/>
                  </a:cubicBezTo>
                  <a:lnTo>
                    <a:pt x="223183" y="2709333"/>
                  </a:lnTo>
                  <a:cubicBezTo>
                    <a:pt x="99922" y="2709333"/>
                    <a:pt x="0" y="2609411"/>
                    <a:pt x="0" y="2486151"/>
                  </a:cubicBezTo>
                  <a:lnTo>
                    <a:pt x="0" y="223183"/>
                  </a:lnTo>
                  <a:cubicBezTo>
                    <a:pt x="0" y="99922"/>
                    <a:pt x="99922" y="0"/>
                    <a:pt x="223183" y="0"/>
                  </a:cubicBezTo>
                  <a:close/>
                </a:path>
              </a:pathLst>
            </a:custGeom>
            <a:solidFill>
              <a:srgbClr val="1F497D"/>
            </a:solidFill>
          </p:spPr>
          <p:txBody>
            <a:bodyPr/>
            <a:lstStyle/>
            <a:p>
              <a:endParaRPr lang="en-US"/>
            </a:p>
          </p:txBody>
        </p:sp>
        <p:sp>
          <p:nvSpPr>
            <p:cNvPr id="5" name="TextBox 12">
              <a:extLst>
                <a:ext uri="{FF2B5EF4-FFF2-40B4-BE49-F238E27FC236}">
                  <a16:creationId xmlns:a16="http://schemas.microsoft.com/office/drawing/2014/main" id="{DEFA858E-7FDE-455D-25E6-AFE9CBFFF957}"/>
                </a:ext>
              </a:extLst>
            </p:cNvPr>
            <p:cNvSpPr txBox="1"/>
            <p:nvPr/>
          </p:nvSpPr>
          <p:spPr>
            <a:xfrm>
              <a:off x="0" y="-38100"/>
              <a:ext cx="446365" cy="2747433"/>
            </a:xfrm>
            <a:prstGeom prst="rect">
              <a:avLst/>
            </a:prstGeom>
          </p:spPr>
          <p:txBody>
            <a:bodyPr lIns="50800" tIns="50800" rIns="50800" bIns="50800" rtlCol="0" anchor="ctr"/>
            <a:lstStyle/>
            <a:p>
              <a:pPr algn="ctr">
                <a:lnSpc>
                  <a:spcPts val="2659"/>
                </a:lnSpc>
              </a:pPr>
              <a:endParaRPr/>
            </a:p>
          </p:txBody>
        </p:sp>
      </p:grpSp>
      <p:grpSp>
        <p:nvGrpSpPr>
          <p:cNvPr id="7" name="Group 16">
            <a:extLst>
              <a:ext uri="{FF2B5EF4-FFF2-40B4-BE49-F238E27FC236}">
                <a16:creationId xmlns:a16="http://schemas.microsoft.com/office/drawing/2014/main" id="{4E560643-A002-8795-5E8E-BBD21E556526}"/>
              </a:ext>
            </a:extLst>
          </p:cNvPr>
          <p:cNvGrpSpPr>
            <a:grpSpLocks noChangeAspect="1"/>
          </p:cNvGrpSpPr>
          <p:nvPr userDrawn="1"/>
        </p:nvGrpSpPr>
        <p:grpSpPr>
          <a:xfrm>
            <a:off x="9138674" y="597394"/>
            <a:ext cx="1072127" cy="1072127"/>
            <a:chOff x="0" y="0"/>
            <a:chExt cx="812800" cy="812800"/>
          </a:xfrm>
        </p:grpSpPr>
        <p:sp>
          <p:nvSpPr>
            <p:cNvPr id="8" name="Freeform 17">
              <a:extLst>
                <a:ext uri="{FF2B5EF4-FFF2-40B4-BE49-F238E27FC236}">
                  <a16:creationId xmlns:a16="http://schemas.microsoft.com/office/drawing/2014/main" id="{FC3B83B4-B347-AF44-DCBE-451CE3FF743B}"/>
                </a:ext>
              </a:extLst>
            </p:cNvPr>
            <p:cNvSpPr/>
            <p:nvPr/>
          </p:nvSpPr>
          <p:spPr>
            <a:xfrm>
              <a:off x="0" y="0"/>
              <a:ext cx="812800" cy="812800"/>
            </a:xfrm>
            <a:custGeom>
              <a:avLst/>
              <a:gdLst/>
              <a:ahLst/>
              <a:cxnLst/>
              <a:rect l="l" t="t" r="r" b="b"/>
              <a:pathLst>
                <a:path w="812800" h="812800">
                  <a:moveTo>
                    <a:pt x="199699" y="0"/>
                  </a:moveTo>
                  <a:lnTo>
                    <a:pt x="613101" y="0"/>
                  </a:lnTo>
                  <a:cubicBezTo>
                    <a:pt x="666064" y="0"/>
                    <a:pt x="716859" y="21040"/>
                    <a:pt x="754309" y="58491"/>
                  </a:cubicBezTo>
                  <a:cubicBezTo>
                    <a:pt x="791760" y="95941"/>
                    <a:pt x="812800" y="146736"/>
                    <a:pt x="812800" y="199699"/>
                  </a:cubicBezTo>
                  <a:lnTo>
                    <a:pt x="812800" y="613101"/>
                  </a:lnTo>
                  <a:cubicBezTo>
                    <a:pt x="812800" y="666064"/>
                    <a:pt x="791760" y="716859"/>
                    <a:pt x="754309" y="754309"/>
                  </a:cubicBezTo>
                  <a:cubicBezTo>
                    <a:pt x="716859" y="791760"/>
                    <a:pt x="666064" y="812800"/>
                    <a:pt x="613101" y="812800"/>
                  </a:cubicBezTo>
                  <a:lnTo>
                    <a:pt x="199699" y="812800"/>
                  </a:lnTo>
                  <a:cubicBezTo>
                    <a:pt x="146736" y="812800"/>
                    <a:pt x="95941" y="791760"/>
                    <a:pt x="58491" y="754309"/>
                  </a:cubicBezTo>
                  <a:cubicBezTo>
                    <a:pt x="21040" y="716859"/>
                    <a:pt x="0" y="666064"/>
                    <a:pt x="0" y="613101"/>
                  </a:cubicBezTo>
                  <a:lnTo>
                    <a:pt x="0" y="199699"/>
                  </a:lnTo>
                  <a:cubicBezTo>
                    <a:pt x="0" y="146736"/>
                    <a:pt x="21040" y="95941"/>
                    <a:pt x="58491" y="58491"/>
                  </a:cubicBezTo>
                  <a:cubicBezTo>
                    <a:pt x="95941" y="21040"/>
                    <a:pt x="146736" y="0"/>
                    <a:pt x="199699" y="0"/>
                  </a:cubicBezTo>
                  <a:close/>
                </a:path>
              </a:pathLst>
            </a:custGeom>
            <a:solidFill>
              <a:srgbClr val="F8A559">
                <a:alpha val="29804"/>
              </a:srgbClr>
            </a:solidFill>
          </p:spPr>
          <p:txBody>
            <a:bodyPr/>
            <a:lstStyle/>
            <a:p>
              <a:endParaRPr lang="en-US"/>
            </a:p>
          </p:txBody>
        </p:sp>
        <p:sp>
          <p:nvSpPr>
            <p:cNvPr id="9" name="TextBox 18">
              <a:extLst>
                <a:ext uri="{FF2B5EF4-FFF2-40B4-BE49-F238E27FC236}">
                  <a16:creationId xmlns:a16="http://schemas.microsoft.com/office/drawing/2014/main" id="{6D132423-0866-8231-8F0A-49702309B760}"/>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0" name="Group 20">
            <a:extLst>
              <a:ext uri="{FF2B5EF4-FFF2-40B4-BE49-F238E27FC236}">
                <a16:creationId xmlns:a16="http://schemas.microsoft.com/office/drawing/2014/main" id="{93DBD934-A7EE-BBCE-ECBF-12010BF28DD5}"/>
              </a:ext>
            </a:extLst>
          </p:cNvPr>
          <p:cNvGrpSpPr/>
          <p:nvPr userDrawn="1"/>
        </p:nvGrpSpPr>
        <p:grpSpPr>
          <a:xfrm>
            <a:off x="7130742" y="5918269"/>
            <a:ext cx="2007932" cy="1879461"/>
            <a:chOff x="0" y="0"/>
            <a:chExt cx="812800" cy="812800"/>
          </a:xfrm>
        </p:grpSpPr>
        <p:sp>
          <p:nvSpPr>
            <p:cNvPr id="11" name="Freeform 21">
              <a:extLst>
                <a:ext uri="{FF2B5EF4-FFF2-40B4-BE49-F238E27FC236}">
                  <a16:creationId xmlns:a16="http://schemas.microsoft.com/office/drawing/2014/main" id="{2D811E68-AA1D-6F59-9D2E-224A21582672}"/>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571500" cap="rnd">
              <a:solidFill>
                <a:srgbClr val="498C86">
                  <a:alpha val="9804"/>
                </a:srgbClr>
              </a:solidFill>
              <a:prstDash val="solid"/>
              <a:round/>
            </a:ln>
          </p:spPr>
          <p:txBody>
            <a:bodyPr/>
            <a:lstStyle/>
            <a:p>
              <a:endParaRPr lang="en-US"/>
            </a:p>
          </p:txBody>
        </p:sp>
        <p:sp>
          <p:nvSpPr>
            <p:cNvPr id="12" name="TextBox 22">
              <a:extLst>
                <a:ext uri="{FF2B5EF4-FFF2-40B4-BE49-F238E27FC236}">
                  <a16:creationId xmlns:a16="http://schemas.microsoft.com/office/drawing/2014/main" id="{D8BE3080-536D-A2A3-2F90-341DDB0CF86C}"/>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4" name="Footer Placeholder 13">
            <a:extLst>
              <a:ext uri="{FF2B5EF4-FFF2-40B4-BE49-F238E27FC236}">
                <a16:creationId xmlns:a16="http://schemas.microsoft.com/office/drawing/2014/main" id="{85B6BE26-7695-2F40-4A1F-4C72EB55D348}"/>
              </a:ext>
            </a:extLst>
          </p:cNvPr>
          <p:cNvSpPr>
            <a:spLocks noGrp="1"/>
          </p:cNvSpPr>
          <p:nvPr>
            <p:ph type="ftr" sz="quarter" idx="10"/>
          </p:nvPr>
        </p:nvSpPr>
        <p:spPr>
          <a:xfrm>
            <a:off x="1823474" y="6334351"/>
            <a:ext cx="4114800" cy="365125"/>
          </a:xfrm>
        </p:spPr>
        <p:txBody>
          <a:bodyPr/>
          <a:lstStyle/>
          <a:p>
            <a:r>
              <a:rPr lang="en-US"/>
              <a:t>‹#›</a:t>
            </a:r>
            <a:endParaRPr lang="en-US" dirty="0"/>
          </a:p>
        </p:txBody>
      </p:sp>
      <p:sp>
        <p:nvSpPr>
          <p:cNvPr id="15" name="Slide Number Placeholder 14">
            <a:extLst>
              <a:ext uri="{FF2B5EF4-FFF2-40B4-BE49-F238E27FC236}">
                <a16:creationId xmlns:a16="http://schemas.microsoft.com/office/drawing/2014/main" id="{539DE480-3354-CAB2-DCF2-49869973B3DB}"/>
              </a:ext>
            </a:extLst>
          </p:cNvPr>
          <p:cNvSpPr>
            <a:spLocks noGrp="1"/>
          </p:cNvSpPr>
          <p:nvPr>
            <p:ph type="sldNum" sz="quarter" idx="11"/>
          </p:nvPr>
        </p:nvSpPr>
        <p:spPr>
          <a:xfrm>
            <a:off x="6395474" y="6334351"/>
            <a:ext cx="2743200" cy="365125"/>
          </a:xfrm>
        </p:spPr>
        <p:txBody>
          <a:bodyPr/>
          <a:lstStyle/>
          <a:p>
            <a:fld id="{DADA6105-A3FA-49B5-BA61-2DD39CF3A21F}" type="slidenum">
              <a:rPr lang="en-US" smtClean="0"/>
              <a:pPr/>
              <a:t>‹#›</a:t>
            </a:fld>
            <a:endParaRPr lang="en-US"/>
          </a:p>
        </p:txBody>
      </p:sp>
    </p:spTree>
    <p:extLst>
      <p:ext uri="{BB962C8B-B14F-4D97-AF65-F5344CB8AC3E}">
        <p14:creationId xmlns:p14="http://schemas.microsoft.com/office/powerpoint/2010/main" val="5657089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Text with Picture">
    <p:spTree>
      <p:nvGrpSpPr>
        <p:cNvPr id="1" name=""/>
        <p:cNvGrpSpPr/>
        <p:nvPr/>
      </p:nvGrpSpPr>
      <p:grpSpPr>
        <a:xfrm>
          <a:off x="0" y="0"/>
          <a:ext cx="0" cy="0"/>
          <a:chOff x="0" y="0"/>
          <a:chExt cx="0" cy="0"/>
        </a:xfrm>
      </p:grpSpPr>
      <p:grpSp>
        <p:nvGrpSpPr>
          <p:cNvPr id="22" name="Group 12">
            <a:extLst>
              <a:ext uri="{FF2B5EF4-FFF2-40B4-BE49-F238E27FC236}">
                <a16:creationId xmlns:a16="http://schemas.microsoft.com/office/drawing/2014/main" id="{BDFA0BB1-2819-68F6-7CD3-DF772260C365}"/>
              </a:ext>
            </a:extLst>
          </p:cNvPr>
          <p:cNvGrpSpPr>
            <a:grpSpLocks noChangeAspect="1"/>
          </p:cNvGrpSpPr>
          <p:nvPr userDrawn="1"/>
        </p:nvGrpSpPr>
        <p:grpSpPr>
          <a:xfrm>
            <a:off x="9499871" y="-3334872"/>
            <a:ext cx="5076266" cy="5076266"/>
            <a:chOff x="0" y="0"/>
            <a:chExt cx="812800" cy="812800"/>
          </a:xfrm>
        </p:grpSpPr>
        <p:sp>
          <p:nvSpPr>
            <p:cNvPr id="23" name="Freeform 13">
              <a:extLst>
                <a:ext uri="{FF2B5EF4-FFF2-40B4-BE49-F238E27FC236}">
                  <a16:creationId xmlns:a16="http://schemas.microsoft.com/office/drawing/2014/main" id="{53C8BEE6-2416-14A9-FA1A-F62848CBD583}"/>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952500" cap="rnd">
              <a:solidFill>
                <a:srgbClr val="F8A559">
                  <a:alpha val="63922"/>
                </a:srgbClr>
              </a:solidFill>
              <a:prstDash val="solid"/>
              <a:round/>
            </a:ln>
          </p:spPr>
          <p:txBody>
            <a:bodyPr/>
            <a:lstStyle/>
            <a:p>
              <a:endParaRPr lang="en-US"/>
            </a:p>
          </p:txBody>
        </p:sp>
        <p:sp>
          <p:nvSpPr>
            <p:cNvPr id="24" name="TextBox 14">
              <a:extLst>
                <a:ext uri="{FF2B5EF4-FFF2-40B4-BE49-F238E27FC236}">
                  <a16:creationId xmlns:a16="http://schemas.microsoft.com/office/drawing/2014/main" id="{9CFF1155-965A-400A-B72B-103B74FB5116}"/>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2" name="Group 2">
            <a:extLst>
              <a:ext uri="{FF2B5EF4-FFF2-40B4-BE49-F238E27FC236}">
                <a16:creationId xmlns:a16="http://schemas.microsoft.com/office/drawing/2014/main" id="{F8EFD271-7A45-3390-3071-04415034E202}"/>
              </a:ext>
            </a:extLst>
          </p:cNvPr>
          <p:cNvGrpSpPr>
            <a:grpSpLocks noChangeAspect="1"/>
          </p:cNvGrpSpPr>
          <p:nvPr userDrawn="1"/>
        </p:nvGrpSpPr>
        <p:grpSpPr>
          <a:xfrm>
            <a:off x="0" y="-71163"/>
            <a:ext cx="4215384" cy="7305681"/>
            <a:chOff x="0" y="0"/>
            <a:chExt cx="3328219" cy="8128000"/>
          </a:xfrm>
        </p:grpSpPr>
        <p:sp>
          <p:nvSpPr>
            <p:cNvPr id="13" name="Freeform 3">
              <a:extLst>
                <a:ext uri="{FF2B5EF4-FFF2-40B4-BE49-F238E27FC236}">
                  <a16:creationId xmlns:a16="http://schemas.microsoft.com/office/drawing/2014/main" id="{E0B3FBCB-258E-EF0A-6CF8-384BA77DD429}"/>
                </a:ext>
              </a:extLst>
            </p:cNvPr>
            <p:cNvSpPr/>
            <p:nvPr/>
          </p:nvSpPr>
          <p:spPr>
            <a:xfrm>
              <a:off x="0" y="0"/>
              <a:ext cx="3328219" cy="8128000"/>
            </a:xfrm>
            <a:custGeom>
              <a:avLst/>
              <a:gdLst/>
              <a:ahLst/>
              <a:cxnLst/>
              <a:rect l="l" t="t" r="r" b="b"/>
              <a:pathLst>
                <a:path w="3328219" h="8128000">
                  <a:moveTo>
                    <a:pt x="0" y="0"/>
                  </a:moveTo>
                  <a:lnTo>
                    <a:pt x="3328219" y="0"/>
                  </a:lnTo>
                  <a:lnTo>
                    <a:pt x="3328219" y="8128000"/>
                  </a:lnTo>
                  <a:lnTo>
                    <a:pt x="0" y="8128000"/>
                  </a:lnTo>
                  <a:close/>
                </a:path>
              </a:pathLst>
            </a:custGeom>
            <a:solidFill>
              <a:srgbClr val="33A5C7"/>
            </a:solidFill>
          </p:spPr>
          <p:txBody>
            <a:bodyPr/>
            <a:lstStyle/>
            <a:p>
              <a:endParaRPr lang="en-US"/>
            </a:p>
          </p:txBody>
        </p:sp>
        <p:sp>
          <p:nvSpPr>
            <p:cNvPr id="14" name="TextBox 4">
              <a:extLst>
                <a:ext uri="{FF2B5EF4-FFF2-40B4-BE49-F238E27FC236}">
                  <a16:creationId xmlns:a16="http://schemas.microsoft.com/office/drawing/2014/main" id="{EEF8355A-4BB0-48B6-10D7-EA3DE438F657}"/>
                </a:ext>
              </a:extLst>
            </p:cNvPr>
            <p:cNvSpPr txBox="1"/>
            <p:nvPr/>
          </p:nvSpPr>
          <p:spPr>
            <a:xfrm>
              <a:off x="0" y="-38100"/>
              <a:ext cx="3328219" cy="8166100"/>
            </a:xfrm>
            <a:prstGeom prst="rect">
              <a:avLst/>
            </a:prstGeom>
          </p:spPr>
          <p:txBody>
            <a:bodyPr lIns="50800" tIns="50800" rIns="50800" bIns="50800" rtlCol="0" anchor="ctr"/>
            <a:lstStyle/>
            <a:p>
              <a:pPr algn="ctr">
                <a:lnSpc>
                  <a:spcPts val="2659"/>
                </a:lnSpc>
              </a:pPr>
              <a:endParaRPr/>
            </a:p>
          </p:txBody>
        </p:sp>
      </p:grpSp>
      <p:grpSp>
        <p:nvGrpSpPr>
          <p:cNvPr id="15" name="Group 5">
            <a:extLst>
              <a:ext uri="{FF2B5EF4-FFF2-40B4-BE49-F238E27FC236}">
                <a16:creationId xmlns:a16="http://schemas.microsoft.com/office/drawing/2014/main" id="{7736A932-D1AB-1364-5C33-CE0B2D345E5B}"/>
              </a:ext>
            </a:extLst>
          </p:cNvPr>
          <p:cNvGrpSpPr>
            <a:grpSpLocks noChangeAspect="1"/>
          </p:cNvGrpSpPr>
          <p:nvPr userDrawn="1"/>
        </p:nvGrpSpPr>
        <p:grpSpPr>
          <a:xfrm>
            <a:off x="0" y="-105408"/>
            <a:ext cx="2286000" cy="7339925"/>
            <a:chOff x="0" y="0"/>
            <a:chExt cx="1756858" cy="8128000"/>
          </a:xfrm>
        </p:grpSpPr>
        <p:sp>
          <p:nvSpPr>
            <p:cNvPr id="16" name="Freeform 6">
              <a:extLst>
                <a:ext uri="{FF2B5EF4-FFF2-40B4-BE49-F238E27FC236}">
                  <a16:creationId xmlns:a16="http://schemas.microsoft.com/office/drawing/2014/main" id="{4644F60C-879E-E4FF-21EE-FB8E24D10D1A}"/>
                </a:ext>
              </a:extLst>
            </p:cNvPr>
            <p:cNvSpPr/>
            <p:nvPr/>
          </p:nvSpPr>
          <p:spPr>
            <a:xfrm>
              <a:off x="0" y="0"/>
              <a:ext cx="1756858" cy="8128000"/>
            </a:xfrm>
            <a:custGeom>
              <a:avLst/>
              <a:gdLst/>
              <a:ahLst/>
              <a:cxnLst/>
              <a:rect l="l" t="t" r="r" b="b"/>
              <a:pathLst>
                <a:path w="1756858" h="8128000">
                  <a:moveTo>
                    <a:pt x="0" y="0"/>
                  </a:moveTo>
                  <a:lnTo>
                    <a:pt x="1756858" y="0"/>
                  </a:lnTo>
                  <a:lnTo>
                    <a:pt x="1756858" y="8128000"/>
                  </a:lnTo>
                  <a:lnTo>
                    <a:pt x="0" y="8128000"/>
                  </a:lnTo>
                  <a:close/>
                </a:path>
              </a:pathLst>
            </a:custGeom>
            <a:solidFill>
              <a:srgbClr val="66CDAF"/>
            </a:solidFill>
          </p:spPr>
          <p:txBody>
            <a:bodyPr/>
            <a:lstStyle/>
            <a:p>
              <a:endParaRPr lang="en-US" dirty="0"/>
            </a:p>
          </p:txBody>
        </p:sp>
        <p:sp>
          <p:nvSpPr>
            <p:cNvPr id="17" name="TextBox 7">
              <a:extLst>
                <a:ext uri="{FF2B5EF4-FFF2-40B4-BE49-F238E27FC236}">
                  <a16:creationId xmlns:a16="http://schemas.microsoft.com/office/drawing/2014/main" id="{24F66776-7B84-215C-6FFC-E687F0B0A83F}"/>
                </a:ext>
              </a:extLst>
            </p:cNvPr>
            <p:cNvSpPr txBox="1"/>
            <p:nvPr/>
          </p:nvSpPr>
          <p:spPr>
            <a:xfrm>
              <a:off x="0" y="-38100"/>
              <a:ext cx="1756858" cy="8166100"/>
            </a:xfrm>
            <a:prstGeom prst="rect">
              <a:avLst/>
            </a:prstGeom>
          </p:spPr>
          <p:txBody>
            <a:bodyPr lIns="50800" tIns="50800" rIns="50800" bIns="50800" rtlCol="0" anchor="ctr"/>
            <a:lstStyle/>
            <a:p>
              <a:pPr algn="ctr">
                <a:lnSpc>
                  <a:spcPts val="2659"/>
                </a:lnSpc>
              </a:pPr>
              <a:endParaRPr/>
            </a:p>
          </p:txBody>
        </p:sp>
      </p:grpSp>
      <p:sp>
        <p:nvSpPr>
          <p:cNvPr id="2" name="Title 1">
            <a:extLst>
              <a:ext uri="{FF2B5EF4-FFF2-40B4-BE49-F238E27FC236}">
                <a16:creationId xmlns:a16="http://schemas.microsoft.com/office/drawing/2014/main" id="{2E99A0E4-91D1-4517-9E64-0797729E9D51}"/>
              </a:ext>
            </a:extLst>
          </p:cNvPr>
          <p:cNvSpPr>
            <a:spLocks noGrp="1"/>
          </p:cNvSpPr>
          <p:nvPr>
            <p:ph type="title"/>
          </p:nvPr>
        </p:nvSpPr>
        <p:spPr>
          <a:xfrm>
            <a:off x="422929" y="457200"/>
            <a:ext cx="3503613" cy="2568388"/>
          </a:xfrm>
        </p:spPr>
        <p:txBody>
          <a:bodyPr anchor="ctr"/>
          <a:lstStyle>
            <a:lvl1pPr algn="l">
              <a:defRPr sz="3600">
                <a:solidFill>
                  <a:schemeClr val="tx1"/>
                </a:solidFill>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C8174786-14BB-4DC8-82C6-597A25DC8F87}"/>
              </a:ext>
            </a:extLst>
          </p:cNvPr>
          <p:cNvSpPr>
            <a:spLocks noGrp="1"/>
          </p:cNvSpPr>
          <p:nvPr>
            <p:ph type="pic" idx="1"/>
          </p:nvPr>
        </p:nvSpPr>
        <p:spPr>
          <a:xfrm>
            <a:off x="422930" y="3380780"/>
            <a:ext cx="3503612" cy="240145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99CB258-E971-49A8-B72C-35F87542B81E}"/>
              </a:ext>
            </a:extLst>
          </p:cNvPr>
          <p:cNvSpPr>
            <a:spLocks noGrp="1"/>
          </p:cNvSpPr>
          <p:nvPr>
            <p:ph type="body" sz="half" idx="2"/>
          </p:nvPr>
        </p:nvSpPr>
        <p:spPr>
          <a:xfrm>
            <a:off x="4733365" y="457200"/>
            <a:ext cx="5496963" cy="5497286"/>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grpSp>
        <p:nvGrpSpPr>
          <p:cNvPr id="18" name="Group 15">
            <a:extLst>
              <a:ext uri="{FF2B5EF4-FFF2-40B4-BE49-F238E27FC236}">
                <a16:creationId xmlns:a16="http://schemas.microsoft.com/office/drawing/2014/main" id="{10CCBAFD-DEF8-B4F4-FF9C-CD7DD8A68760}"/>
              </a:ext>
            </a:extLst>
          </p:cNvPr>
          <p:cNvGrpSpPr>
            <a:grpSpLocks noChangeAspect="1"/>
          </p:cNvGrpSpPr>
          <p:nvPr userDrawn="1"/>
        </p:nvGrpSpPr>
        <p:grpSpPr>
          <a:xfrm>
            <a:off x="10747981" y="0"/>
            <a:ext cx="2042178" cy="6858000"/>
            <a:chOff x="0" y="0"/>
            <a:chExt cx="806786" cy="2709333"/>
          </a:xfrm>
        </p:grpSpPr>
        <p:sp>
          <p:nvSpPr>
            <p:cNvPr id="19" name="Freeform 16">
              <a:extLst>
                <a:ext uri="{FF2B5EF4-FFF2-40B4-BE49-F238E27FC236}">
                  <a16:creationId xmlns:a16="http://schemas.microsoft.com/office/drawing/2014/main" id="{C2C591CA-4624-E2C0-05D2-EBFD00326B91}"/>
                </a:ext>
              </a:extLst>
            </p:cNvPr>
            <p:cNvSpPr/>
            <p:nvPr/>
          </p:nvSpPr>
          <p:spPr>
            <a:xfrm>
              <a:off x="0" y="0"/>
              <a:ext cx="806786" cy="2709333"/>
            </a:xfrm>
            <a:custGeom>
              <a:avLst/>
              <a:gdLst/>
              <a:ahLst/>
              <a:cxnLst/>
              <a:rect l="l" t="t" r="r" b="b"/>
              <a:pathLst>
                <a:path w="806786" h="2709333">
                  <a:moveTo>
                    <a:pt x="128894" y="0"/>
                  </a:moveTo>
                  <a:lnTo>
                    <a:pt x="677892" y="0"/>
                  </a:lnTo>
                  <a:cubicBezTo>
                    <a:pt x="749078" y="0"/>
                    <a:pt x="806786" y="57708"/>
                    <a:pt x="806786" y="128894"/>
                  </a:cubicBezTo>
                  <a:lnTo>
                    <a:pt x="806786" y="2580439"/>
                  </a:lnTo>
                  <a:cubicBezTo>
                    <a:pt x="806786" y="2614624"/>
                    <a:pt x="793206" y="2647409"/>
                    <a:pt x="769034" y="2671581"/>
                  </a:cubicBezTo>
                  <a:cubicBezTo>
                    <a:pt x="744861" y="2695753"/>
                    <a:pt x="712077" y="2709333"/>
                    <a:pt x="677892" y="2709333"/>
                  </a:cubicBezTo>
                  <a:lnTo>
                    <a:pt x="128894" y="2709333"/>
                  </a:lnTo>
                  <a:cubicBezTo>
                    <a:pt x="57708" y="2709333"/>
                    <a:pt x="0" y="2651625"/>
                    <a:pt x="0" y="2580439"/>
                  </a:cubicBezTo>
                  <a:lnTo>
                    <a:pt x="0" y="128894"/>
                  </a:lnTo>
                  <a:cubicBezTo>
                    <a:pt x="0" y="57708"/>
                    <a:pt x="57708" y="0"/>
                    <a:pt x="128894" y="0"/>
                  </a:cubicBezTo>
                  <a:close/>
                </a:path>
              </a:pathLst>
            </a:custGeom>
            <a:solidFill>
              <a:srgbClr val="1F497D"/>
            </a:solidFill>
          </p:spPr>
          <p:txBody>
            <a:bodyPr/>
            <a:lstStyle/>
            <a:p>
              <a:endParaRPr lang="en-US"/>
            </a:p>
          </p:txBody>
        </p:sp>
        <p:sp>
          <p:nvSpPr>
            <p:cNvPr id="20" name="TextBox 17">
              <a:extLst>
                <a:ext uri="{FF2B5EF4-FFF2-40B4-BE49-F238E27FC236}">
                  <a16:creationId xmlns:a16="http://schemas.microsoft.com/office/drawing/2014/main" id="{664A3E2C-3A6C-3376-35C0-475B01D62A03}"/>
                </a:ext>
              </a:extLst>
            </p:cNvPr>
            <p:cNvSpPr txBox="1"/>
            <p:nvPr/>
          </p:nvSpPr>
          <p:spPr>
            <a:xfrm>
              <a:off x="0" y="-38100"/>
              <a:ext cx="806786" cy="2747433"/>
            </a:xfrm>
            <a:prstGeom prst="rect">
              <a:avLst/>
            </a:prstGeom>
          </p:spPr>
          <p:txBody>
            <a:bodyPr lIns="50800" tIns="50800" rIns="50800" bIns="50800" rtlCol="0" anchor="ctr"/>
            <a:lstStyle/>
            <a:p>
              <a:pPr algn="ctr">
                <a:lnSpc>
                  <a:spcPts val="2659"/>
                </a:lnSpc>
              </a:pPr>
              <a:endParaRPr/>
            </a:p>
          </p:txBody>
        </p:sp>
      </p:grpSp>
      <p:sp>
        <p:nvSpPr>
          <p:cNvPr id="21" name="AutoShape 18">
            <a:extLst>
              <a:ext uri="{FF2B5EF4-FFF2-40B4-BE49-F238E27FC236}">
                <a16:creationId xmlns:a16="http://schemas.microsoft.com/office/drawing/2014/main" id="{57282404-6404-2412-C0BB-A0CEEB6AD930}"/>
              </a:ext>
            </a:extLst>
          </p:cNvPr>
          <p:cNvSpPr/>
          <p:nvPr userDrawn="1"/>
        </p:nvSpPr>
        <p:spPr>
          <a:xfrm>
            <a:off x="422929" y="3161834"/>
            <a:ext cx="1310100" cy="0"/>
          </a:xfrm>
          <a:prstGeom prst="line">
            <a:avLst/>
          </a:prstGeom>
          <a:ln w="95250" cap="flat">
            <a:solidFill>
              <a:srgbClr val="1F497D"/>
            </a:solidFill>
            <a:prstDash val="solid"/>
            <a:headEnd type="none" w="sm" len="sm"/>
            <a:tailEnd type="none" w="sm" len="sm"/>
          </a:ln>
        </p:spPr>
        <p:txBody>
          <a:bodyPr/>
          <a:lstStyle/>
          <a:p>
            <a:endParaRPr lang="en-US"/>
          </a:p>
        </p:txBody>
      </p:sp>
      <p:pic>
        <p:nvPicPr>
          <p:cNvPr id="25" name="Picture 24">
            <a:extLst>
              <a:ext uri="{FF2B5EF4-FFF2-40B4-BE49-F238E27FC236}">
                <a16:creationId xmlns:a16="http://schemas.microsoft.com/office/drawing/2014/main" id="{080A5BA5-89F2-F303-9290-9E4501935F52}"/>
              </a:ext>
            </a:extLst>
          </p:cNvPr>
          <p:cNvPicPr/>
          <p:nvPr userDrawn="1"/>
        </p:nvPicPr>
        <p:blipFill>
          <a:blip r:embed="rId2">
            <a:extLst>
              <a:ext uri="{28A0092B-C50C-407E-A947-70E740481C1C}">
                <a14:useLocalDpi xmlns:a14="http://schemas.microsoft.com/office/drawing/2010/main" val="0"/>
              </a:ext>
            </a:extLst>
          </a:blip>
          <a:srcRect/>
          <a:stretch/>
        </p:blipFill>
        <p:spPr>
          <a:xfrm>
            <a:off x="924850" y="6121096"/>
            <a:ext cx="1827386" cy="328929"/>
          </a:xfrm>
          <a:prstGeom prst="rect">
            <a:avLst/>
          </a:prstGeom>
        </p:spPr>
      </p:pic>
      <p:sp>
        <p:nvSpPr>
          <p:cNvPr id="6" name="Footer Placeholder 5">
            <a:extLst>
              <a:ext uri="{FF2B5EF4-FFF2-40B4-BE49-F238E27FC236}">
                <a16:creationId xmlns:a16="http://schemas.microsoft.com/office/drawing/2014/main" id="{1E5E99D6-A6C7-9C6E-B8F0-126319727E16}"/>
              </a:ext>
            </a:extLst>
          </p:cNvPr>
          <p:cNvSpPr>
            <a:spLocks noGrp="1"/>
          </p:cNvSpPr>
          <p:nvPr>
            <p:ph type="ftr" sz="quarter" idx="10"/>
          </p:nvPr>
        </p:nvSpPr>
        <p:spPr>
          <a:xfrm>
            <a:off x="2915128" y="6400800"/>
            <a:ext cx="4114800" cy="365125"/>
          </a:xfrm>
        </p:spPr>
        <p:txBody>
          <a:bodyPr/>
          <a:lstStyle/>
          <a:p>
            <a:r>
              <a:rPr lang="en-US"/>
              <a:t>‹#›</a:t>
            </a:r>
            <a:endParaRPr lang="en-US" dirty="0"/>
          </a:p>
        </p:txBody>
      </p:sp>
      <p:sp>
        <p:nvSpPr>
          <p:cNvPr id="7" name="Slide Number Placeholder 6">
            <a:extLst>
              <a:ext uri="{FF2B5EF4-FFF2-40B4-BE49-F238E27FC236}">
                <a16:creationId xmlns:a16="http://schemas.microsoft.com/office/drawing/2014/main" id="{7CB536A2-34C5-C5E2-BE40-5B0436D112A7}"/>
              </a:ext>
            </a:extLst>
          </p:cNvPr>
          <p:cNvSpPr>
            <a:spLocks noGrp="1"/>
          </p:cNvSpPr>
          <p:nvPr>
            <p:ph type="sldNum" sz="quarter" idx="11"/>
          </p:nvPr>
        </p:nvSpPr>
        <p:spPr>
          <a:xfrm>
            <a:off x="7487128" y="6400800"/>
            <a:ext cx="2743200" cy="365125"/>
          </a:xfrm>
        </p:spPr>
        <p:txBody>
          <a:bodyPr/>
          <a:lstStyle/>
          <a:p>
            <a:fld id="{DADA6105-A3FA-49B5-BA61-2DD39CF3A21F}" type="slidenum">
              <a:rPr lang="en-US" smtClean="0"/>
              <a:pPr/>
              <a:t>‹#›</a:t>
            </a:fld>
            <a:endParaRPr lang="en-US"/>
          </a:p>
        </p:txBody>
      </p:sp>
    </p:spTree>
    <p:extLst>
      <p:ext uri="{BB962C8B-B14F-4D97-AF65-F5344CB8AC3E}">
        <p14:creationId xmlns:p14="http://schemas.microsoft.com/office/powerpoint/2010/main" val="4786384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Image Explanation">
    <p:spTree>
      <p:nvGrpSpPr>
        <p:cNvPr id="1" name=""/>
        <p:cNvGrpSpPr/>
        <p:nvPr/>
      </p:nvGrpSpPr>
      <p:grpSpPr>
        <a:xfrm>
          <a:off x="0" y="0"/>
          <a:ext cx="0" cy="0"/>
          <a:chOff x="0" y="0"/>
          <a:chExt cx="0" cy="0"/>
        </a:xfrm>
      </p:grpSpPr>
      <p:pic>
        <p:nvPicPr>
          <p:cNvPr id="5" name="Picture 4" descr="Logo-2007-Original">
            <a:extLst>
              <a:ext uri="{FF2B5EF4-FFF2-40B4-BE49-F238E27FC236}">
                <a16:creationId xmlns:a16="http://schemas.microsoft.com/office/drawing/2014/main" id="{0A638BA4-874F-A677-35C8-94878E9E918D}"/>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501449" y="6326980"/>
            <a:ext cx="1827386" cy="331788"/>
          </a:xfrm>
          <a:prstGeom prst="rect">
            <a:avLst/>
          </a:prstGeom>
        </p:spPr>
      </p:pic>
      <p:sp>
        <p:nvSpPr>
          <p:cNvPr id="6" name="Title 1">
            <a:extLst>
              <a:ext uri="{FF2B5EF4-FFF2-40B4-BE49-F238E27FC236}">
                <a16:creationId xmlns:a16="http://schemas.microsoft.com/office/drawing/2014/main" id="{1DDDBEA8-2EBC-CE0E-5295-EC38E2CCC098}"/>
              </a:ext>
            </a:extLst>
          </p:cNvPr>
          <p:cNvSpPr>
            <a:spLocks noGrp="1"/>
          </p:cNvSpPr>
          <p:nvPr>
            <p:ph type="title"/>
          </p:nvPr>
        </p:nvSpPr>
        <p:spPr>
          <a:xfrm>
            <a:off x="839788" y="457200"/>
            <a:ext cx="3932237" cy="1883229"/>
          </a:xfrm>
        </p:spPr>
        <p:txBody>
          <a:bodyPr anchor="ctr"/>
          <a:lstStyle>
            <a:lvl1pPr algn="l">
              <a:defRPr sz="3600">
                <a:solidFill>
                  <a:schemeClr val="tx1"/>
                </a:solidFill>
              </a:defRPr>
            </a:lvl1p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7BC4F46C-FA8A-97DB-D2E9-CC56CD5FFDEC}"/>
              </a:ext>
            </a:extLst>
          </p:cNvPr>
          <p:cNvSpPr>
            <a:spLocks noGrp="1"/>
          </p:cNvSpPr>
          <p:nvPr>
            <p:ph type="pic" idx="1"/>
          </p:nvPr>
        </p:nvSpPr>
        <p:spPr>
          <a:xfrm>
            <a:off x="839787" y="2681044"/>
            <a:ext cx="9944755" cy="3186355"/>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9" name="Text Placeholder 3">
            <a:extLst>
              <a:ext uri="{FF2B5EF4-FFF2-40B4-BE49-F238E27FC236}">
                <a16:creationId xmlns:a16="http://schemas.microsoft.com/office/drawing/2014/main" id="{28D44F38-6205-DDE3-03A8-F6C3D477A32E}"/>
              </a:ext>
            </a:extLst>
          </p:cNvPr>
          <p:cNvSpPr>
            <a:spLocks noGrp="1"/>
          </p:cNvSpPr>
          <p:nvPr>
            <p:ph type="body" sz="half" idx="2"/>
          </p:nvPr>
        </p:nvSpPr>
        <p:spPr>
          <a:xfrm>
            <a:off x="5225144" y="457200"/>
            <a:ext cx="5559398" cy="1883229"/>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grpSp>
        <p:nvGrpSpPr>
          <p:cNvPr id="2" name="Group 10">
            <a:extLst>
              <a:ext uri="{FF2B5EF4-FFF2-40B4-BE49-F238E27FC236}">
                <a16:creationId xmlns:a16="http://schemas.microsoft.com/office/drawing/2014/main" id="{C2EB4DC5-26BD-CB20-D1C3-9C2AD4DDD958}"/>
              </a:ext>
            </a:extLst>
          </p:cNvPr>
          <p:cNvGrpSpPr>
            <a:grpSpLocks noChangeAspect="1"/>
          </p:cNvGrpSpPr>
          <p:nvPr userDrawn="1"/>
        </p:nvGrpSpPr>
        <p:grpSpPr>
          <a:xfrm>
            <a:off x="10987581" y="-43043"/>
            <a:ext cx="1405939" cy="6901043"/>
            <a:chOff x="0" y="0"/>
            <a:chExt cx="446365" cy="2709333"/>
          </a:xfrm>
        </p:grpSpPr>
        <p:sp>
          <p:nvSpPr>
            <p:cNvPr id="3" name="Freeform 11">
              <a:extLst>
                <a:ext uri="{FF2B5EF4-FFF2-40B4-BE49-F238E27FC236}">
                  <a16:creationId xmlns:a16="http://schemas.microsoft.com/office/drawing/2014/main" id="{FD87590F-5DE0-67A3-8941-6648AEB87D55}"/>
                </a:ext>
              </a:extLst>
            </p:cNvPr>
            <p:cNvSpPr/>
            <p:nvPr/>
          </p:nvSpPr>
          <p:spPr>
            <a:xfrm>
              <a:off x="0" y="0"/>
              <a:ext cx="446365" cy="2709333"/>
            </a:xfrm>
            <a:custGeom>
              <a:avLst/>
              <a:gdLst/>
              <a:ahLst/>
              <a:cxnLst/>
              <a:rect l="l" t="t" r="r" b="b"/>
              <a:pathLst>
                <a:path w="446365" h="2709333">
                  <a:moveTo>
                    <a:pt x="223183" y="0"/>
                  </a:moveTo>
                  <a:lnTo>
                    <a:pt x="223183" y="0"/>
                  </a:lnTo>
                  <a:cubicBezTo>
                    <a:pt x="282374" y="0"/>
                    <a:pt x="339142" y="23514"/>
                    <a:pt x="380996" y="65369"/>
                  </a:cubicBezTo>
                  <a:cubicBezTo>
                    <a:pt x="422851" y="107224"/>
                    <a:pt x="446365" y="163991"/>
                    <a:pt x="446365" y="223183"/>
                  </a:cubicBezTo>
                  <a:lnTo>
                    <a:pt x="446365" y="2486151"/>
                  </a:lnTo>
                  <a:cubicBezTo>
                    <a:pt x="446365" y="2609411"/>
                    <a:pt x="346443" y="2709333"/>
                    <a:pt x="223183" y="2709333"/>
                  </a:cubicBezTo>
                  <a:lnTo>
                    <a:pt x="223183" y="2709333"/>
                  </a:lnTo>
                  <a:cubicBezTo>
                    <a:pt x="99922" y="2709333"/>
                    <a:pt x="0" y="2609411"/>
                    <a:pt x="0" y="2486151"/>
                  </a:cubicBezTo>
                  <a:lnTo>
                    <a:pt x="0" y="223183"/>
                  </a:lnTo>
                  <a:cubicBezTo>
                    <a:pt x="0" y="99922"/>
                    <a:pt x="99922" y="0"/>
                    <a:pt x="223183" y="0"/>
                  </a:cubicBezTo>
                  <a:close/>
                </a:path>
              </a:pathLst>
            </a:custGeom>
            <a:solidFill>
              <a:srgbClr val="1F497D"/>
            </a:solidFill>
          </p:spPr>
          <p:txBody>
            <a:bodyPr/>
            <a:lstStyle/>
            <a:p>
              <a:endParaRPr lang="en-US"/>
            </a:p>
          </p:txBody>
        </p:sp>
        <p:sp>
          <p:nvSpPr>
            <p:cNvPr id="4" name="TextBox 12">
              <a:extLst>
                <a:ext uri="{FF2B5EF4-FFF2-40B4-BE49-F238E27FC236}">
                  <a16:creationId xmlns:a16="http://schemas.microsoft.com/office/drawing/2014/main" id="{5E7FD677-0B02-8B89-83F9-709E0E84FFA7}"/>
                </a:ext>
              </a:extLst>
            </p:cNvPr>
            <p:cNvSpPr txBox="1"/>
            <p:nvPr/>
          </p:nvSpPr>
          <p:spPr>
            <a:xfrm>
              <a:off x="0" y="-38100"/>
              <a:ext cx="446365" cy="2747433"/>
            </a:xfrm>
            <a:prstGeom prst="rect">
              <a:avLst/>
            </a:prstGeom>
          </p:spPr>
          <p:txBody>
            <a:bodyPr lIns="50800" tIns="50800" rIns="50800" bIns="50800" rtlCol="0" anchor="ctr"/>
            <a:lstStyle/>
            <a:p>
              <a:pPr algn="ctr">
                <a:lnSpc>
                  <a:spcPts val="2659"/>
                </a:lnSpc>
              </a:pPr>
              <a:endParaRPr/>
            </a:p>
          </p:txBody>
        </p:sp>
      </p:grpSp>
      <p:grpSp>
        <p:nvGrpSpPr>
          <p:cNvPr id="7" name="Group 32">
            <a:extLst>
              <a:ext uri="{FF2B5EF4-FFF2-40B4-BE49-F238E27FC236}">
                <a16:creationId xmlns:a16="http://schemas.microsoft.com/office/drawing/2014/main" id="{225EDECF-46D4-E42E-5791-4B58AB37D7B5}"/>
              </a:ext>
            </a:extLst>
          </p:cNvPr>
          <p:cNvGrpSpPr>
            <a:grpSpLocks noChangeAspect="1"/>
          </p:cNvGrpSpPr>
          <p:nvPr userDrawn="1"/>
        </p:nvGrpSpPr>
        <p:grpSpPr>
          <a:xfrm rot="5400000">
            <a:off x="4026680" y="6107906"/>
            <a:ext cx="1500187" cy="1500187"/>
            <a:chOff x="0" y="0"/>
            <a:chExt cx="812800" cy="812800"/>
          </a:xfrm>
        </p:grpSpPr>
        <p:sp>
          <p:nvSpPr>
            <p:cNvPr id="10" name="Freeform 33">
              <a:extLst>
                <a:ext uri="{FF2B5EF4-FFF2-40B4-BE49-F238E27FC236}">
                  <a16:creationId xmlns:a16="http://schemas.microsoft.com/office/drawing/2014/main" id="{E03AB5E9-2646-0DBC-0A6C-8DD7878562B7}"/>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47625" cap="sq">
              <a:solidFill>
                <a:srgbClr val="F8A559"/>
              </a:solidFill>
              <a:prstDash val="solid"/>
              <a:miter/>
            </a:ln>
          </p:spPr>
          <p:txBody>
            <a:bodyPr/>
            <a:lstStyle/>
            <a:p>
              <a:endParaRPr lang="en-US"/>
            </a:p>
          </p:txBody>
        </p:sp>
        <p:sp>
          <p:nvSpPr>
            <p:cNvPr id="11" name="TextBox 34">
              <a:extLst>
                <a:ext uri="{FF2B5EF4-FFF2-40B4-BE49-F238E27FC236}">
                  <a16:creationId xmlns:a16="http://schemas.microsoft.com/office/drawing/2014/main" id="{17EF59DE-9029-0223-E234-914951E5CDB8}"/>
                </a:ext>
              </a:extLst>
            </p:cNvPr>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grpSp>
        <p:nvGrpSpPr>
          <p:cNvPr id="12" name="Group 29">
            <a:extLst>
              <a:ext uri="{FF2B5EF4-FFF2-40B4-BE49-F238E27FC236}">
                <a16:creationId xmlns:a16="http://schemas.microsoft.com/office/drawing/2014/main" id="{7AED802C-59AF-38DE-049D-B85BC8F86F58}"/>
              </a:ext>
            </a:extLst>
          </p:cNvPr>
          <p:cNvGrpSpPr>
            <a:grpSpLocks noChangeAspect="1"/>
          </p:cNvGrpSpPr>
          <p:nvPr userDrawn="1"/>
        </p:nvGrpSpPr>
        <p:grpSpPr>
          <a:xfrm rot="5400000">
            <a:off x="210452" y="216693"/>
            <a:ext cx="581994" cy="581994"/>
            <a:chOff x="0" y="0"/>
            <a:chExt cx="812800" cy="812800"/>
          </a:xfrm>
        </p:grpSpPr>
        <p:sp>
          <p:nvSpPr>
            <p:cNvPr id="13" name="Freeform 30">
              <a:extLst>
                <a:ext uri="{FF2B5EF4-FFF2-40B4-BE49-F238E27FC236}">
                  <a16:creationId xmlns:a16="http://schemas.microsoft.com/office/drawing/2014/main" id="{24A93AB7-63B5-37A0-7A57-2CA5CC1A1804}"/>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47625" cap="sq">
              <a:solidFill>
                <a:srgbClr val="66CDAF">
                  <a:alpha val="40000"/>
                </a:srgbClr>
              </a:solidFill>
              <a:prstDash val="solid"/>
              <a:miter/>
            </a:ln>
          </p:spPr>
          <p:txBody>
            <a:bodyPr/>
            <a:lstStyle/>
            <a:p>
              <a:endParaRPr lang="en-US"/>
            </a:p>
          </p:txBody>
        </p:sp>
        <p:sp>
          <p:nvSpPr>
            <p:cNvPr id="14" name="TextBox 31">
              <a:extLst>
                <a:ext uri="{FF2B5EF4-FFF2-40B4-BE49-F238E27FC236}">
                  <a16:creationId xmlns:a16="http://schemas.microsoft.com/office/drawing/2014/main" id="{CB4FC433-5D10-0D88-F485-BACB71F189E1}"/>
                </a:ext>
              </a:extLst>
            </p:cNvPr>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sp>
        <p:nvSpPr>
          <p:cNvPr id="16" name="Footer Placeholder 15">
            <a:extLst>
              <a:ext uri="{FF2B5EF4-FFF2-40B4-BE49-F238E27FC236}">
                <a16:creationId xmlns:a16="http://schemas.microsoft.com/office/drawing/2014/main" id="{7C228AD4-BFE5-5AEC-01DD-B92C98E66B44}"/>
              </a:ext>
            </a:extLst>
          </p:cNvPr>
          <p:cNvSpPr>
            <a:spLocks noGrp="1"/>
          </p:cNvSpPr>
          <p:nvPr>
            <p:ph type="ftr" sz="quarter" idx="10"/>
          </p:nvPr>
        </p:nvSpPr>
        <p:spPr>
          <a:xfrm>
            <a:off x="3469342" y="6272986"/>
            <a:ext cx="4114800" cy="365125"/>
          </a:xfrm>
        </p:spPr>
        <p:txBody>
          <a:bodyPr/>
          <a:lstStyle/>
          <a:p>
            <a:r>
              <a:rPr lang="en-US"/>
              <a:t>‹#›</a:t>
            </a:r>
            <a:endParaRPr lang="en-US" dirty="0"/>
          </a:p>
        </p:txBody>
      </p:sp>
      <p:sp>
        <p:nvSpPr>
          <p:cNvPr id="17" name="Slide Number Placeholder 16">
            <a:extLst>
              <a:ext uri="{FF2B5EF4-FFF2-40B4-BE49-F238E27FC236}">
                <a16:creationId xmlns:a16="http://schemas.microsoft.com/office/drawing/2014/main" id="{9CADAC35-A815-88DE-3847-65147BB1D0EB}"/>
              </a:ext>
            </a:extLst>
          </p:cNvPr>
          <p:cNvSpPr>
            <a:spLocks noGrp="1"/>
          </p:cNvSpPr>
          <p:nvPr>
            <p:ph type="sldNum" sz="quarter" idx="11"/>
          </p:nvPr>
        </p:nvSpPr>
        <p:spPr>
          <a:xfrm>
            <a:off x="8041342" y="6272986"/>
            <a:ext cx="2743200" cy="365125"/>
          </a:xfrm>
        </p:spPr>
        <p:txBody>
          <a:bodyPr/>
          <a:lstStyle/>
          <a:p>
            <a:fld id="{DADA6105-A3FA-49B5-BA61-2DD39CF3A21F}" type="slidenum">
              <a:rPr lang="en-US" smtClean="0"/>
              <a:pPr/>
              <a:t>‹#›</a:t>
            </a:fld>
            <a:endParaRPr lang="en-US"/>
          </a:p>
        </p:txBody>
      </p:sp>
    </p:spTree>
    <p:extLst>
      <p:ext uri="{BB962C8B-B14F-4D97-AF65-F5344CB8AC3E}">
        <p14:creationId xmlns:p14="http://schemas.microsoft.com/office/powerpoint/2010/main" val="1734514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4" name="Group 2">
            <a:extLst>
              <a:ext uri="{FF2B5EF4-FFF2-40B4-BE49-F238E27FC236}">
                <a16:creationId xmlns:a16="http://schemas.microsoft.com/office/drawing/2014/main" id="{3C0340A1-1F68-9624-1E58-1EC1373F5D23}"/>
              </a:ext>
            </a:extLst>
          </p:cNvPr>
          <p:cNvGrpSpPr>
            <a:grpSpLocks noChangeAspect="1"/>
          </p:cNvGrpSpPr>
          <p:nvPr userDrawn="1"/>
        </p:nvGrpSpPr>
        <p:grpSpPr>
          <a:xfrm>
            <a:off x="8724900" y="0"/>
            <a:ext cx="4215384" cy="7305681"/>
            <a:chOff x="0" y="0"/>
            <a:chExt cx="3328219" cy="8128000"/>
          </a:xfrm>
        </p:grpSpPr>
        <p:sp>
          <p:nvSpPr>
            <p:cNvPr id="15" name="Freeform 3">
              <a:extLst>
                <a:ext uri="{FF2B5EF4-FFF2-40B4-BE49-F238E27FC236}">
                  <a16:creationId xmlns:a16="http://schemas.microsoft.com/office/drawing/2014/main" id="{2A9CD511-3094-C088-6454-61634EA256E7}"/>
                </a:ext>
              </a:extLst>
            </p:cNvPr>
            <p:cNvSpPr/>
            <p:nvPr/>
          </p:nvSpPr>
          <p:spPr>
            <a:xfrm>
              <a:off x="0" y="0"/>
              <a:ext cx="3328219" cy="8128000"/>
            </a:xfrm>
            <a:custGeom>
              <a:avLst/>
              <a:gdLst/>
              <a:ahLst/>
              <a:cxnLst/>
              <a:rect l="l" t="t" r="r" b="b"/>
              <a:pathLst>
                <a:path w="3328219" h="8128000">
                  <a:moveTo>
                    <a:pt x="0" y="0"/>
                  </a:moveTo>
                  <a:lnTo>
                    <a:pt x="3328219" y="0"/>
                  </a:lnTo>
                  <a:lnTo>
                    <a:pt x="3328219" y="8128000"/>
                  </a:lnTo>
                  <a:lnTo>
                    <a:pt x="0" y="8128000"/>
                  </a:lnTo>
                  <a:close/>
                </a:path>
              </a:pathLst>
            </a:custGeom>
            <a:solidFill>
              <a:srgbClr val="33A5C7"/>
            </a:solidFill>
          </p:spPr>
          <p:txBody>
            <a:bodyPr/>
            <a:lstStyle/>
            <a:p>
              <a:endParaRPr lang="en-US"/>
            </a:p>
          </p:txBody>
        </p:sp>
        <p:sp>
          <p:nvSpPr>
            <p:cNvPr id="16" name="TextBox 4">
              <a:extLst>
                <a:ext uri="{FF2B5EF4-FFF2-40B4-BE49-F238E27FC236}">
                  <a16:creationId xmlns:a16="http://schemas.microsoft.com/office/drawing/2014/main" id="{72D59AA0-5B7E-7720-5E86-262DB396ADA4}"/>
                </a:ext>
              </a:extLst>
            </p:cNvPr>
            <p:cNvSpPr txBox="1"/>
            <p:nvPr/>
          </p:nvSpPr>
          <p:spPr>
            <a:xfrm>
              <a:off x="0" y="-38100"/>
              <a:ext cx="3328219" cy="8166100"/>
            </a:xfrm>
            <a:prstGeom prst="rect">
              <a:avLst/>
            </a:prstGeom>
          </p:spPr>
          <p:txBody>
            <a:bodyPr lIns="50800" tIns="50800" rIns="50800" bIns="50800" rtlCol="0" anchor="ctr"/>
            <a:lstStyle/>
            <a:p>
              <a:pPr algn="ctr">
                <a:lnSpc>
                  <a:spcPts val="2659"/>
                </a:lnSpc>
              </a:pPr>
              <a:endParaRPr/>
            </a:p>
          </p:txBody>
        </p:sp>
      </p:grpSp>
      <p:grpSp>
        <p:nvGrpSpPr>
          <p:cNvPr id="17" name="Group 5">
            <a:extLst>
              <a:ext uri="{FF2B5EF4-FFF2-40B4-BE49-F238E27FC236}">
                <a16:creationId xmlns:a16="http://schemas.microsoft.com/office/drawing/2014/main" id="{18BD0EC7-A3AC-493E-6267-19BD8183B05F}"/>
              </a:ext>
            </a:extLst>
          </p:cNvPr>
          <p:cNvGrpSpPr>
            <a:grpSpLocks noChangeAspect="1"/>
          </p:cNvGrpSpPr>
          <p:nvPr userDrawn="1"/>
        </p:nvGrpSpPr>
        <p:grpSpPr>
          <a:xfrm>
            <a:off x="8724900" y="-34245"/>
            <a:ext cx="2286000" cy="7339925"/>
            <a:chOff x="0" y="0"/>
            <a:chExt cx="1756858" cy="8128000"/>
          </a:xfrm>
        </p:grpSpPr>
        <p:sp>
          <p:nvSpPr>
            <p:cNvPr id="18" name="Freeform 6">
              <a:extLst>
                <a:ext uri="{FF2B5EF4-FFF2-40B4-BE49-F238E27FC236}">
                  <a16:creationId xmlns:a16="http://schemas.microsoft.com/office/drawing/2014/main" id="{20054F52-51B8-C775-6B35-99C02CC439F4}"/>
                </a:ext>
              </a:extLst>
            </p:cNvPr>
            <p:cNvSpPr/>
            <p:nvPr/>
          </p:nvSpPr>
          <p:spPr>
            <a:xfrm>
              <a:off x="0" y="0"/>
              <a:ext cx="1756858" cy="8128000"/>
            </a:xfrm>
            <a:custGeom>
              <a:avLst/>
              <a:gdLst/>
              <a:ahLst/>
              <a:cxnLst/>
              <a:rect l="l" t="t" r="r" b="b"/>
              <a:pathLst>
                <a:path w="1756858" h="8128000">
                  <a:moveTo>
                    <a:pt x="0" y="0"/>
                  </a:moveTo>
                  <a:lnTo>
                    <a:pt x="1756858" y="0"/>
                  </a:lnTo>
                  <a:lnTo>
                    <a:pt x="1756858" y="8128000"/>
                  </a:lnTo>
                  <a:lnTo>
                    <a:pt x="0" y="8128000"/>
                  </a:lnTo>
                  <a:close/>
                </a:path>
              </a:pathLst>
            </a:custGeom>
            <a:solidFill>
              <a:srgbClr val="66CDAF"/>
            </a:solidFill>
          </p:spPr>
          <p:txBody>
            <a:bodyPr/>
            <a:lstStyle/>
            <a:p>
              <a:endParaRPr lang="en-US" dirty="0"/>
            </a:p>
          </p:txBody>
        </p:sp>
        <p:sp>
          <p:nvSpPr>
            <p:cNvPr id="19" name="TextBox 7">
              <a:extLst>
                <a:ext uri="{FF2B5EF4-FFF2-40B4-BE49-F238E27FC236}">
                  <a16:creationId xmlns:a16="http://schemas.microsoft.com/office/drawing/2014/main" id="{5A66B468-956F-BECB-7AB9-0C829C3838B1}"/>
                </a:ext>
              </a:extLst>
            </p:cNvPr>
            <p:cNvSpPr txBox="1"/>
            <p:nvPr/>
          </p:nvSpPr>
          <p:spPr>
            <a:xfrm>
              <a:off x="0" y="-38100"/>
              <a:ext cx="1756858" cy="8166100"/>
            </a:xfrm>
            <a:prstGeom prst="rect">
              <a:avLst/>
            </a:prstGeom>
          </p:spPr>
          <p:txBody>
            <a:bodyPr lIns="50800" tIns="50800" rIns="50800" bIns="50800" rtlCol="0" anchor="ctr"/>
            <a:lstStyle/>
            <a:p>
              <a:pPr algn="ctr">
                <a:lnSpc>
                  <a:spcPts val="2659"/>
                </a:lnSpc>
              </a:pPr>
              <a:endParaRPr/>
            </a:p>
          </p:txBody>
        </p:sp>
      </p:grpSp>
      <p:sp>
        <p:nvSpPr>
          <p:cNvPr id="2" name="Vertical Title 1">
            <a:extLst>
              <a:ext uri="{FF2B5EF4-FFF2-40B4-BE49-F238E27FC236}">
                <a16:creationId xmlns:a16="http://schemas.microsoft.com/office/drawing/2014/main" id="{BD5C0C7D-C57D-4FD3-9788-FEDA1F83BEFE}"/>
              </a:ext>
            </a:extLst>
          </p:cNvPr>
          <p:cNvSpPr>
            <a:spLocks noGrp="1"/>
          </p:cNvSpPr>
          <p:nvPr>
            <p:ph type="title" orient="vert"/>
          </p:nvPr>
        </p:nvSpPr>
        <p:spPr>
          <a:xfrm>
            <a:off x="9114865" y="906574"/>
            <a:ext cx="2628900" cy="5044849"/>
          </a:xfrm>
        </p:spPr>
        <p:txBody>
          <a:bodyPr vert="horz"/>
          <a:lstStyle>
            <a:lvl1pPr algn="r">
              <a:defRPr sz="3600">
                <a:solidFill>
                  <a:schemeClr val="tx1"/>
                </a:solidFill>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2E752AE-62BA-430F-B87D-FBCC439714F8}"/>
              </a:ext>
            </a:extLst>
          </p:cNvPr>
          <p:cNvSpPr>
            <a:spLocks noGrp="1"/>
          </p:cNvSpPr>
          <p:nvPr>
            <p:ph type="body" orient="vert" idx="1"/>
          </p:nvPr>
        </p:nvSpPr>
        <p:spPr>
          <a:xfrm>
            <a:off x="838200" y="906575"/>
            <a:ext cx="7734300" cy="5044849"/>
          </a:xfrm>
        </p:spPr>
        <p:txBody>
          <a:bodyPr vert="horz"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descr="Logo-2007-Original">
            <a:extLst>
              <a:ext uri="{FF2B5EF4-FFF2-40B4-BE49-F238E27FC236}">
                <a16:creationId xmlns:a16="http://schemas.microsoft.com/office/drawing/2014/main" id="{61063E64-AF4E-87EE-B4C7-E86E190B55E6}"/>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501449" y="6326980"/>
            <a:ext cx="1827386" cy="331788"/>
          </a:xfrm>
          <a:prstGeom prst="rect">
            <a:avLst/>
          </a:prstGeom>
        </p:spPr>
      </p:pic>
      <p:grpSp>
        <p:nvGrpSpPr>
          <p:cNvPr id="20" name="Group 5">
            <a:extLst>
              <a:ext uri="{FF2B5EF4-FFF2-40B4-BE49-F238E27FC236}">
                <a16:creationId xmlns:a16="http://schemas.microsoft.com/office/drawing/2014/main" id="{DA7E0615-650D-FBF6-C2B6-03991F8478AC}"/>
              </a:ext>
            </a:extLst>
          </p:cNvPr>
          <p:cNvGrpSpPr>
            <a:grpSpLocks noChangeAspect="1"/>
          </p:cNvGrpSpPr>
          <p:nvPr userDrawn="1"/>
        </p:nvGrpSpPr>
        <p:grpSpPr>
          <a:xfrm>
            <a:off x="-1707776" y="-1658114"/>
            <a:ext cx="3017925" cy="3017925"/>
            <a:chOff x="0" y="0"/>
            <a:chExt cx="812800" cy="812800"/>
          </a:xfrm>
        </p:grpSpPr>
        <p:sp>
          <p:nvSpPr>
            <p:cNvPr id="21" name="Freeform 6">
              <a:extLst>
                <a:ext uri="{FF2B5EF4-FFF2-40B4-BE49-F238E27FC236}">
                  <a16:creationId xmlns:a16="http://schemas.microsoft.com/office/drawing/2014/main" id="{73B88C38-BF77-C571-91C8-B2407B689A3A}"/>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571500" cap="rnd">
              <a:solidFill>
                <a:srgbClr val="66CDAF">
                  <a:alpha val="19608"/>
                </a:srgbClr>
              </a:solidFill>
              <a:prstDash val="solid"/>
              <a:round/>
            </a:ln>
          </p:spPr>
          <p:txBody>
            <a:bodyPr/>
            <a:lstStyle/>
            <a:p>
              <a:endParaRPr lang="en-US"/>
            </a:p>
          </p:txBody>
        </p:sp>
        <p:sp>
          <p:nvSpPr>
            <p:cNvPr id="22" name="TextBox 7">
              <a:extLst>
                <a:ext uri="{FF2B5EF4-FFF2-40B4-BE49-F238E27FC236}">
                  <a16:creationId xmlns:a16="http://schemas.microsoft.com/office/drawing/2014/main" id="{31860775-F6A1-2CAC-F21B-08A466B5A74E}"/>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23" name="Group 32">
            <a:extLst>
              <a:ext uri="{FF2B5EF4-FFF2-40B4-BE49-F238E27FC236}">
                <a16:creationId xmlns:a16="http://schemas.microsoft.com/office/drawing/2014/main" id="{945098B3-DBF0-B29C-1E20-BCE1A6CA0C6F}"/>
              </a:ext>
            </a:extLst>
          </p:cNvPr>
          <p:cNvGrpSpPr>
            <a:grpSpLocks noChangeAspect="1"/>
          </p:cNvGrpSpPr>
          <p:nvPr userDrawn="1"/>
        </p:nvGrpSpPr>
        <p:grpSpPr>
          <a:xfrm rot="5400000">
            <a:off x="4026680" y="6107906"/>
            <a:ext cx="1500187" cy="1500187"/>
            <a:chOff x="0" y="0"/>
            <a:chExt cx="812800" cy="812800"/>
          </a:xfrm>
        </p:grpSpPr>
        <p:sp>
          <p:nvSpPr>
            <p:cNvPr id="24" name="Freeform 33">
              <a:extLst>
                <a:ext uri="{FF2B5EF4-FFF2-40B4-BE49-F238E27FC236}">
                  <a16:creationId xmlns:a16="http://schemas.microsoft.com/office/drawing/2014/main" id="{D626A72C-B614-1980-C747-51EE969AD944}"/>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47625" cap="sq">
              <a:solidFill>
                <a:srgbClr val="F8A559"/>
              </a:solidFill>
              <a:prstDash val="solid"/>
              <a:miter/>
            </a:ln>
          </p:spPr>
          <p:txBody>
            <a:bodyPr/>
            <a:lstStyle/>
            <a:p>
              <a:endParaRPr lang="en-US"/>
            </a:p>
          </p:txBody>
        </p:sp>
        <p:sp>
          <p:nvSpPr>
            <p:cNvPr id="25" name="TextBox 34">
              <a:extLst>
                <a:ext uri="{FF2B5EF4-FFF2-40B4-BE49-F238E27FC236}">
                  <a16:creationId xmlns:a16="http://schemas.microsoft.com/office/drawing/2014/main" id="{AB0D7207-6B3B-BBE2-8E30-D781736FE465}"/>
                </a:ext>
              </a:extLst>
            </p:cNvPr>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sp>
        <p:nvSpPr>
          <p:cNvPr id="5" name="Footer Placeholder 4">
            <a:extLst>
              <a:ext uri="{FF2B5EF4-FFF2-40B4-BE49-F238E27FC236}">
                <a16:creationId xmlns:a16="http://schemas.microsoft.com/office/drawing/2014/main" id="{8ADFDDEF-9F90-0569-B016-9968D83FCC0C}"/>
              </a:ext>
            </a:extLst>
          </p:cNvPr>
          <p:cNvSpPr>
            <a:spLocks noGrp="1"/>
          </p:cNvSpPr>
          <p:nvPr>
            <p:ph type="ftr" sz="quarter" idx="10"/>
          </p:nvPr>
        </p:nvSpPr>
        <p:spPr/>
        <p:txBody>
          <a:bodyPr/>
          <a:lstStyle/>
          <a:p>
            <a:r>
              <a:rPr lang="en-US"/>
              <a:t>‹#›</a:t>
            </a:r>
            <a:endParaRPr lang="en-US" dirty="0"/>
          </a:p>
        </p:txBody>
      </p:sp>
      <p:sp>
        <p:nvSpPr>
          <p:cNvPr id="7" name="Slide Number Placeholder 6">
            <a:extLst>
              <a:ext uri="{FF2B5EF4-FFF2-40B4-BE49-F238E27FC236}">
                <a16:creationId xmlns:a16="http://schemas.microsoft.com/office/drawing/2014/main" id="{18E56193-EE1A-8D53-141D-F66C599D7A54}"/>
              </a:ext>
            </a:extLst>
          </p:cNvPr>
          <p:cNvSpPr>
            <a:spLocks noGrp="1"/>
          </p:cNvSpPr>
          <p:nvPr>
            <p:ph type="sldNum" sz="quarter" idx="11"/>
          </p:nvPr>
        </p:nvSpPr>
        <p:spPr/>
        <p:txBody>
          <a:bodyPr/>
          <a:lstStyle/>
          <a:p>
            <a:fld id="{DADA6105-A3FA-49B5-BA61-2DD39CF3A21F}" type="slidenum">
              <a:rPr lang="en-US" smtClean="0"/>
              <a:pPr/>
              <a:t>‹#›</a:t>
            </a:fld>
            <a:endParaRPr lang="en-US"/>
          </a:p>
        </p:txBody>
      </p:sp>
    </p:spTree>
    <p:extLst>
      <p:ext uri="{BB962C8B-B14F-4D97-AF65-F5344CB8AC3E}">
        <p14:creationId xmlns:p14="http://schemas.microsoft.com/office/powerpoint/2010/main" val="30722570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CC945-595C-5FDC-0074-9ABC35F0F8B3}"/>
              </a:ext>
            </a:extLst>
          </p:cNvPr>
          <p:cNvSpPr>
            <a:spLocks noGrp="1"/>
          </p:cNvSpPr>
          <p:nvPr>
            <p:ph type="title"/>
          </p:nvPr>
        </p:nvSpPr>
        <p:spPr/>
        <p:txBody>
          <a:bodyPr/>
          <a:lstStyle>
            <a:lvl1pPr>
              <a:defRPr sz="3600"/>
            </a:lvl1pPr>
          </a:lstStyle>
          <a:p>
            <a:r>
              <a:rPr lang="en-US"/>
              <a:t>Click to edit Master title style</a:t>
            </a:r>
            <a:endParaRPr lang="en-US" dirty="0"/>
          </a:p>
        </p:txBody>
      </p:sp>
      <p:pic>
        <p:nvPicPr>
          <p:cNvPr id="4" name="Picture 3" descr="Logo-2007-Original">
            <a:extLst>
              <a:ext uri="{FF2B5EF4-FFF2-40B4-BE49-F238E27FC236}">
                <a16:creationId xmlns:a16="http://schemas.microsoft.com/office/drawing/2014/main" id="{11594919-3E16-70B5-DCBF-A04265F04A22}"/>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9754307" y="6334351"/>
            <a:ext cx="1827386" cy="331788"/>
          </a:xfrm>
          <a:prstGeom prst="rect">
            <a:avLst/>
          </a:prstGeom>
        </p:spPr>
      </p:pic>
      <p:grpSp>
        <p:nvGrpSpPr>
          <p:cNvPr id="14" name="Group 10">
            <a:extLst>
              <a:ext uri="{FF2B5EF4-FFF2-40B4-BE49-F238E27FC236}">
                <a16:creationId xmlns:a16="http://schemas.microsoft.com/office/drawing/2014/main" id="{68377039-EF27-9FB6-298C-9D5B826D8065}"/>
              </a:ext>
            </a:extLst>
          </p:cNvPr>
          <p:cNvGrpSpPr>
            <a:grpSpLocks noChangeAspect="1"/>
          </p:cNvGrpSpPr>
          <p:nvPr userDrawn="1"/>
        </p:nvGrpSpPr>
        <p:grpSpPr>
          <a:xfrm>
            <a:off x="-255494" y="-43043"/>
            <a:ext cx="1405939" cy="6901043"/>
            <a:chOff x="0" y="0"/>
            <a:chExt cx="446365" cy="2709333"/>
          </a:xfrm>
        </p:grpSpPr>
        <p:sp>
          <p:nvSpPr>
            <p:cNvPr id="15" name="Freeform 11">
              <a:extLst>
                <a:ext uri="{FF2B5EF4-FFF2-40B4-BE49-F238E27FC236}">
                  <a16:creationId xmlns:a16="http://schemas.microsoft.com/office/drawing/2014/main" id="{229CBDD7-38E9-AF47-F2AF-0F200B67A448}"/>
                </a:ext>
              </a:extLst>
            </p:cNvPr>
            <p:cNvSpPr/>
            <p:nvPr/>
          </p:nvSpPr>
          <p:spPr>
            <a:xfrm>
              <a:off x="0" y="0"/>
              <a:ext cx="446365" cy="2709333"/>
            </a:xfrm>
            <a:custGeom>
              <a:avLst/>
              <a:gdLst/>
              <a:ahLst/>
              <a:cxnLst/>
              <a:rect l="l" t="t" r="r" b="b"/>
              <a:pathLst>
                <a:path w="446365" h="2709333">
                  <a:moveTo>
                    <a:pt x="223183" y="0"/>
                  </a:moveTo>
                  <a:lnTo>
                    <a:pt x="223183" y="0"/>
                  </a:lnTo>
                  <a:cubicBezTo>
                    <a:pt x="282374" y="0"/>
                    <a:pt x="339142" y="23514"/>
                    <a:pt x="380996" y="65369"/>
                  </a:cubicBezTo>
                  <a:cubicBezTo>
                    <a:pt x="422851" y="107224"/>
                    <a:pt x="446365" y="163991"/>
                    <a:pt x="446365" y="223183"/>
                  </a:cubicBezTo>
                  <a:lnTo>
                    <a:pt x="446365" y="2486151"/>
                  </a:lnTo>
                  <a:cubicBezTo>
                    <a:pt x="446365" y="2609411"/>
                    <a:pt x="346443" y="2709333"/>
                    <a:pt x="223183" y="2709333"/>
                  </a:cubicBezTo>
                  <a:lnTo>
                    <a:pt x="223183" y="2709333"/>
                  </a:lnTo>
                  <a:cubicBezTo>
                    <a:pt x="99922" y="2709333"/>
                    <a:pt x="0" y="2609411"/>
                    <a:pt x="0" y="2486151"/>
                  </a:cubicBezTo>
                  <a:lnTo>
                    <a:pt x="0" y="223183"/>
                  </a:lnTo>
                  <a:cubicBezTo>
                    <a:pt x="0" y="99922"/>
                    <a:pt x="99922" y="0"/>
                    <a:pt x="223183" y="0"/>
                  </a:cubicBezTo>
                  <a:close/>
                </a:path>
              </a:pathLst>
            </a:custGeom>
            <a:solidFill>
              <a:srgbClr val="1F497D"/>
            </a:solidFill>
          </p:spPr>
          <p:txBody>
            <a:bodyPr/>
            <a:lstStyle/>
            <a:p>
              <a:endParaRPr lang="en-US"/>
            </a:p>
          </p:txBody>
        </p:sp>
        <p:sp>
          <p:nvSpPr>
            <p:cNvPr id="16" name="TextBox 12">
              <a:extLst>
                <a:ext uri="{FF2B5EF4-FFF2-40B4-BE49-F238E27FC236}">
                  <a16:creationId xmlns:a16="http://schemas.microsoft.com/office/drawing/2014/main" id="{5744C667-F6FC-C810-40E7-93446B8D898D}"/>
                </a:ext>
              </a:extLst>
            </p:cNvPr>
            <p:cNvSpPr txBox="1"/>
            <p:nvPr/>
          </p:nvSpPr>
          <p:spPr>
            <a:xfrm>
              <a:off x="0" y="-38100"/>
              <a:ext cx="446365" cy="2747433"/>
            </a:xfrm>
            <a:prstGeom prst="rect">
              <a:avLst/>
            </a:prstGeom>
          </p:spPr>
          <p:txBody>
            <a:bodyPr lIns="50800" tIns="50800" rIns="50800" bIns="50800" rtlCol="0" anchor="ctr"/>
            <a:lstStyle/>
            <a:p>
              <a:pPr algn="ctr">
                <a:lnSpc>
                  <a:spcPts val="2659"/>
                </a:lnSpc>
              </a:pPr>
              <a:endParaRPr/>
            </a:p>
          </p:txBody>
        </p:sp>
      </p:grpSp>
      <p:grpSp>
        <p:nvGrpSpPr>
          <p:cNvPr id="17" name="Group 16">
            <a:extLst>
              <a:ext uri="{FF2B5EF4-FFF2-40B4-BE49-F238E27FC236}">
                <a16:creationId xmlns:a16="http://schemas.microsoft.com/office/drawing/2014/main" id="{AB8CD6AC-4962-B401-BFB2-73F3965FE903}"/>
              </a:ext>
            </a:extLst>
          </p:cNvPr>
          <p:cNvGrpSpPr>
            <a:grpSpLocks noChangeAspect="1"/>
          </p:cNvGrpSpPr>
          <p:nvPr userDrawn="1"/>
        </p:nvGrpSpPr>
        <p:grpSpPr>
          <a:xfrm>
            <a:off x="1683338" y="767255"/>
            <a:ext cx="1072127" cy="1072127"/>
            <a:chOff x="0" y="0"/>
            <a:chExt cx="812800" cy="812800"/>
          </a:xfrm>
        </p:grpSpPr>
        <p:sp>
          <p:nvSpPr>
            <p:cNvPr id="18" name="Freeform 17">
              <a:extLst>
                <a:ext uri="{FF2B5EF4-FFF2-40B4-BE49-F238E27FC236}">
                  <a16:creationId xmlns:a16="http://schemas.microsoft.com/office/drawing/2014/main" id="{690A70A5-4C78-D1C6-B3D1-154A12E28CDD}"/>
                </a:ext>
              </a:extLst>
            </p:cNvPr>
            <p:cNvSpPr/>
            <p:nvPr/>
          </p:nvSpPr>
          <p:spPr>
            <a:xfrm>
              <a:off x="0" y="0"/>
              <a:ext cx="812800" cy="812800"/>
            </a:xfrm>
            <a:custGeom>
              <a:avLst/>
              <a:gdLst/>
              <a:ahLst/>
              <a:cxnLst/>
              <a:rect l="l" t="t" r="r" b="b"/>
              <a:pathLst>
                <a:path w="812800" h="812800">
                  <a:moveTo>
                    <a:pt x="199699" y="0"/>
                  </a:moveTo>
                  <a:lnTo>
                    <a:pt x="613101" y="0"/>
                  </a:lnTo>
                  <a:cubicBezTo>
                    <a:pt x="666064" y="0"/>
                    <a:pt x="716859" y="21040"/>
                    <a:pt x="754309" y="58491"/>
                  </a:cubicBezTo>
                  <a:cubicBezTo>
                    <a:pt x="791760" y="95941"/>
                    <a:pt x="812800" y="146736"/>
                    <a:pt x="812800" y="199699"/>
                  </a:cubicBezTo>
                  <a:lnTo>
                    <a:pt x="812800" y="613101"/>
                  </a:lnTo>
                  <a:cubicBezTo>
                    <a:pt x="812800" y="666064"/>
                    <a:pt x="791760" y="716859"/>
                    <a:pt x="754309" y="754309"/>
                  </a:cubicBezTo>
                  <a:cubicBezTo>
                    <a:pt x="716859" y="791760"/>
                    <a:pt x="666064" y="812800"/>
                    <a:pt x="613101" y="812800"/>
                  </a:cubicBezTo>
                  <a:lnTo>
                    <a:pt x="199699" y="812800"/>
                  </a:lnTo>
                  <a:cubicBezTo>
                    <a:pt x="146736" y="812800"/>
                    <a:pt x="95941" y="791760"/>
                    <a:pt x="58491" y="754309"/>
                  </a:cubicBezTo>
                  <a:cubicBezTo>
                    <a:pt x="21040" y="716859"/>
                    <a:pt x="0" y="666064"/>
                    <a:pt x="0" y="613101"/>
                  </a:cubicBezTo>
                  <a:lnTo>
                    <a:pt x="0" y="199699"/>
                  </a:lnTo>
                  <a:cubicBezTo>
                    <a:pt x="0" y="146736"/>
                    <a:pt x="21040" y="95941"/>
                    <a:pt x="58491" y="58491"/>
                  </a:cubicBezTo>
                  <a:cubicBezTo>
                    <a:pt x="95941" y="21040"/>
                    <a:pt x="146736" y="0"/>
                    <a:pt x="199699" y="0"/>
                  </a:cubicBezTo>
                  <a:close/>
                </a:path>
              </a:pathLst>
            </a:custGeom>
            <a:solidFill>
              <a:srgbClr val="F8A559">
                <a:alpha val="29804"/>
              </a:srgbClr>
            </a:solidFill>
          </p:spPr>
          <p:txBody>
            <a:bodyPr/>
            <a:lstStyle/>
            <a:p>
              <a:endParaRPr lang="en-US"/>
            </a:p>
          </p:txBody>
        </p:sp>
        <p:sp>
          <p:nvSpPr>
            <p:cNvPr id="19" name="TextBox 18">
              <a:extLst>
                <a:ext uri="{FF2B5EF4-FFF2-40B4-BE49-F238E27FC236}">
                  <a16:creationId xmlns:a16="http://schemas.microsoft.com/office/drawing/2014/main" id="{531D39EC-F0E9-A4FE-757D-7FCD2410A98F}"/>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20" name="Group 20">
            <a:extLst>
              <a:ext uri="{FF2B5EF4-FFF2-40B4-BE49-F238E27FC236}">
                <a16:creationId xmlns:a16="http://schemas.microsoft.com/office/drawing/2014/main" id="{BE99771B-BC97-F384-D3E8-5F3CC0E7540C}"/>
              </a:ext>
            </a:extLst>
          </p:cNvPr>
          <p:cNvGrpSpPr/>
          <p:nvPr userDrawn="1"/>
        </p:nvGrpSpPr>
        <p:grpSpPr>
          <a:xfrm>
            <a:off x="5432612" y="5758468"/>
            <a:ext cx="2007932" cy="1879461"/>
            <a:chOff x="0" y="0"/>
            <a:chExt cx="812800" cy="812800"/>
          </a:xfrm>
        </p:grpSpPr>
        <p:sp>
          <p:nvSpPr>
            <p:cNvPr id="21" name="Freeform 21">
              <a:extLst>
                <a:ext uri="{FF2B5EF4-FFF2-40B4-BE49-F238E27FC236}">
                  <a16:creationId xmlns:a16="http://schemas.microsoft.com/office/drawing/2014/main" id="{61E5C7BB-58D5-BFD7-0E98-5D02C7F7EA8B}"/>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571500" cap="rnd">
              <a:solidFill>
                <a:srgbClr val="498C86">
                  <a:alpha val="9804"/>
                </a:srgbClr>
              </a:solidFill>
              <a:prstDash val="solid"/>
              <a:round/>
            </a:ln>
          </p:spPr>
          <p:txBody>
            <a:bodyPr/>
            <a:lstStyle/>
            <a:p>
              <a:endParaRPr lang="en-US"/>
            </a:p>
          </p:txBody>
        </p:sp>
        <p:sp>
          <p:nvSpPr>
            <p:cNvPr id="22" name="TextBox 22">
              <a:extLst>
                <a:ext uri="{FF2B5EF4-FFF2-40B4-BE49-F238E27FC236}">
                  <a16:creationId xmlns:a16="http://schemas.microsoft.com/office/drawing/2014/main" id="{4EBA084B-7DFD-B833-EDF6-38C2291711B1}"/>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6" name="Footer Placeholder 5">
            <a:extLst>
              <a:ext uri="{FF2B5EF4-FFF2-40B4-BE49-F238E27FC236}">
                <a16:creationId xmlns:a16="http://schemas.microsoft.com/office/drawing/2014/main" id="{123B331E-9F7A-FBBC-9807-3562AFC755C6}"/>
              </a:ext>
            </a:extLst>
          </p:cNvPr>
          <p:cNvSpPr>
            <a:spLocks noGrp="1"/>
          </p:cNvSpPr>
          <p:nvPr>
            <p:ph type="ftr" sz="quarter" idx="10"/>
          </p:nvPr>
        </p:nvSpPr>
        <p:spPr>
          <a:xfrm>
            <a:off x="1981200" y="6301014"/>
            <a:ext cx="4114800" cy="365125"/>
          </a:xfrm>
        </p:spPr>
        <p:txBody>
          <a:bodyPr/>
          <a:lstStyle/>
          <a:p>
            <a:r>
              <a:rPr lang="en-US"/>
              <a:t>‹#›</a:t>
            </a:r>
            <a:endParaRPr lang="en-US" dirty="0"/>
          </a:p>
        </p:txBody>
      </p:sp>
      <p:sp>
        <p:nvSpPr>
          <p:cNvPr id="7" name="Slide Number Placeholder 6">
            <a:extLst>
              <a:ext uri="{FF2B5EF4-FFF2-40B4-BE49-F238E27FC236}">
                <a16:creationId xmlns:a16="http://schemas.microsoft.com/office/drawing/2014/main" id="{9344A6EC-2F53-6E14-8CD7-5A4BB113C9B4}"/>
              </a:ext>
            </a:extLst>
          </p:cNvPr>
          <p:cNvSpPr>
            <a:spLocks noGrp="1"/>
          </p:cNvSpPr>
          <p:nvPr>
            <p:ph type="sldNum" sz="quarter" idx="11"/>
          </p:nvPr>
        </p:nvSpPr>
        <p:spPr>
          <a:xfrm>
            <a:off x="6553200" y="6301014"/>
            <a:ext cx="2743200" cy="365125"/>
          </a:xfrm>
        </p:spPr>
        <p:txBody>
          <a:bodyPr/>
          <a:lstStyle/>
          <a:p>
            <a:fld id="{DADA6105-A3FA-49B5-BA61-2DD39CF3A21F}" type="slidenum">
              <a:rPr lang="en-US" smtClean="0"/>
              <a:pPr/>
              <a:t>‹#›</a:t>
            </a:fld>
            <a:endParaRPr lang="en-US"/>
          </a:p>
        </p:txBody>
      </p:sp>
    </p:spTree>
    <p:extLst>
      <p:ext uri="{BB962C8B-B14F-4D97-AF65-F5344CB8AC3E}">
        <p14:creationId xmlns:p14="http://schemas.microsoft.com/office/powerpoint/2010/main" val="7646897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9" name="Picture 8" descr="Logo-2007-Original">
            <a:extLst>
              <a:ext uri="{FF2B5EF4-FFF2-40B4-BE49-F238E27FC236}">
                <a16:creationId xmlns:a16="http://schemas.microsoft.com/office/drawing/2014/main" id="{5988FBF6-72D0-E2D1-9DB6-28D31C195FD1}"/>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9754307" y="6334351"/>
            <a:ext cx="1827386" cy="331788"/>
          </a:xfrm>
          <a:prstGeom prst="rect">
            <a:avLst/>
          </a:prstGeom>
        </p:spPr>
      </p:pic>
      <p:sp>
        <p:nvSpPr>
          <p:cNvPr id="4" name="Freeform 14">
            <a:extLst>
              <a:ext uri="{FF2B5EF4-FFF2-40B4-BE49-F238E27FC236}">
                <a16:creationId xmlns:a16="http://schemas.microsoft.com/office/drawing/2014/main" id="{2D8B1722-3BBC-59C9-5DD9-446E86D5A43C}"/>
              </a:ext>
            </a:extLst>
          </p:cNvPr>
          <p:cNvSpPr>
            <a:spLocks noChangeAspect="1"/>
          </p:cNvSpPr>
          <p:nvPr userDrawn="1"/>
        </p:nvSpPr>
        <p:spPr>
          <a:xfrm>
            <a:off x="1430210" y="2608769"/>
            <a:ext cx="3076221" cy="951693"/>
          </a:xfrm>
          <a:custGeom>
            <a:avLst/>
            <a:gdLst/>
            <a:ahLst/>
            <a:cxnLst/>
            <a:rect l="l" t="t" r="r" b="b"/>
            <a:pathLst>
              <a:path w="1099919" h="340283">
                <a:moveTo>
                  <a:pt x="94543" y="0"/>
                </a:moveTo>
                <a:lnTo>
                  <a:pt x="1005376" y="0"/>
                </a:lnTo>
                <a:cubicBezTo>
                  <a:pt x="1057591" y="0"/>
                  <a:pt x="1099919" y="42329"/>
                  <a:pt x="1099919" y="94543"/>
                </a:cubicBezTo>
                <a:lnTo>
                  <a:pt x="1099919" y="245740"/>
                </a:lnTo>
                <a:cubicBezTo>
                  <a:pt x="1099919" y="297955"/>
                  <a:pt x="1057591" y="340283"/>
                  <a:pt x="1005376" y="340283"/>
                </a:cubicBezTo>
                <a:lnTo>
                  <a:pt x="94543" y="340283"/>
                </a:lnTo>
                <a:cubicBezTo>
                  <a:pt x="42329" y="340283"/>
                  <a:pt x="0" y="297955"/>
                  <a:pt x="0" y="245740"/>
                </a:cubicBezTo>
                <a:lnTo>
                  <a:pt x="0" y="94543"/>
                </a:lnTo>
                <a:cubicBezTo>
                  <a:pt x="0" y="42329"/>
                  <a:pt x="42329" y="0"/>
                  <a:pt x="94543" y="0"/>
                </a:cubicBezTo>
                <a:close/>
              </a:path>
            </a:pathLst>
          </a:custGeom>
          <a:solidFill>
            <a:srgbClr val="4679A6"/>
          </a:solidFill>
        </p:spPr>
        <p:txBody>
          <a:bodyPr/>
          <a:lstStyle/>
          <a:p>
            <a:endParaRPr lang="en-US"/>
          </a:p>
        </p:txBody>
      </p:sp>
      <p:sp>
        <p:nvSpPr>
          <p:cNvPr id="5" name="Title 1">
            <a:extLst>
              <a:ext uri="{FF2B5EF4-FFF2-40B4-BE49-F238E27FC236}">
                <a16:creationId xmlns:a16="http://schemas.microsoft.com/office/drawing/2014/main" id="{6E92091A-8A00-C6FC-3D5A-59041FC2CFCB}"/>
              </a:ext>
            </a:extLst>
          </p:cNvPr>
          <p:cNvSpPr>
            <a:spLocks noGrp="1"/>
          </p:cNvSpPr>
          <p:nvPr>
            <p:ph type="ctrTitle" hasCustomPrompt="1"/>
          </p:nvPr>
        </p:nvSpPr>
        <p:spPr>
          <a:xfrm>
            <a:off x="1401650" y="957253"/>
            <a:ext cx="5656729" cy="1466010"/>
          </a:xfrm>
        </p:spPr>
        <p:txBody>
          <a:bodyPr anchor="ctr"/>
          <a:lstStyle>
            <a:lvl1pPr algn="l">
              <a:defRPr sz="6000">
                <a:latin typeface="Tenorite" panose="00000500000000000000" pitchFamily="2" charset="0"/>
              </a:defRPr>
            </a:lvl1pPr>
          </a:lstStyle>
          <a:p>
            <a:r>
              <a:rPr lang="en-US" dirty="0"/>
              <a:t>Thank You</a:t>
            </a:r>
          </a:p>
        </p:txBody>
      </p:sp>
      <p:sp>
        <p:nvSpPr>
          <p:cNvPr id="6" name="Subtitle 2">
            <a:extLst>
              <a:ext uri="{FF2B5EF4-FFF2-40B4-BE49-F238E27FC236}">
                <a16:creationId xmlns:a16="http://schemas.microsoft.com/office/drawing/2014/main" id="{CD3D68F8-F1DB-C68F-3C5E-C5F0453C3E2B}"/>
              </a:ext>
            </a:extLst>
          </p:cNvPr>
          <p:cNvSpPr>
            <a:spLocks noGrp="1"/>
          </p:cNvSpPr>
          <p:nvPr>
            <p:ph type="subTitle" idx="11" hasCustomPrompt="1"/>
          </p:nvPr>
        </p:nvSpPr>
        <p:spPr>
          <a:xfrm>
            <a:off x="1593243" y="2799221"/>
            <a:ext cx="2750157" cy="629779"/>
          </a:xfrm>
        </p:spPr>
        <p:txBody>
          <a:bodyPr>
            <a:normAutofit/>
          </a:bodyPr>
          <a:lstStyle>
            <a:lvl1pPr marL="0" indent="0" algn="ctr">
              <a:buNone/>
              <a:defRPr sz="3200">
                <a:solidFill>
                  <a:schemeClr val="bg1"/>
                </a:solidFill>
                <a:latin typeface="Tenorite"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Contact Us!</a:t>
            </a:r>
          </a:p>
        </p:txBody>
      </p:sp>
      <p:pic>
        <p:nvPicPr>
          <p:cNvPr id="7" name="Picture 6" descr="Logo-2007-Original">
            <a:extLst>
              <a:ext uri="{FF2B5EF4-FFF2-40B4-BE49-F238E27FC236}">
                <a16:creationId xmlns:a16="http://schemas.microsoft.com/office/drawing/2014/main" id="{09219B9A-22DE-0340-2EC2-71B926E734E0}"/>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1401650" y="387337"/>
            <a:ext cx="1827386" cy="331788"/>
          </a:xfrm>
          <a:prstGeom prst="rect">
            <a:avLst/>
          </a:prstGeom>
        </p:spPr>
      </p:pic>
      <p:grpSp>
        <p:nvGrpSpPr>
          <p:cNvPr id="8" name="Group 10">
            <a:extLst>
              <a:ext uri="{FF2B5EF4-FFF2-40B4-BE49-F238E27FC236}">
                <a16:creationId xmlns:a16="http://schemas.microsoft.com/office/drawing/2014/main" id="{3C11F399-AC85-61BA-C37D-E03DDEB99771}"/>
              </a:ext>
            </a:extLst>
          </p:cNvPr>
          <p:cNvGrpSpPr>
            <a:grpSpLocks noChangeAspect="1"/>
          </p:cNvGrpSpPr>
          <p:nvPr userDrawn="1"/>
        </p:nvGrpSpPr>
        <p:grpSpPr>
          <a:xfrm>
            <a:off x="-255494" y="-43043"/>
            <a:ext cx="1405939" cy="6901043"/>
            <a:chOff x="0" y="0"/>
            <a:chExt cx="446365" cy="2709333"/>
          </a:xfrm>
        </p:grpSpPr>
        <p:sp>
          <p:nvSpPr>
            <p:cNvPr id="11" name="Freeform 11">
              <a:extLst>
                <a:ext uri="{FF2B5EF4-FFF2-40B4-BE49-F238E27FC236}">
                  <a16:creationId xmlns:a16="http://schemas.microsoft.com/office/drawing/2014/main" id="{DDD9BDD1-1498-19E1-3CF5-8C11383585FD}"/>
                </a:ext>
              </a:extLst>
            </p:cNvPr>
            <p:cNvSpPr/>
            <p:nvPr/>
          </p:nvSpPr>
          <p:spPr>
            <a:xfrm>
              <a:off x="0" y="0"/>
              <a:ext cx="446365" cy="2709333"/>
            </a:xfrm>
            <a:custGeom>
              <a:avLst/>
              <a:gdLst/>
              <a:ahLst/>
              <a:cxnLst/>
              <a:rect l="l" t="t" r="r" b="b"/>
              <a:pathLst>
                <a:path w="446365" h="2709333">
                  <a:moveTo>
                    <a:pt x="223183" y="0"/>
                  </a:moveTo>
                  <a:lnTo>
                    <a:pt x="223183" y="0"/>
                  </a:lnTo>
                  <a:cubicBezTo>
                    <a:pt x="282374" y="0"/>
                    <a:pt x="339142" y="23514"/>
                    <a:pt x="380996" y="65369"/>
                  </a:cubicBezTo>
                  <a:cubicBezTo>
                    <a:pt x="422851" y="107224"/>
                    <a:pt x="446365" y="163991"/>
                    <a:pt x="446365" y="223183"/>
                  </a:cubicBezTo>
                  <a:lnTo>
                    <a:pt x="446365" y="2486151"/>
                  </a:lnTo>
                  <a:cubicBezTo>
                    <a:pt x="446365" y="2609411"/>
                    <a:pt x="346443" y="2709333"/>
                    <a:pt x="223183" y="2709333"/>
                  </a:cubicBezTo>
                  <a:lnTo>
                    <a:pt x="223183" y="2709333"/>
                  </a:lnTo>
                  <a:cubicBezTo>
                    <a:pt x="99922" y="2709333"/>
                    <a:pt x="0" y="2609411"/>
                    <a:pt x="0" y="2486151"/>
                  </a:cubicBezTo>
                  <a:lnTo>
                    <a:pt x="0" y="223183"/>
                  </a:lnTo>
                  <a:cubicBezTo>
                    <a:pt x="0" y="99922"/>
                    <a:pt x="99922" y="0"/>
                    <a:pt x="223183" y="0"/>
                  </a:cubicBezTo>
                  <a:close/>
                </a:path>
              </a:pathLst>
            </a:custGeom>
            <a:solidFill>
              <a:srgbClr val="1F497D"/>
            </a:solidFill>
          </p:spPr>
          <p:txBody>
            <a:bodyPr/>
            <a:lstStyle/>
            <a:p>
              <a:endParaRPr lang="en-US"/>
            </a:p>
          </p:txBody>
        </p:sp>
        <p:sp>
          <p:nvSpPr>
            <p:cNvPr id="12" name="TextBox 12">
              <a:extLst>
                <a:ext uri="{FF2B5EF4-FFF2-40B4-BE49-F238E27FC236}">
                  <a16:creationId xmlns:a16="http://schemas.microsoft.com/office/drawing/2014/main" id="{DF833846-A8DA-711F-8452-61E0A4C781D1}"/>
                </a:ext>
              </a:extLst>
            </p:cNvPr>
            <p:cNvSpPr txBox="1"/>
            <p:nvPr/>
          </p:nvSpPr>
          <p:spPr>
            <a:xfrm>
              <a:off x="0" y="-38100"/>
              <a:ext cx="446365" cy="2747433"/>
            </a:xfrm>
            <a:prstGeom prst="rect">
              <a:avLst/>
            </a:prstGeom>
          </p:spPr>
          <p:txBody>
            <a:bodyPr lIns="50800" tIns="50800" rIns="50800" bIns="50800" rtlCol="0" anchor="ctr"/>
            <a:lstStyle/>
            <a:p>
              <a:pPr algn="ctr">
                <a:lnSpc>
                  <a:spcPts val="2659"/>
                </a:lnSpc>
              </a:pPr>
              <a:endParaRPr/>
            </a:p>
          </p:txBody>
        </p:sp>
      </p:grpSp>
      <p:grpSp>
        <p:nvGrpSpPr>
          <p:cNvPr id="13" name="Group 4">
            <a:extLst>
              <a:ext uri="{FF2B5EF4-FFF2-40B4-BE49-F238E27FC236}">
                <a16:creationId xmlns:a16="http://schemas.microsoft.com/office/drawing/2014/main" id="{FE35F1BF-B91A-8428-774F-74E7158209DA}"/>
              </a:ext>
            </a:extLst>
          </p:cNvPr>
          <p:cNvGrpSpPr>
            <a:grpSpLocks noChangeAspect="1"/>
          </p:cNvGrpSpPr>
          <p:nvPr userDrawn="1"/>
        </p:nvGrpSpPr>
        <p:grpSpPr>
          <a:xfrm>
            <a:off x="10892118" y="4641285"/>
            <a:ext cx="1299881" cy="2234366"/>
            <a:chOff x="0" y="0"/>
            <a:chExt cx="812800" cy="2510865"/>
          </a:xfrm>
        </p:grpSpPr>
        <p:sp>
          <p:nvSpPr>
            <p:cNvPr id="14" name="Freeform 5">
              <a:extLst>
                <a:ext uri="{FF2B5EF4-FFF2-40B4-BE49-F238E27FC236}">
                  <a16:creationId xmlns:a16="http://schemas.microsoft.com/office/drawing/2014/main" id="{7A61DC1F-37FF-E595-AFA3-F9CF2046A099}"/>
                </a:ext>
              </a:extLst>
            </p:cNvPr>
            <p:cNvSpPr/>
            <p:nvPr/>
          </p:nvSpPr>
          <p:spPr>
            <a:xfrm>
              <a:off x="0" y="0"/>
              <a:ext cx="812800" cy="2510865"/>
            </a:xfrm>
            <a:custGeom>
              <a:avLst/>
              <a:gdLst/>
              <a:ahLst/>
              <a:cxnLst/>
              <a:rect l="l" t="t" r="r" b="b"/>
              <a:pathLst>
                <a:path w="812800" h="2510865">
                  <a:moveTo>
                    <a:pt x="0" y="0"/>
                  </a:moveTo>
                  <a:lnTo>
                    <a:pt x="812800" y="0"/>
                  </a:lnTo>
                  <a:lnTo>
                    <a:pt x="812800" y="2510865"/>
                  </a:lnTo>
                  <a:lnTo>
                    <a:pt x="0" y="2510865"/>
                  </a:lnTo>
                  <a:close/>
                </a:path>
              </a:pathLst>
            </a:custGeom>
            <a:solidFill>
              <a:srgbClr val="66CDAF"/>
            </a:solidFill>
          </p:spPr>
          <p:txBody>
            <a:bodyPr/>
            <a:lstStyle/>
            <a:p>
              <a:endParaRPr lang="en-US"/>
            </a:p>
          </p:txBody>
        </p:sp>
        <p:sp>
          <p:nvSpPr>
            <p:cNvPr id="15" name="TextBox 6">
              <a:extLst>
                <a:ext uri="{FF2B5EF4-FFF2-40B4-BE49-F238E27FC236}">
                  <a16:creationId xmlns:a16="http://schemas.microsoft.com/office/drawing/2014/main" id="{F53E3C05-1C65-F39E-9DA5-84905BAF613F}"/>
                </a:ext>
              </a:extLst>
            </p:cNvPr>
            <p:cNvSpPr txBox="1"/>
            <p:nvPr/>
          </p:nvSpPr>
          <p:spPr>
            <a:xfrm>
              <a:off x="0" y="-38100"/>
              <a:ext cx="812800" cy="2548965"/>
            </a:xfrm>
            <a:prstGeom prst="rect">
              <a:avLst/>
            </a:prstGeom>
          </p:spPr>
          <p:txBody>
            <a:bodyPr lIns="50800" tIns="50800" rIns="50800" bIns="50800" rtlCol="0" anchor="ctr"/>
            <a:lstStyle/>
            <a:p>
              <a:pPr algn="ctr">
                <a:lnSpc>
                  <a:spcPts val="2659"/>
                </a:lnSpc>
              </a:pPr>
              <a:endParaRPr/>
            </a:p>
          </p:txBody>
        </p:sp>
      </p:grpSp>
      <p:grpSp>
        <p:nvGrpSpPr>
          <p:cNvPr id="16" name="Group 7">
            <a:extLst>
              <a:ext uri="{FF2B5EF4-FFF2-40B4-BE49-F238E27FC236}">
                <a16:creationId xmlns:a16="http://schemas.microsoft.com/office/drawing/2014/main" id="{0068ECF5-1495-CA0C-7C02-D0DE18EF1513}"/>
              </a:ext>
            </a:extLst>
          </p:cNvPr>
          <p:cNvGrpSpPr>
            <a:grpSpLocks noChangeAspect="1"/>
          </p:cNvGrpSpPr>
          <p:nvPr userDrawn="1"/>
        </p:nvGrpSpPr>
        <p:grpSpPr>
          <a:xfrm>
            <a:off x="11273770" y="-1"/>
            <a:ext cx="918230" cy="918230"/>
            <a:chOff x="0" y="0"/>
            <a:chExt cx="812800" cy="812800"/>
          </a:xfrm>
        </p:grpSpPr>
        <p:sp>
          <p:nvSpPr>
            <p:cNvPr id="17" name="Freeform 8">
              <a:extLst>
                <a:ext uri="{FF2B5EF4-FFF2-40B4-BE49-F238E27FC236}">
                  <a16:creationId xmlns:a16="http://schemas.microsoft.com/office/drawing/2014/main" id="{CA3D30FB-D7E8-99CB-867B-39B8E830BBA3}"/>
                </a:ext>
              </a:extLst>
            </p:cNvPr>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3A5C7"/>
            </a:solidFill>
          </p:spPr>
          <p:txBody>
            <a:bodyPr/>
            <a:lstStyle/>
            <a:p>
              <a:endParaRPr lang="en-US"/>
            </a:p>
          </p:txBody>
        </p:sp>
        <p:sp>
          <p:nvSpPr>
            <p:cNvPr id="18" name="TextBox 9">
              <a:extLst>
                <a:ext uri="{FF2B5EF4-FFF2-40B4-BE49-F238E27FC236}">
                  <a16:creationId xmlns:a16="http://schemas.microsoft.com/office/drawing/2014/main" id="{9DCF8172-5D6B-B62F-1B6D-4197BA693171}"/>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9" name="Group 2">
            <a:extLst>
              <a:ext uri="{FF2B5EF4-FFF2-40B4-BE49-F238E27FC236}">
                <a16:creationId xmlns:a16="http://schemas.microsoft.com/office/drawing/2014/main" id="{643BEE0A-EC20-6E56-D4C3-AA68BEA20522}"/>
              </a:ext>
            </a:extLst>
          </p:cNvPr>
          <p:cNvGrpSpPr>
            <a:grpSpLocks noChangeAspect="1"/>
          </p:cNvGrpSpPr>
          <p:nvPr userDrawn="1"/>
        </p:nvGrpSpPr>
        <p:grpSpPr>
          <a:xfrm>
            <a:off x="7976610" y="-1"/>
            <a:ext cx="3297158" cy="8165066"/>
            <a:chOff x="0" y="0"/>
            <a:chExt cx="2858770" cy="6344920"/>
          </a:xfrm>
        </p:grpSpPr>
        <p:sp>
          <p:nvSpPr>
            <p:cNvPr id="20" name="Freeform 3">
              <a:extLst>
                <a:ext uri="{FF2B5EF4-FFF2-40B4-BE49-F238E27FC236}">
                  <a16:creationId xmlns:a16="http://schemas.microsoft.com/office/drawing/2014/main" id="{CFC94286-E9D7-3ADF-26F5-061047DCDADE}"/>
                </a:ext>
              </a:extLst>
            </p:cNvPr>
            <p:cNvSpPr/>
            <p:nvPr/>
          </p:nvSpPr>
          <p:spPr>
            <a:xfrm>
              <a:off x="0" y="0"/>
              <a:ext cx="2858770" cy="6344920"/>
            </a:xfrm>
            <a:custGeom>
              <a:avLst/>
              <a:gdLst/>
              <a:ahLst/>
              <a:cxnLst/>
              <a:rect l="l" t="t" r="r" b="b"/>
              <a:pathLst>
                <a:path w="2858770" h="6344920">
                  <a:moveTo>
                    <a:pt x="1827530" y="6344920"/>
                  </a:moveTo>
                  <a:lnTo>
                    <a:pt x="0" y="6344920"/>
                  </a:lnTo>
                  <a:lnTo>
                    <a:pt x="0" y="1031240"/>
                  </a:lnTo>
                  <a:cubicBezTo>
                    <a:pt x="0" y="461010"/>
                    <a:pt x="461010" y="0"/>
                    <a:pt x="1031240" y="0"/>
                  </a:cubicBezTo>
                  <a:lnTo>
                    <a:pt x="2858770" y="0"/>
                  </a:lnTo>
                  <a:lnTo>
                    <a:pt x="2858770" y="5313680"/>
                  </a:lnTo>
                  <a:cubicBezTo>
                    <a:pt x="2858770" y="5883910"/>
                    <a:pt x="2397760" y="6344920"/>
                    <a:pt x="1827530" y="6344920"/>
                  </a:cubicBezTo>
                  <a:close/>
                </a:path>
              </a:pathLst>
            </a:custGeom>
            <a:blipFill>
              <a:blip r:embed="rId3"/>
              <a:stretch>
                <a:fillRect l="-113405" r="-119513"/>
              </a:stretch>
            </a:blipFill>
          </p:spPr>
          <p:txBody>
            <a:bodyPr/>
            <a:lstStyle/>
            <a:p>
              <a:endParaRPr lang="en-US"/>
            </a:p>
          </p:txBody>
        </p:sp>
      </p:grpSp>
      <p:sp>
        <p:nvSpPr>
          <p:cNvPr id="23" name="TextBox 18">
            <a:extLst>
              <a:ext uri="{FF2B5EF4-FFF2-40B4-BE49-F238E27FC236}">
                <a16:creationId xmlns:a16="http://schemas.microsoft.com/office/drawing/2014/main" id="{7A751342-E426-97E7-72AF-08279D84C9EA}"/>
              </a:ext>
            </a:extLst>
          </p:cNvPr>
          <p:cNvSpPr txBox="1"/>
          <p:nvPr/>
        </p:nvSpPr>
        <p:spPr>
          <a:xfrm>
            <a:off x="7440544" y="387337"/>
            <a:ext cx="1072127" cy="1122383"/>
          </a:xfrm>
          <a:prstGeom prst="rect">
            <a:avLst/>
          </a:prstGeom>
        </p:spPr>
        <p:txBody>
          <a:bodyPr lIns="50800" tIns="50800" rIns="50800" bIns="50800" rtlCol="0" anchor="ctr"/>
          <a:lstStyle/>
          <a:p>
            <a:pPr algn="ctr">
              <a:lnSpc>
                <a:spcPts val="2659"/>
              </a:lnSpc>
            </a:pPr>
            <a:endParaRPr/>
          </a:p>
        </p:txBody>
      </p:sp>
      <p:grpSp>
        <p:nvGrpSpPr>
          <p:cNvPr id="27" name="Group 16">
            <a:extLst>
              <a:ext uri="{FF2B5EF4-FFF2-40B4-BE49-F238E27FC236}">
                <a16:creationId xmlns:a16="http://schemas.microsoft.com/office/drawing/2014/main" id="{EA494395-FE7B-B68C-0CBB-712A4AB0BEDC}"/>
              </a:ext>
            </a:extLst>
          </p:cNvPr>
          <p:cNvGrpSpPr>
            <a:grpSpLocks noChangeAspect="1"/>
          </p:cNvGrpSpPr>
          <p:nvPr userDrawn="1"/>
        </p:nvGrpSpPr>
        <p:grpSpPr>
          <a:xfrm>
            <a:off x="7264007" y="551738"/>
            <a:ext cx="1138520" cy="1138520"/>
            <a:chOff x="0" y="0"/>
            <a:chExt cx="812800" cy="812800"/>
          </a:xfrm>
        </p:grpSpPr>
        <p:sp>
          <p:nvSpPr>
            <p:cNvPr id="28" name="Freeform 17">
              <a:extLst>
                <a:ext uri="{FF2B5EF4-FFF2-40B4-BE49-F238E27FC236}">
                  <a16:creationId xmlns:a16="http://schemas.microsoft.com/office/drawing/2014/main" id="{4F8B1806-20F8-16DD-CB2F-4AC4C118E969}"/>
                </a:ext>
              </a:extLst>
            </p:cNvPr>
            <p:cNvSpPr/>
            <p:nvPr/>
          </p:nvSpPr>
          <p:spPr>
            <a:xfrm>
              <a:off x="0" y="0"/>
              <a:ext cx="812800" cy="812800"/>
            </a:xfrm>
            <a:custGeom>
              <a:avLst/>
              <a:gdLst/>
              <a:ahLst/>
              <a:cxnLst/>
              <a:rect l="l" t="t" r="r" b="b"/>
              <a:pathLst>
                <a:path w="812800" h="812800">
                  <a:moveTo>
                    <a:pt x="199699" y="0"/>
                  </a:moveTo>
                  <a:lnTo>
                    <a:pt x="613101" y="0"/>
                  </a:lnTo>
                  <a:cubicBezTo>
                    <a:pt x="666064" y="0"/>
                    <a:pt x="716859" y="21040"/>
                    <a:pt x="754309" y="58491"/>
                  </a:cubicBezTo>
                  <a:cubicBezTo>
                    <a:pt x="791760" y="95941"/>
                    <a:pt x="812800" y="146736"/>
                    <a:pt x="812800" y="199699"/>
                  </a:cubicBezTo>
                  <a:lnTo>
                    <a:pt x="812800" y="613101"/>
                  </a:lnTo>
                  <a:cubicBezTo>
                    <a:pt x="812800" y="666064"/>
                    <a:pt x="791760" y="716859"/>
                    <a:pt x="754309" y="754309"/>
                  </a:cubicBezTo>
                  <a:cubicBezTo>
                    <a:pt x="716859" y="791760"/>
                    <a:pt x="666064" y="812800"/>
                    <a:pt x="613101" y="812800"/>
                  </a:cubicBezTo>
                  <a:lnTo>
                    <a:pt x="199699" y="812800"/>
                  </a:lnTo>
                  <a:cubicBezTo>
                    <a:pt x="146736" y="812800"/>
                    <a:pt x="95941" y="791760"/>
                    <a:pt x="58491" y="754309"/>
                  </a:cubicBezTo>
                  <a:cubicBezTo>
                    <a:pt x="21040" y="716859"/>
                    <a:pt x="0" y="666064"/>
                    <a:pt x="0" y="613101"/>
                  </a:cubicBezTo>
                  <a:lnTo>
                    <a:pt x="0" y="199699"/>
                  </a:lnTo>
                  <a:cubicBezTo>
                    <a:pt x="0" y="146736"/>
                    <a:pt x="21040" y="95941"/>
                    <a:pt x="58491" y="58491"/>
                  </a:cubicBezTo>
                  <a:cubicBezTo>
                    <a:pt x="95941" y="21040"/>
                    <a:pt x="146736" y="0"/>
                    <a:pt x="199699" y="0"/>
                  </a:cubicBezTo>
                  <a:close/>
                </a:path>
              </a:pathLst>
            </a:custGeom>
            <a:solidFill>
              <a:srgbClr val="2FE1D4">
                <a:alpha val="29804"/>
              </a:srgbClr>
            </a:solidFill>
          </p:spPr>
          <p:txBody>
            <a:bodyPr/>
            <a:lstStyle/>
            <a:p>
              <a:endParaRPr lang="en-US"/>
            </a:p>
          </p:txBody>
        </p:sp>
        <p:sp>
          <p:nvSpPr>
            <p:cNvPr id="29" name="TextBox 18">
              <a:extLst>
                <a:ext uri="{FF2B5EF4-FFF2-40B4-BE49-F238E27FC236}">
                  <a16:creationId xmlns:a16="http://schemas.microsoft.com/office/drawing/2014/main" id="{5B83D90B-1DEB-39F1-CD20-C8B01F41947A}"/>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30" name="Group 22">
            <a:extLst>
              <a:ext uri="{FF2B5EF4-FFF2-40B4-BE49-F238E27FC236}">
                <a16:creationId xmlns:a16="http://schemas.microsoft.com/office/drawing/2014/main" id="{57250415-DD70-2504-84B8-D55DCFAFDDB5}"/>
              </a:ext>
            </a:extLst>
          </p:cNvPr>
          <p:cNvGrpSpPr>
            <a:grpSpLocks noChangeAspect="1"/>
          </p:cNvGrpSpPr>
          <p:nvPr userDrawn="1"/>
        </p:nvGrpSpPr>
        <p:grpSpPr>
          <a:xfrm>
            <a:off x="5676514" y="5584599"/>
            <a:ext cx="4613732" cy="4613732"/>
            <a:chOff x="0" y="0"/>
            <a:chExt cx="812800" cy="812800"/>
          </a:xfrm>
        </p:grpSpPr>
        <p:sp>
          <p:nvSpPr>
            <p:cNvPr id="31" name="Freeform 23">
              <a:extLst>
                <a:ext uri="{FF2B5EF4-FFF2-40B4-BE49-F238E27FC236}">
                  <a16:creationId xmlns:a16="http://schemas.microsoft.com/office/drawing/2014/main" id="{B044982D-46F9-A2AC-266B-E867F5FE7971}"/>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571500" cap="rnd">
              <a:solidFill>
                <a:srgbClr val="F8A559">
                  <a:alpha val="9804"/>
                </a:srgbClr>
              </a:solidFill>
              <a:prstDash val="solid"/>
              <a:round/>
            </a:ln>
          </p:spPr>
          <p:txBody>
            <a:bodyPr/>
            <a:lstStyle/>
            <a:p>
              <a:endParaRPr lang="en-US"/>
            </a:p>
          </p:txBody>
        </p:sp>
        <p:sp>
          <p:nvSpPr>
            <p:cNvPr id="32" name="TextBox 24">
              <a:extLst>
                <a:ext uri="{FF2B5EF4-FFF2-40B4-BE49-F238E27FC236}">
                  <a16:creationId xmlns:a16="http://schemas.microsoft.com/office/drawing/2014/main" id="{188603D4-D607-3D8E-8CB5-CC8CA4F7E904}"/>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33" name="Text Placeholder 3">
            <a:extLst>
              <a:ext uri="{FF2B5EF4-FFF2-40B4-BE49-F238E27FC236}">
                <a16:creationId xmlns:a16="http://schemas.microsoft.com/office/drawing/2014/main" id="{1E17A02C-6A65-D828-71E1-26A99B54E1EA}"/>
              </a:ext>
            </a:extLst>
          </p:cNvPr>
          <p:cNvSpPr>
            <a:spLocks noGrp="1"/>
          </p:cNvSpPr>
          <p:nvPr>
            <p:ph type="body" sz="half" idx="10"/>
          </p:nvPr>
        </p:nvSpPr>
        <p:spPr>
          <a:xfrm>
            <a:off x="2315738" y="4378272"/>
            <a:ext cx="4772024" cy="58404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4" name="Text Placeholder 3">
            <a:extLst>
              <a:ext uri="{FF2B5EF4-FFF2-40B4-BE49-F238E27FC236}">
                <a16:creationId xmlns:a16="http://schemas.microsoft.com/office/drawing/2014/main" id="{D75E1A56-DFA3-C38C-020A-934B58F38E58}"/>
              </a:ext>
            </a:extLst>
          </p:cNvPr>
          <p:cNvSpPr>
            <a:spLocks noGrp="1"/>
          </p:cNvSpPr>
          <p:nvPr>
            <p:ph type="body" sz="half" idx="13"/>
          </p:nvPr>
        </p:nvSpPr>
        <p:spPr>
          <a:xfrm>
            <a:off x="2315738" y="3696532"/>
            <a:ext cx="4772024" cy="584041"/>
          </a:xfrm>
        </p:spPr>
        <p:txBody>
          <a:bodyPr>
            <a:normAutofit/>
          </a:bodyPr>
          <a:lstStyle>
            <a:lvl1pPr marL="0" indent="0">
              <a:buNone/>
              <a:defRPr sz="20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5" name="Text Placeholder 3">
            <a:extLst>
              <a:ext uri="{FF2B5EF4-FFF2-40B4-BE49-F238E27FC236}">
                <a16:creationId xmlns:a16="http://schemas.microsoft.com/office/drawing/2014/main" id="{E002DF5D-4FCA-28EF-BEB8-BAD9F08BF3CC}"/>
              </a:ext>
            </a:extLst>
          </p:cNvPr>
          <p:cNvSpPr>
            <a:spLocks noGrp="1"/>
          </p:cNvSpPr>
          <p:nvPr>
            <p:ph type="body" sz="half" idx="14"/>
          </p:nvPr>
        </p:nvSpPr>
        <p:spPr>
          <a:xfrm>
            <a:off x="2315738" y="5886622"/>
            <a:ext cx="4772024" cy="58404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6" name="Text Placeholder 3">
            <a:extLst>
              <a:ext uri="{FF2B5EF4-FFF2-40B4-BE49-F238E27FC236}">
                <a16:creationId xmlns:a16="http://schemas.microsoft.com/office/drawing/2014/main" id="{30DB5057-61CA-42C6-CF09-CF8AFE847F00}"/>
              </a:ext>
            </a:extLst>
          </p:cNvPr>
          <p:cNvSpPr>
            <a:spLocks noGrp="1"/>
          </p:cNvSpPr>
          <p:nvPr>
            <p:ph type="body" sz="half" idx="15"/>
          </p:nvPr>
        </p:nvSpPr>
        <p:spPr>
          <a:xfrm>
            <a:off x="2315738" y="5204882"/>
            <a:ext cx="4772024" cy="584041"/>
          </a:xfrm>
        </p:spPr>
        <p:txBody>
          <a:bodyPr>
            <a:normAutofit/>
          </a:bodyPr>
          <a:lstStyle>
            <a:lvl1pPr marL="0" indent="0">
              <a:buNone/>
              <a:defRPr sz="20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6" name="Picture Placeholder 45">
            <a:extLst>
              <a:ext uri="{FF2B5EF4-FFF2-40B4-BE49-F238E27FC236}">
                <a16:creationId xmlns:a16="http://schemas.microsoft.com/office/drawing/2014/main" id="{D72707E4-80F8-2737-3A77-2A557AB4ECD5}"/>
              </a:ext>
            </a:extLst>
          </p:cNvPr>
          <p:cNvSpPr>
            <a:spLocks noGrp="1"/>
          </p:cNvSpPr>
          <p:nvPr>
            <p:ph type="pic" sz="quarter" idx="16"/>
          </p:nvPr>
        </p:nvSpPr>
        <p:spPr>
          <a:xfrm>
            <a:off x="1365585" y="3988552"/>
            <a:ext cx="735012" cy="582612"/>
          </a:xfrm>
        </p:spPr>
        <p:txBody>
          <a:bodyPr/>
          <a:lstStyle/>
          <a:p>
            <a:r>
              <a:rPr lang="en-US"/>
              <a:t>Click icon to add picture</a:t>
            </a:r>
          </a:p>
        </p:txBody>
      </p:sp>
      <p:sp>
        <p:nvSpPr>
          <p:cNvPr id="47" name="Picture Placeholder 45">
            <a:extLst>
              <a:ext uri="{FF2B5EF4-FFF2-40B4-BE49-F238E27FC236}">
                <a16:creationId xmlns:a16="http://schemas.microsoft.com/office/drawing/2014/main" id="{5AD23B5A-59FB-2963-445E-2D8DAB5CF889}"/>
              </a:ext>
            </a:extLst>
          </p:cNvPr>
          <p:cNvSpPr>
            <a:spLocks noGrp="1"/>
          </p:cNvSpPr>
          <p:nvPr>
            <p:ph type="pic" sz="quarter" idx="17"/>
          </p:nvPr>
        </p:nvSpPr>
        <p:spPr>
          <a:xfrm>
            <a:off x="1365585" y="5450210"/>
            <a:ext cx="735012" cy="582612"/>
          </a:xfrm>
        </p:spPr>
        <p:txBody>
          <a:bodyPr/>
          <a:lstStyle/>
          <a:p>
            <a:r>
              <a:rPr lang="en-US"/>
              <a:t>Click icon to add picture</a:t>
            </a:r>
          </a:p>
        </p:txBody>
      </p:sp>
      <p:sp>
        <p:nvSpPr>
          <p:cNvPr id="3" name="Footer Placeholder 2">
            <a:extLst>
              <a:ext uri="{FF2B5EF4-FFF2-40B4-BE49-F238E27FC236}">
                <a16:creationId xmlns:a16="http://schemas.microsoft.com/office/drawing/2014/main" id="{9C335371-3FFC-D5CE-E67D-72A117E4BA01}"/>
              </a:ext>
            </a:extLst>
          </p:cNvPr>
          <p:cNvSpPr>
            <a:spLocks noGrp="1"/>
          </p:cNvSpPr>
          <p:nvPr>
            <p:ph type="ftr" sz="quarter" idx="18"/>
          </p:nvPr>
        </p:nvSpPr>
        <p:spPr>
          <a:xfrm>
            <a:off x="389651" y="6430283"/>
            <a:ext cx="4114800" cy="365125"/>
          </a:xfrm>
        </p:spPr>
        <p:txBody>
          <a:bodyPr/>
          <a:lstStyle/>
          <a:p>
            <a:r>
              <a:rPr lang="en-US"/>
              <a:t>‹#›</a:t>
            </a:r>
            <a:endParaRPr lang="en-US" dirty="0"/>
          </a:p>
        </p:txBody>
      </p:sp>
      <p:sp>
        <p:nvSpPr>
          <p:cNvPr id="10" name="Slide Number Placeholder 9">
            <a:extLst>
              <a:ext uri="{FF2B5EF4-FFF2-40B4-BE49-F238E27FC236}">
                <a16:creationId xmlns:a16="http://schemas.microsoft.com/office/drawing/2014/main" id="{FB0116EE-6A3B-0EE2-2E4A-3B795C98945B}"/>
              </a:ext>
            </a:extLst>
          </p:cNvPr>
          <p:cNvSpPr>
            <a:spLocks noGrp="1"/>
          </p:cNvSpPr>
          <p:nvPr>
            <p:ph type="sldNum" sz="quarter" idx="19"/>
          </p:nvPr>
        </p:nvSpPr>
        <p:spPr>
          <a:xfrm>
            <a:off x="4961651" y="6430283"/>
            <a:ext cx="2743200" cy="365125"/>
          </a:xfrm>
        </p:spPr>
        <p:txBody>
          <a:bodyPr/>
          <a:lstStyle/>
          <a:p>
            <a:fld id="{DADA6105-A3FA-49B5-BA61-2DD39CF3A21F}" type="slidenum">
              <a:rPr lang="en-US" smtClean="0"/>
              <a:pPr/>
              <a:t>‹#›</a:t>
            </a:fld>
            <a:endParaRPr lang="en-US"/>
          </a:p>
        </p:txBody>
      </p:sp>
      <p:grpSp>
        <p:nvGrpSpPr>
          <p:cNvPr id="21" name="Group 22">
            <a:extLst>
              <a:ext uri="{FF2B5EF4-FFF2-40B4-BE49-F238E27FC236}">
                <a16:creationId xmlns:a16="http://schemas.microsoft.com/office/drawing/2014/main" id="{78F52641-14C6-3E31-0FF2-E9AE76A93CCD}"/>
              </a:ext>
            </a:extLst>
          </p:cNvPr>
          <p:cNvGrpSpPr>
            <a:grpSpLocks noChangeAspect="1"/>
          </p:cNvGrpSpPr>
          <p:nvPr userDrawn="1"/>
        </p:nvGrpSpPr>
        <p:grpSpPr>
          <a:xfrm>
            <a:off x="5669744" y="5563334"/>
            <a:ext cx="4613732" cy="4613732"/>
            <a:chOff x="0" y="0"/>
            <a:chExt cx="812800" cy="812800"/>
          </a:xfrm>
        </p:grpSpPr>
        <p:sp>
          <p:nvSpPr>
            <p:cNvPr id="22" name="Freeform 23">
              <a:extLst>
                <a:ext uri="{FF2B5EF4-FFF2-40B4-BE49-F238E27FC236}">
                  <a16:creationId xmlns:a16="http://schemas.microsoft.com/office/drawing/2014/main" id="{D062084D-BBF6-048A-4128-1D2B43362D8D}"/>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571500" cap="rnd">
              <a:solidFill>
                <a:srgbClr val="F8A559">
                  <a:alpha val="9804"/>
                </a:srgbClr>
              </a:solidFill>
              <a:prstDash val="solid"/>
              <a:round/>
            </a:ln>
          </p:spPr>
          <p:txBody>
            <a:bodyPr/>
            <a:lstStyle/>
            <a:p>
              <a:endParaRPr lang="en-US"/>
            </a:p>
          </p:txBody>
        </p:sp>
        <p:sp>
          <p:nvSpPr>
            <p:cNvPr id="24" name="TextBox 24">
              <a:extLst>
                <a:ext uri="{FF2B5EF4-FFF2-40B4-BE49-F238E27FC236}">
                  <a16:creationId xmlns:a16="http://schemas.microsoft.com/office/drawing/2014/main" id="{43C3DF3B-6FB5-70DF-5CCB-69954F8FB619}"/>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25" name="Footer Placeholder 2">
            <a:extLst>
              <a:ext uri="{FF2B5EF4-FFF2-40B4-BE49-F238E27FC236}">
                <a16:creationId xmlns:a16="http://schemas.microsoft.com/office/drawing/2014/main" id="{2C5F6BD0-4711-59A1-B83F-E589C70722FF}"/>
              </a:ext>
            </a:extLst>
          </p:cNvPr>
          <p:cNvSpPr txBox="1">
            <a:spLocks/>
          </p:cNvSpPr>
          <p:nvPr userDrawn="1"/>
        </p:nvSpPr>
        <p:spPr>
          <a:xfrm>
            <a:off x="4031830" y="633508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Tenorite" panose="00000500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681510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A9521-4445-45D7-918E-17205EFA4EB7}"/>
              </a:ext>
            </a:extLst>
          </p:cNvPr>
          <p:cNvSpPr>
            <a:spLocks noGrp="1"/>
          </p:cNvSpPr>
          <p:nvPr>
            <p:ph type="title" hasCustomPrompt="1"/>
          </p:nvPr>
        </p:nvSpPr>
        <p:spPr>
          <a:xfrm>
            <a:off x="102066" y="289208"/>
            <a:ext cx="11987868" cy="972152"/>
          </a:xfrm>
        </p:spPr>
        <p:txBody>
          <a:bodyPr/>
          <a:lstStyle>
            <a:lvl1pPr>
              <a:defRPr sz="3600">
                <a:latin typeface="Tenorite" panose="00000500000000000000" pitchFamily="2" charset="0"/>
              </a:defRPr>
            </a:lvl1pPr>
          </a:lstStyle>
          <a:p>
            <a:br>
              <a:rPr lang="en-US"/>
            </a:br>
            <a:r>
              <a:rPr lang="en-US"/>
              <a:t>Click to edit Master title style</a:t>
            </a:r>
            <a:br>
              <a:rPr lang="en-US"/>
            </a:br>
            <a:r>
              <a:rPr lang="en-US"/>
              <a:t>title 2</a:t>
            </a:r>
            <a:br>
              <a:rPr lang="en-US"/>
            </a:br>
            <a:endParaRPr lang="en-US"/>
          </a:p>
        </p:txBody>
      </p:sp>
      <p:sp>
        <p:nvSpPr>
          <p:cNvPr id="3" name="Content Placeholder 2">
            <a:extLst>
              <a:ext uri="{FF2B5EF4-FFF2-40B4-BE49-F238E27FC236}">
                <a16:creationId xmlns:a16="http://schemas.microsoft.com/office/drawing/2014/main" id="{3EB5953A-5538-4F07-9979-50AA04AA2987}"/>
              </a:ext>
            </a:extLst>
          </p:cNvPr>
          <p:cNvSpPr>
            <a:spLocks noGrp="1"/>
          </p:cNvSpPr>
          <p:nvPr>
            <p:ph idx="1"/>
          </p:nvPr>
        </p:nvSpPr>
        <p:spPr>
          <a:xfrm>
            <a:off x="838200" y="1417739"/>
            <a:ext cx="10515600" cy="4664977"/>
          </a:xfrm>
        </p:spPr>
        <p:txBody>
          <a:bodyPr>
            <a:normAutofit/>
          </a:bodyPr>
          <a:lstStyle>
            <a:lvl1pPr>
              <a:defRPr sz="2000">
                <a:latin typeface="Tenorite" panose="00000500000000000000" pitchFamily="2" charset="0"/>
              </a:defRPr>
            </a:lvl1pPr>
            <a:lvl2pPr>
              <a:defRPr sz="2000">
                <a:latin typeface="Tenorite" panose="00000500000000000000" pitchFamily="2" charset="0"/>
              </a:defRPr>
            </a:lvl2pPr>
            <a:lvl3pPr>
              <a:defRPr sz="2000">
                <a:latin typeface="Tenorite" panose="00000500000000000000" pitchFamily="2" charset="0"/>
              </a:defRPr>
            </a:lvl3pPr>
            <a:lvl4pPr>
              <a:defRPr sz="2000">
                <a:latin typeface="Tenorite" panose="00000500000000000000" pitchFamily="2" charset="0"/>
              </a:defRPr>
            </a:lvl4pPr>
            <a:lvl5pPr>
              <a:defRPr sz="2000">
                <a:latin typeface="Tenorite"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7" name="Group 21">
            <a:extLst>
              <a:ext uri="{FF2B5EF4-FFF2-40B4-BE49-F238E27FC236}">
                <a16:creationId xmlns:a16="http://schemas.microsoft.com/office/drawing/2014/main" id="{F67808F2-AD51-9CB8-9E29-C1BE797DD06A}"/>
              </a:ext>
            </a:extLst>
          </p:cNvPr>
          <p:cNvGrpSpPr>
            <a:grpSpLocks noChangeAspect="1"/>
          </p:cNvGrpSpPr>
          <p:nvPr userDrawn="1"/>
        </p:nvGrpSpPr>
        <p:grpSpPr>
          <a:xfrm>
            <a:off x="10872639" y="5237768"/>
            <a:ext cx="4899407" cy="4679768"/>
            <a:chOff x="0" y="0"/>
            <a:chExt cx="812800" cy="812800"/>
          </a:xfrm>
        </p:grpSpPr>
        <p:sp>
          <p:nvSpPr>
            <p:cNvPr id="8" name="Freeform 22">
              <a:extLst>
                <a:ext uri="{FF2B5EF4-FFF2-40B4-BE49-F238E27FC236}">
                  <a16:creationId xmlns:a16="http://schemas.microsoft.com/office/drawing/2014/main" id="{BB2E695D-5F00-ACF4-0122-66DFCE06843F}"/>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762000" cap="rnd">
              <a:solidFill>
                <a:srgbClr val="1F497D">
                  <a:alpha val="33725"/>
                </a:srgbClr>
              </a:solidFill>
              <a:prstDash val="solid"/>
              <a:round/>
            </a:ln>
          </p:spPr>
          <p:txBody>
            <a:bodyPr/>
            <a:lstStyle/>
            <a:p>
              <a:endParaRPr lang="en-US"/>
            </a:p>
          </p:txBody>
        </p:sp>
        <p:sp>
          <p:nvSpPr>
            <p:cNvPr id="9" name="TextBox 23">
              <a:extLst>
                <a:ext uri="{FF2B5EF4-FFF2-40B4-BE49-F238E27FC236}">
                  <a16:creationId xmlns:a16="http://schemas.microsoft.com/office/drawing/2014/main" id="{4C4D49BA-47FE-00BD-F7CB-F3E23994A20C}"/>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0" name="Group 26">
            <a:extLst>
              <a:ext uri="{FF2B5EF4-FFF2-40B4-BE49-F238E27FC236}">
                <a16:creationId xmlns:a16="http://schemas.microsoft.com/office/drawing/2014/main" id="{A78EA1C6-1F30-4728-26E2-FCB1C882AADF}"/>
              </a:ext>
            </a:extLst>
          </p:cNvPr>
          <p:cNvGrpSpPr>
            <a:grpSpLocks noChangeAspect="1"/>
          </p:cNvGrpSpPr>
          <p:nvPr userDrawn="1"/>
        </p:nvGrpSpPr>
        <p:grpSpPr>
          <a:xfrm rot="5400000">
            <a:off x="-579714" y="1452802"/>
            <a:ext cx="1115632" cy="1220222"/>
            <a:chOff x="0" y="-76200"/>
            <a:chExt cx="812800" cy="889000"/>
          </a:xfrm>
        </p:grpSpPr>
        <p:sp>
          <p:nvSpPr>
            <p:cNvPr id="11" name="Freeform 27">
              <a:extLst>
                <a:ext uri="{FF2B5EF4-FFF2-40B4-BE49-F238E27FC236}">
                  <a16:creationId xmlns:a16="http://schemas.microsoft.com/office/drawing/2014/main" id="{7914FEB5-881F-8E62-A0B4-28B3535245B1}"/>
                </a:ext>
              </a:extLst>
            </p:cNvPr>
            <p:cNvSpPr/>
            <p:nvPr/>
          </p:nvSpPr>
          <p:spPr>
            <a:xfrm>
              <a:off x="0" y="0"/>
              <a:ext cx="812800" cy="812800"/>
            </a:xfrm>
            <a:custGeom>
              <a:avLst/>
              <a:gdLst/>
              <a:ahLst/>
              <a:cxnLst/>
              <a:rect l="l" t="t" r="r" b="b"/>
              <a:pathLst>
                <a:path w="812800" h="812800">
                  <a:moveTo>
                    <a:pt x="266903" y="0"/>
                  </a:moveTo>
                  <a:lnTo>
                    <a:pt x="545897" y="0"/>
                  </a:lnTo>
                  <a:cubicBezTo>
                    <a:pt x="693303" y="0"/>
                    <a:pt x="812800" y="119497"/>
                    <a:pt x="812800" y="266903"/>
                  </a:cubicBezTo>
                  <a:lnTo>
                    <a:pt x="812800" y="545897"/>
                  </a:lnTo>
                  <a:cubicBezTo>
                    <a:pt x="812800" y="693303"/>
                    <a:pt x="693303" y="812800"/>
                    <a:pt x="545897" y="812800"/>
                  </a:cubicBezTo>
                  <a:lnTo>
                    <a:pt x="266903" y="812800"/>
                  </a:lnTo>
                  <a:cubicBezTo>
                    <a:pt x="119497" y="812800"/>
                    <a:pt x="0" y="693303"/>
                    <a:pt x="0" y="545897"/>
                  </a:cubicBezTo>
                  <a:lnTo>
                    <a:pt x="0" y="266903"/>
                  </a:lnTo>
                  <a:cubicBezTo>
                    <a:pt x="0" y="119497"/>
                    <a:pt x="119497" y="0"/>
                    <a:pt x="266903" y="0"/>
                  </a:cubicBezTo>
                  <a:close/>
                </a:path>
              </a:pathLst>
            </a:custGeom>
            <a:solidFill>
              <a:srgbClr val="F8A559">
                <a:alpha val="29804"/>
              </a:srgbClr>
            </a:solidFill>
          </p:spPr>
          <p:txBody>
            <a:bodyPr/>
            <a:lstStyle/>
            <a:p>
              <a:endParaRPr lang="en-US" dirty="0"/>
            </a:p>
          </p:txBody>
        </p:sp>
        <p:sp>
          <p:nvSpPr>
            <p:cNvPr id="12" name="TextBox 28">
              <a:extLst>
                <a:ext uri="{FF2B5EF4-FFF2-40B4-BE49-F238E27FC236}">
                  <a16:creationId xmlns:a16="http://schemas.microsoft.com/office/drawing/2014/main" id="{E35C1AF7-A87D-2D16-9CF2-A29BB19EA189}"/>
                </a:ext>
              </a:extLst>
            </p:cNvPr>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grpSp>
        <p:nvGrpSpPr>
          <p:cNvPr id="13" name="Group 29">
            <a:extLst>
              <a:ext uri="{FF2B5EF4-FFF2-40B4-BE49-F238E27FC236}">
                <a16:creationId xmlns:a16="http://schemas.microsoft.com/office/drawing/2014/main" id="{996A0318-E1CA-61A2-9ED7-37C1DBF3C087}"/>
              </a:ext>
            </a:extLst>
          </p:cNvPr>
          <p:cNvGrpSpPr>
            <a:grpSpLocks noChangeAspect="1"/>
          </p:cNvGrpSpPr>
          <p:nvPr userDrawn="1"/>
        </p:nvGrpSpPr>
        <p:grpSpPr>
          <a:xfrm rot="5400000">
            <a:off x="208963" y="2210377"/>
            <a:ext cx="581994" cy="581994"/>
            <a:chOff x="0" y="0"/>
            <a:chExt cx="812800" cy="812800"/>
          </a:xfrm>
        </p:grpSpPr>
        <p:sp>
          <p:nvSpPr>
            <p:cNvPr id="14" name="Freeform 30">
              <a:extLst>
                <a:ext uri="{FF2B5EF4-FFF2-40B4-BE49-F238E27FC236}">
                  <a16:creationId xmlns:a16="http://schemas.microsoft.com/office/drawing/2014/main" id="{D069689C-1738-D8B2-9300-4F3726708608}"/>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47625" cap="sq">
              <a:solidFill>
                <a:srgbClr val="66CDAF">
                  <a:alpha val="40000"/>
                </a:srgbClr>
              </a:solidFill>
              <a:prstDash val="solid"/>
              <a:miter/>
            </a:ln>
          </p:spPr>
          <p:txBody>
            <a:bodyPr/>
            <a:lstStyle/>
            <a:p>
              <a:endParaRPr lang="en-US"/>
            </a:p>
          </p:txBody>
        </p:sp>
        <p:sp>
          <p:nvSpPr>
            <p:cNvPr id="15" name="TextBox 31">
              <a:extLst>
                <a:ext uri="{FF2B5EF4-FFF2-40B4-BE49-F238E27FC236}">
                  <a16:creationId xmlns:a16="http://schemas.microsoft.com/office/drawing/2014/main" id="{C2604439-73ED-61C2-39D2-8B4A419CE420}"/>
                </a:ext>
              </a:extLst>
            </p:cNvPr>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sp>
        <p:nvSpPr>
          <p:cNvPr id="6" name="Date Placeholder 5">
            <a:extLst>
              <a:ext uri="{FF2B5EF4-FFF2-40B4-BE49-F238E27FC236}">
                <a16:creationId xmlns:a16="http://schemas.microsoft.com/office/drawing/2014/main" id="{0F65B240-0AA4-BE64-52C2-78781366C442}"/>
              </a:ext>
            </a:extLst>
          </p:cNvPr>
          <p:cNvSpPr>
            <a:spLocks noGrp="1"/>
          </p:cNvSpPr>
          <p:nvPr>
            <p:ph type="dt" sz="half" idx="10"/>
          </p:nvPr>
        </p:nvSpPr>
        <p:spPr/>
        <p:txBody>
          <a:bodyPr/>
          <a:lstStyle/>
          <a:p>
            <a:endParaRPr lang="en-US"/>
          </a:p>
        </p:txBody>
      </p:sp>
      <p:sp>
        <p:nvSpPr>
          <p:cNvPr id="16" name="Footer Placeholder 15">
            <a:extLst>
              <a:ext uri="{FF2B5EF4-FFF2-40B4-BE49-F238E27FC236}">
                <a16:creationId xmlns:a16="http://schemas.microsoft.com/office/drawing/2014/main" id="{76B8931A-6C0C-8BA8-95A8-5FF657774FB7}"/>
              </a:ext>
            </a:extLst>
          </p:cNvPr>
          <p:cNvSpPr>
            <a:spLocks noGrp="1"/>
          </p:cNvSpPr>
          <p:nvPr>
            <p:ph type="ftr" sz="quarter" idx="11"/>
          </p:nvPr>
        </p:nvSpPr>
        <p:spPr/>
        <p:txBody>
          <a:bodyPr/>
          <a:lstStyle/>
          <a:p>
            <a:r>
              <a:rPr lang="en-US"/>
              <a:t>‹#›</a:t>
            </a:r>
          </a:p>
        </p:txBody>
      </p:sp>
      <p:sp>
        <p:nvSpPr>
          <p:cNvPr id="17" name="Slide Number Placeholder 16">
            <a:extLst>
              <a:ext uri="{FF2B5EF4-FFF2-40B4-BE49-F238E27FC236}">
                <a16:creationId xmlns:a16="http://schemas.microsoft.com/office/drawing/2014/main" id="{A77B37DB-AC12-2ED4-745A-02A594BD4CA2}"/>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26280583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Logo-2007-Original">
            <a:extLst>
              <a:ext uri="{FF2B5EF4-FFF2-40B4-BE49-F238E27FC236}">
                <a16:creationId xmlns:a16="http://schemas.microsoft.com/office/drawing/2014/main" id="{82799680-EB4D-DEFF-085B-67DC1AA9B1A6}"/>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483623" y="6172987"/>
            <a:ext cx="1827386" cy="331788"/>
          </a:xfrm>
          <a:prstGeom prst="rect">
            <a:avLst/>
          </a:prstGeom>
        </p:spPr>
      </p:pic>
      <p:grpSp>
        <p:nvGrpSpPr>
          <p:cNvPr id="6" name="Group 21">
            <a:extLst>
              <a:ext uri="{FF2B5EF4-FFF2-40B4-BE49-F238E27FC236}">
                <a16:creationId xmlns:a16="http://schemas.microsoft.com/office/drawing/2014/main" id="{7A120766-1D73-E66B-F0E7-719506999D4A}"/>
              </a:ext>
            </a:extLst>
          </p:cNvPr>
          <p:cNvGrpSpPr>
            <a:grpSpLocks noChangeAspect="1"/>
          </p:cNvGrpSpPr>
          <p:nvPr userDrawn="1"/>
        </p:nvGrpSpPr>
        <p:grpSpPr>
          <a:xfrm>
            <a:off x="10872639" y="5237768"/>
            <a:ext cx="4899407" cy="4679768"/>
            <a:chOff x="0" y="0"/>
            <a:chExt cx="812800" cy="812800"/>
          </a:xfrm>
        </p:grpSpPr>
        <p:sp>
          <p:nvSpPr>
            <p:cNvPr id="7" name="Freeform 22">
              <a:extLst>
                <a:ext uri="{FF2B5EF4-FFF2-40B4-BE49-F238E27FC236}">
                  <a16:creationId xmlns:a16="http://schemas.microsoft.com/office/drawing/2014/main" id="{DBC91A63-A46A-AF2C-4B0E-A6EB7C9F95B1}"/>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762000" cap="rnd">
              <a:solidFill>
                <a:srgbClr val="1F497D">
                  <a:alpha val="33725"/>
                </a:srgbClr>
              </a:solidFill>
              <a:prstDash val="solid"/>
              <a:round/>
            </a:ln>
          </p:spPr>
          <p:txBody>
            <a:bodyPr/>
            <a:lstStyle/>
            <a:p>
              <a:endParaRPr lang="en-US"/>
            </a:p>
          </p:txBody>
        </p:sp>
        <p:sp>
          <p:nvSpPr>
            <p:cNvPr id="8" name="TextBox 23">
              <a:extLst>
                <a:ext uri="{FF2B5EF4-FFF2-40B4-BE49-F238E27FC236}">
                  <a16:creationId xmlns:a16="http://schemas.microsoft.com/office/drawing/2014/main" id="{07C5B583-9567-C738-CD32-BB92CCC5FC41}"/>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9" name="Group 26">
            <a:extLst>
              <a:ext uri="{FF2B5EF4-FFF2-40B4-BE49-F238E27FC236}">
                <a16:creationId xmlns:a16="http://schemas.microsoft.com/office/drawing/2014/main" id="{E8F8AF10-BF09-9639-A6A0-CF2F80232CE2}"/>
              </a:ext>
            </a:extLst>
          </p:cNvPr>
          <p:cNvGrpSpPr>
            <a:grpSpLocks noChangeAspect="1"/>
          </p:cNvGrpSpPr>
          <p:nvPr userDrawn="1"/>
        </p:nvGrpSpPr>
        <p:grpSpPr>
          <a:xfrm rot="5400000">
            <a:off x="-579714" y="1452802"/>
            <a:ext cx="1115632" cy="1220222"/>
            <a:chOff x="0" y="-76200"/>
            <a:chExt cx="812800" cy="889000"/>
          </a:xfrm>
        </p:grpSpPr>
        <p:sp>
          <p:nvSpPr>
            <p:cNvPr id="10" name="Freeform 27">
              <a:extLst>
                <a:ext uri="{FF2B5EF4-FFF2-40B4-BE49-F238E27FC236}">
                  <a16:creationId xmlns:a16="http://schemas.microsoft.com/office/drawing/2014/main" id="{1B2259E3-DF63-F61C-AE7E-C6E3B9A66F74}"/>
                </a:ext>
              </a:extLst>
            </p:cNvPr>
            <p:cNvSpPr/>
            <p:nvPr/>
          </p:nvSpPr>
          <p:spPr>
            <a:xfrm>
              <a:off x="0" y="0"/>
              <a:ext cx="812800" cy="812800"/>
            </a:xfrm>
            <a:custGeom>
              <a:avLst/>
              <a:gdLst/>
              <a:ahLst/>
              <a:cxnLst/>
              <a:rect l="l" t="t" r="r" b="b"/>
              <a:pathLst>
                <a:path w="812800" h="812800">
                  <a:moveTo>
                    <a:pt x="266903" y="0"/>
                  </a:moveTo>
                  <a:lnTo>
                    <a:pt x="545897" y="0"/>
                  </a:lnTo>
                  <a:cubicBezTo>
                    <a:pt x="693303" y="0"/>
                    <a:pt x="812800" y="119497"/>
                    <a:pt x="812800" y="266903"/>
                  </a:cubicBezTo>
                  <a:lnTo>
                    <a:pt x="812800" y="545897"/>
                  </a:lnTo>
                  <a:cubicBezTo>
                    <a:pt x="812800" y="693303"/>
                    <a:pt x="693303" y="812800"/>
                    <a:pt x="545897" y="812800"/>
                  </a:cubicBezTo>
                  <a:lnTo>
                    <a:pt x="266903" y="812800"/>
                  </a:lnTo>
                  <a:cubicBezTo>
                    <a:pt x="119497" y="812800"/>
                    <a:pt x="0" y="693303"/>
                    <a:pt x="0" y="545897"/>
                  </a:cubicBezTo>
                  <a:lnTo>
                    <a:pt x="0" y="266903"/>
                  </a:lnTo>
                  <a:cubicBezTo>
                    <a:pt x="0" y="119497"/>
                    <a:pt x="119497" y="0"/>
                    <a:pt x="266903" y="0"/>
                  </a:cubicBezTo>
                  <a:close/>
                </a:path>
              </a:pathLst>
            </a:custGeom>
            <a:solidFill>
              <a:srgbClr val="F8A559">
                <a:alpha val="29804"/>
              </a:srgbClr>
            </a:solidFill>
          </p:spPr>
          <p:txBody>
            <a:bodyPr/>
            <a:lstStyle/>
            <a:p>
              <a:endParaRPr lang="en-US" dirty="0"/>
            </a:p>
          </p:txBody>
        </p:sp>
        <p:sp>
          <p:nvSpPr>
            <p:cNvPr id="11" name="TextBox 28">
              <a:extLst>
                <a:ext uri="{FF2B5EF4-FFF2-40B4-BE49-F238E27FC236}">
                  <a16:creationId xmlns:a16="http://schemas.microsoft.com/office/drawing/2014/main" id="{F646235F-2C08-5586-1C8B-C73BEBABECD3}"/>
                </a:ext>
              </a:extLst>
            </p:cNvPr>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grpSp>
        <p:nvGrpSpPr>
          <p:cNvPr id="12" name="Group 29">
            <a:extLst>
              <a:ext uri="{FF2B5EF4-FFF2-40B4-BE49-F238E27FC236}">
                <a16:creationId xmlns:a16="http://schemas.microsoft.com/office/drawing/2014/main" id="{9E9F6661-113E-0067-68D6-0EEBC0C568BD}"/>
              </a:ext>
            </a:extLst>
          </p:cNvPr>
          <p:cNvGrpSpPr>
            <a:grpSpLocks noChangeAspect="1"/>
          </p:cNvGrpSpPr>
          <p:nvPr userDrawn="1"/>
        </p:nvGrpSpPr>
        <p:grpSpPr>
          <a:xfrm rot="5400000">
            <a:off x="208963" y="2210377"/>
            <a:ext cx="581994" cy="581994"/>
            <a:chOff x="0" y="0"/>
            <a:chExt cx="812800" cy="812800"/>
          </a:xfrm>
        </p:grpSpPr>
        <p:sp>
          <p:nvSpPr>
            <p:cNvPr id="13" name="Freeform 30">
              <a:extLst>
                <a:ext uri="{FF2B5EF4-FFF2-40B4-BE49-F238E27FC236}">
                  <a16:creationId xmlns:a16="http://schemas.microsoft.com/office/drawing/2014/main" id="{597805DD-B7F0-9407-E30B-673677F9DCDF}"/>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47625" cap="sq">
              <a:solidFill>
                <a:srgbClr val="66CDAF">
                  <a:alpha val="40000"/>
                </a:srgbClr>
              </a:solidFill>
              <a:prstDash val="solid"/>
              <a:miter/>
            </a:ln>
          </p:spPr>
          <p:txBody>
            <a:bodyPr/>
            <a:lstStyle/>
            <a:p>
              <a:endParaRPr lang="en-US"/>
            </a:p>
          </p:txBody>
        </p:sp>
        <p:sp>
          <p:nvSpPr>
            <p:cNvPr id="14" name="TextBox 31">
              <a:extLst>
                <a:ext uri="{FF2B5EF4-FFF2-40B4-BE49-F238E27FC236}">
                  <a16:creationId xmlns:a16="http://schemas.microsoft.com/office/drawing/2014/main" id="{5BFEB9A5-DC6E-BB5F-1BC3-63336E000CC8}"/>
                </a:ext>
              </a:extLst>
            </p:cNvPr>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sp>
        <p:nvSpPr>
          <p:cNvPr id="16" name="Date Placeholder 15">
            <a:extLst>
              <a:ext uri="{FF2B5EF4-FFF2-40B4-BE49-F238E27FC236}">
                <a16:creationId xmlns:a16="http://schemas.microsoft.com/office/drawing/2014/main" id="{00BEA710-BF64-6337-ABC8-06FED106FCC6}"/>
              </a:ext>
            </a:extLst>
          </p:cNvPr>
          <p:cNvSpPr>
            <a:spLocks noGrp="1"/>
          </p:cNvSpPr>
          <p:nvPr>
            <p:ph type="dt" sz="half" idx="10"/>
          </p:nvPr>
        </p:nvSpPr>
        <p:spPr>
          <a:xfrm>
            <a:off x="3137424" y="6172987"/>
            <a:ext cx="1422400" cy="243417"/>
          </a:xfrm>
        </p:spPr>
        <p:txBody>
          <a:bodyPr/>
          <a:lstStyle>
            <a:lvl1pPr>
              <a:defRPr sz="1200">
                <a:latin typeface="Tenorite" panose="00000500000000000000" pitchFamily="2" charset="0"/>
              </a:defRPr>
            </a:lvl1pPr>
          </a:lstStyle>
          <a:p>
            <a:endParaRPr lang="en-US"/>
          </a:p>
        </p:txBody>
      </p:sp>
      <p:sp>
        <p:nvSpPr>
          <p:cNvPr id="17" name="Footer Placeholder 16">
            <a:extLst>
              <a:ext uri="{FF2B5EF4-FFF2-40B4-BE49-F238E27FC236}">
                <a16:creationId xmlns:a16="http://schemas.microsoft.com/office/drawing/2014/main" id="{0A80234D-FA8A-121B-03A8-029ECAC1D60D}"/>
              </a:ext>
            </a:extLst>
          </p:cNvPr>
          <p:cNvSpPr>
            <a:spLocks noGrp="1"/>
          </p:cNvSpPr>
          <p:nvPr>
            <p:ph type="ftr" sz="quarter" idx="11"/>
          </p:nvPr>
        </p:nvSpPr>
        <p:spPr>
          <a:xfrm>
            <a:off x="4915424" y="6172987"/>
            <a:ext cx="1930400" cy="243417"/>
          </a:xfrm>
        </p:spPr>
        <p:txBody>
          <a:bodyPr/>
          <a:lstStyle>
            <a:lvl1pPr>
              <a:defRPr sz="1200">
                <a:latin typeface="Tenorite" panose="00000500000000000000" pitchFamily="2" charset="0"/>
              </a:defRPr>
            </a:lvl1pPr>
          </a:lstStyle>
          <a:p>
            <a:r>
              <a:rPr lang="en-US"/>
              <a:t>‹#›</a:t>
            </a:r>
          </a:p>
        </p:txBody>
      </p:sp>
      <p:sp>
        <p:nvSpPr>
          <p:cNvPr id="18" name="Slide Number Placeholder 17">
            <a:extLst>
              <a:ext uri="{FF2B5EF4-FFF2-40B4-BE49-F238E27FC236}">
                <a16:creationId xmlns:a16="http://schemas.microsoft.com/office/drawing/2014/main" id="{9AB23883-A8F5-9507-2708-B3B9A85D77EB}"/>
              </a:ext>
            </a:extLst>
          </p:cNvPr>
          <p:cNvSpPr>
            <a:spLocks noGrp="1"/>
          </p:cNvSpPr>
          <p:nvPr>
            <p:ph type="sldNum" sz="quarter" idx="12"/>
          </p:nvPr>
        </p:nvSpPr>
        <p:spPr>
          <a:xfrm>
            <a:off x="7201424" y="6172987"/>
            <a:ext cx="1422400" cy="243417"/>
          </a:xfrm>
        </p:spPr>
        <p:txBody>
          <a:bodyPr/>
          <a:lstStyle>
            <a:lvl1pPr>
              <a:defRPr sz="1200">
                <a:latin typeface="Tenorite" panose="00000500000000000000" pitchFamily="2" charset="0"/>
              </a:defRPr>
            </a:lvl1p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A9521-4445-45D7-918E-17205EFA4EB7}"/>
              </a:ext>
            </a:extLst>
          </p:cNvPr>
          <p:cNvSpPr>
            <a:spLocks noGrp="1"/>
          </p:cNvSpPr>
          <p:nvPr>
            <p:ph type="title" hasCustomPrompt="1"/>
          </p:nvPr>
        </p:nvSpPr>
        <p:spPr>
          <a:xfrm>
            <a:off x="1937656" y="289208"/>
            <a:ext cx="8164287" cy="972152"/>
          </a:xfrm>
        </p:spPr>
        <p:txBody>
          <a:bodyPr/>
          <a:lstStyle>
            <a:lvl1pPr>
              <a:defRPr sz="3600">
                <a:solidFill>
                  <a:srgbClr val="1F497D"/>
                </a:solidFill>
                <a:latin typeface="Tenorite" panose="00000500000000000000" pitchFamily="2" charset="0"/>
              </a:defRPr>
            </a:lvl1pPr>
          </a:lstStyle>
          <a:p>
            <a:br>
              <a:rPr lang="en-US" dirty="0"/>
            </a:br>
            <a:r>
              <a:rPr lang="en-US" dirty="0"/>
              <a:t>Click to edit Master title style</a:t>
            </a:r>
            <a:br>
              <a:rPr lang="en-US" dirty="0"/>
            </a:br>
            <a:r>
              <a:rPr lang="en-US" dirty="0"/>
              <a:t>title 2</a:t>
            </a:r>
            <a:br>
              <a:rPr lang="en-US" dirty="0"/>
            </a:br>
            <a:endParaRPr lang="en-US" dirty="0"/>
          </a:p>
        </p:txBody>
      </p:sp>
      <p:sp>
        <p:nvSpPr>
          <p:cNvPr id="3" name="Content Placeholder 2">
            <a:extLst>
              <a:ext uri="{FF2B5EF4-FFF2-40B4-BE49-F238E27FC236}">
                <a16:creationId xmlns:a16="http://schemas.microsoft.com/office/drawing/2014/main" id="{3EB5953A-5538-4F07-9979-50AA04AA2987}"/>
              </a:ext>
            </a:extLst>
          </p:cNvPr>
          <p:cNvSpPr>
            <a:spLocks noGrp="1"/>
          </p:cNvSpPr>
          <p:nvPr>
            <p:ph idx="1"/>
          </p:nvPr>
        </p:nvSpPr>
        <p:spPr>
          <a:xfrm>
            <a:off x="1937657" y="1417740"/>
            <a:ext cx="8806544" cy="4351690"/>
          </a:xfrm>
        </p:spPr>
        <p:txBody>
          <a:bodyPr>
            <a:normAutofit/>
          </a:bodyPr>
          <a:lstStyle>
            <a:lvl1pPr>
              <a:defRPr sz="2000">
                <a:latin typeface="Tenorite" panose="00000500000000000000" pitchFamily="2" charset="0"/>
              </a:defRPr>
            </a:lvl1pPr>
            <a:lvl2pPr>
              <a:defRPr sz="2000">
                <a:latin typeface="Tenorite" panose="00000500000000000000" pitchFamily="2" charset="0"/>
              </a:defRPr>
            </a:lvl2pPr>
            <a:lvl3pPr>
              <a:defRPr sz="2000">
                <a:latin typeface="Tenorite" panose="00000500000000000000" pitchFamily="2" charset="0"/>
              </a:defRPr>
            </a:lvl3pPr>
            <a:lvl4pPr>
              <a:defRPr sz="2000">
                <a:latin typeface="Tenorite" panose="00000500000000000000" pitchFamily="2" charset="0"/>
              </a:defRPr>
            </a:lvl4pPr>
            <a:lvl5pPr>
              <a:defRPr sz="2000">
                <a:latin typeface="Tenorite"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5" name="Group 10">
            <a:extLst>
              <a:ext uri="{FF2B5EF4-FFF2-40B4-BE49-F238E27FC236}">
                <a16:creationId xmlns:a16="http://schemas.microsoft.com/office/drawing/2014/main" id="{54A90C1F-4DEB-D5A4-CAED-A925C79A716F}"/>
              </a:ext>
            </a:extLst>
          </p:cNvPr>
          <p:cNvGrpSpPr>
            <a:grpSpLocks noChangeAspect="1"/>
          </p:cNvGrpSpPr>
          <p:nvPr userDrawn="1"/>
        </p:nvGrpSpPr>
        <p:grpSpPr>
          <a:xfrm>
            <a:off x="-255494" y="-43043"/>
            <a:ext cx="1405939" cy="6901043"/>
            <a:chOff x="0" y="0"/>
            <a:chExt cx="446365" cy="2709333"/>
          </a:xfrm>
        </p:grpSpPr>
        <p:sp>
          <p:nvSpPr>
            <p:cNvPr id="6" name="Freeform 11">
              <a:extLst>
                <a:ext uri="{FF2B5EF4-FFF2-40B4-BE49-F238E27FC236}">
                  <a16:creationId xmlns:a16="http://schemas.microsoft.com/office/drawing/2014/main" id="{5160B77F-C714-3EB0-4808-0128FFF4F1CA}"/>
                </a:ext>
              </a:extLst>
            </p:cNvPr>
            <p:cNvSpPr/>
            <p:nvPr/>
          </p:nvSpPr>
          <p:spPr>
            <a:xfrm>
              <a:off x="0" y="0"/>
              <a:ext cx="446365" cy="2709333"/>
            </a:xfrm>
            <a:custGeom>
              <a:avLst/>
              <a:gdLst/>
              <a:ahLst/>
              <a:cxnLst/>
              <a:rect l="l" t="t" r="r" b="b"/>
              <a:pathLst>
                <a:path w="446365" h="2709333">
                  <a:moveTo>
                    <a:pt x="223183" y="0"/>
                  </a:moveTo>
                  <a:lnTo>
                    <a:pt x="223183" y="0"/>
                  </a:lnTo>
                  <a:cubicBezTo>
                    <a:pt x="282374" y="0"/>
                    <a:pt x="339142" y="23514"/>
                    <a:pt x="380996" y="65369"/>
                  </a:cubicBezTo>
                  <a:cubicBezTo>
                    <a:pt x="422851" y="107224"/>
                    <a:pt x="446365" y="163991"/>
                    <a:pt x="446365" y="223183"/>
                  </a:cubicBezTo>
                  <a:lnTo>
                    <a:pt x="446365" y="2486151"/>
                  </a:lnTo>
                  <a:cubicBezTo>
                    <a:pt x="446365" y="2609411"/>
                    <a:pt x="346443" y="2709333"/>
                    <a:pt x="223183" y="2709333"/>
                  </a:cubicBezTo>
                  <a:lnTo>
                    <a:pt x="223183" y="2709333"/>
                  </a:lnTo>
                  <a:cubicBezTo>
                    <a:pt x="99922" y="2709333"/>
                    <a:pt x="0" y="2609411"/>
                    <a:pt x="0" y="2486151"/>
                  </a:cubicBezTo>
                  <a:lnTo>
                    <a:pt x="0" y="223183"/>
                  </a:lnTo>
                  <a:cubicBezTo>
                    <a:pt x="0" y="99922"/>
                    <a:pt x="99922" y="0"/>
                    <a:pt x="223183" y="0"/>
                  </a:cubicBezTo>
                  <a:close/>
                </a:path>
              </a:pathLst>
            </a:custGeom>
            <a:solidFill>
              <a:srgbClr val="1F497D"/>
            </a:solidFill>
          </p:spPr>
          <p:txBody>
            <a:bodyPr/>
            <a:lstStyle/>
            <a:p>
              <a:endParaRPr lang="en-US"/>
            </a:p>
          </p:txBody>
        </p:sp>
        <p:sp>
          <p:nvSpPr>
            <p:cNvPr id="8" name="TextBox 12">
              <a:extLst>
                <a:ext uri="{FF2B5EF4-FFF2-40B4-BE49-F238E27FC236}">
                  <a16:creationId xmlns:a16="http://schemas.microsoft.com/office/drawing/2014/main" id="{F84C8D10-0473-4A81-93B2-8F2811EB2CA2}"/>
                </a:ext>
              </a:extLst>
            </p:cNvPr>
            <p:cNvSpPr txBox="1"/>
            <p:nvPr/>
          </p:nvSpPr>
          <p:spPr>
            <a:xfrm>
              <a:off x="0" y="-38100"/>
              <a:ext cx="446365" cy="2747433"/>
            </a:xfrm>
            <a:prstGeom prst="rect">
              <a:avLst/>
            </a:prstGeom>
          </p:spPr>
          <p:txBody>
            <a:bodyPr lIns="50800" tIns="50800" rIns="50800" bIns="50800" rtlCol="0" anchor="ctr"/>
            <a:lstStyle/>
            <a:p>
              <a:pPr algn="ctr">
                <a:lnSpc>
                  <a:spcPts val="2659"/>
                </a:lnSpc>
              </a:pPr>
              <a:endParaRPr/>
            </a:p>
          </p:txBody>
        </p:sp>
      </p:grpSp>
      <p:pic>
        <p:nvPicPr>
          <p:cNvPr id="9" name="Picture 8" descr="Logo-2007-Original">
            <a:extLst>
              <a:ext uri="{FF2B5EF4-FFF2-40B4-BE49-F238E27FC236}">
                <a16:creationId xmlns:a16="http://schemas.microsoft.com/office/drawing/2014/main" id="{B71CE5EB-B702-12EF-F89D-025ACDA0D473}"/>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1450695" y="6190456"/>
            <a:ext cx="1827386" cy="331788"/>
          </a:xfrm>
          <a:prstGeom prst="rect">
            <a:avLst/>
          </a:prstGeom>
        </p:spPr>
      </p:pic>
      <p:grpSp>
        <p:nvGrpSpPr>
          <p:cNvPr id="10" name="Group 4">
            <a:extLst>
              <a:ext uri="{FF2B5EF4-FFF2-40B4-BE49-F238E27FC236}">
                <a16:creationId xmlns:a16="http://schemas.microsoft.com/office/drawing/2014/main" id="{4E011A58-A8C7-AF92-9D03-C73BAF57C9FD}"/>
              </a:ext>
            </a:extLst>
          </p:cNvPr>
          <p:cNvGrpSpPr>
            <a:grpSpLocks noChangeAspect="1"/>
          </p:cNvGrpSpPr>
          <p:nvPr userDrawn="1"/>
        </p:nvGrpSpPr>
        <p:grpSpPr>
          <a:xfrm>
            <a:off x="10892118" y="4641285"/>
            <a:ext cx="1299881" cy="2485656"/>
            <a:chOff x="0" y="0"/>
            <a:chExt cx="812800" cy="2510865"/>
          </a:xfrm>
        </p:grpSpPr>
        <p:sp>
          <p:nvSpPr>
            <p:cNvPr id="11" name="Freeform 5">
              <a:extLst>
                <a:ext uri="{FF2B5EF4-FFF2-40B4-BE49-F238E27FC236}">
                  <a16:creationId xmlns:a16="http://schemas.microsoft.com/office/drawing/2014/main" id="{2C80F721-340F-D722-ACE1-77B6DB761815}"/>
                </a:ext>
              </a:extLst>
            </p:cNvPr>
            <p:cNvSpPr/>
            <p:nvPr/>
          </p:nvSpPr>
          <p:spPr>
            <a:xfrm>
              <a:off x="0" y="0"/>
              <a:ext cx="812800" cy="2510865"/>
            </a:xfrm>
            <a:custGeom>
              <a:avLst/>
              <a:gdLst/>
              <a:ahLst/>
              <a:cxnLst/>
              <a:rect l="l" t="t" r="r" b="b"/>
              <a:pathLst>
                <a:path w="812800" h="2510865">
                  <a:moveTo>
                    <a:pt x="0" y="0"/>
                  </a:moveTo>
                  <a:lnTo>
                    <a:pt x="812800" y="0"/>
                  </a:lnTo>
                  <a:lnTo>
                    <a:pt x="812800" y="2510865"/>
                  </a:lnTo>
                  <a:lnTo>
                    <a:pt x="0" y="2510865"/>
                  </a:lnTo>
                  <a:close/>
                </a:path>
              </a:pathLst>
            </a:custGeom>
            <a:solidFill>
              <a:srgbClr val="66CDAF"/>
            </a:solidFill>
          </p:spPr>
          <p:txBody>
            <a:bodyPr/>
            <a:lstStyle/>
            <a:p>
              <a:endParaRPr lang="en-US"/>
            </a:p>
          </p:txBody>
        </p:sp>
        <p:sp>
          <p:nvSpPr>
            <p:cNvPr id="12" name="TextBox 6">
              <a:extLst>
                <a:ext uri="{FF2B5EF4-FFF2-40B4-BE49-F238E27FC236}">
                  <a16:creationId xmlns:a16="http://schemas.microsoft.com/office/drawing/2014/main" id="{19CC3484-5BDF-EBE4-FD8D-17EFD776B034}"/>
                </a:ext>
              </a:extLst>
            </p:cNvPr>
            <p:cNvSpPr txBox="1"/>
            <p:nvPr/>
          </p:nvSpPr>
          <p:spPr>
            <a:xfrm>
              <a:off x="0" y="-38100"/>
              <a:ext cx="812800" cy="2548965"/>
            </a:xfrm>
            <a:prstGeom prst="rect">
              <a:avLst/>
            </a:prstGeom>
          </p:spPr>
          <p:txBody>
            <a:bodyPr lIns="50800" tIns="50800" rIns="50800" bIns="50800" rtlCol="0" anchor="ctr"/>
            <a:lstStyle/>
            <a:p>
              <a:pPr algn="ctr">
                <a:lnSpc>
                  <a:spcPts val="2659"/>
                </a:lnSpc>
              </a:pPr>
              <a:endParaRPr/>
            </a:p>
          </p:txBody>
        </p:sp>
      </p:grpSp>
      <p:grpSp>
        <p:nvGrpSpPr>
          <p:cNvPr id="13" name="Group 7">
            <a:extLst>
              <a:ext uri="{FF2B5EF4-FFF2-40B4-BE49-F238E27FC236}">
                <a16:creationId xmlns:a16="http://schemas.microsoft.com/office/drawing/2014/main" id="{794A8BCA-0E14-D845-CEB2-AFFBDE378739}"/>
              </a:ext>
            </a:extLst>
          </p:cNvPr>
          <p:cNvGrpSpPr>
            <a:grpSpLocks noChangeAspect="1"/>
          </p:cNvGrpSpPr>
          <p:nvPr userDrawn="1"/>
        </p:nvGrpSpPr>
        <p:grpSpPr>
          <a:xfrm>
            <a:off x="10889154" y="-2"/>
            <a:ext cx="1302846" cy="5002307"/>
            <a:chOff x="0" y="0"/>
            <a:chExt cx="812800" cy="812800"/>
          </a:xfrm>
        </p:grpSpPr>
        <p:sp>
          <p:nvSpPr>
            <p:cNvPr id="14" name="Freeform 8">
              <a:extLst>
                <a:ext uri="{FF2B5EF4-FFF2-40B4-BE49-F238E27FC236}">
                  <a16:creationId xmlns:a16="http://schemas.microsoft.com/office/drawing/2014/main" id="{AE482FE2-515F-E766-1839-DA9C8A2EDD09}"/>
                </a:ext>
              </a:extLst>
            </p:cNvPr>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33A5C7"/>
            </a:solidFill>
          </p:spPr>
          <p:txBody>
            <a:bodyPr/>
            <a:lstStyle/>
            <a:p>
              <a:endParaRPr lang="en-US"/>
            </a:p>
          </p:txBody>
        </p:sp>
        <p:sp>
          <p:nvSpPr>
            <p:cNvPr id="15" name="TextBox 9">
              <a:extLst>
                <a:ext uri="{FF2B5EF4-FFF2-40B4-BE49-F238E27FC236}">
                  <a16:creationId xmlns:a16="http://schemas.microsoft.com/office/drawing/2014/main" id="{50A4A350-D747-2A16-267A-69D8463CC625}"/>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7" name="Footer Placeholder 6">
            <a:extLst>
              <a:ext uri="{FF2B5EF4-FFF2-40B4-BE49-F238E27FC236}">
                <a16:creationId xmlns:a16="http://schemas.microsoft.com/office/drawing/2014/main" id="{48D9884B-15E2-996B-C3F8-A4AE75C4FBA9}"/>
              </a:ext>
            </a:extLst>
          </p:cNvPr>
          <p:cNvSpPr>
            <a:spLocks noGrp="1"/>
          </p:cNvSpPr>
          <p:nvPr>
            <p:ph type="ftr" sz="quarter" idx="10"/>
          </p:nvPr>
        </p:nvSpPr>
        <p:spPr/>
        <p:txBody>
          <a:bodyPr/>
          <a:lstStyle/>
          <a:p>
            <a:r>
              <a:rPr lang="en-US"/>
              <a:t>‹#›</a:t>
            </a:r>
            <a:endParaRPr lang="en-US" dirty="0"/>
          </a:p>
        </p:txBody>
      </p:sp>
      <p:sp>
        <p:nvSpPr>
          <p:cNvPr id="16" name="Slide Number Placeholder 15">
            <a:extLst>
              <a:ext uri="{FF2B5EF4-FFF2-40B4-BE49-F238E27FC236}">
                <a16:creationId xmlns:a16="http://schemas.microsoft.com/office/drawing/2014/main" id="{19DB2946-6205-EBCE-8170-715CEB905037}"/>
              </a:ext>
            </a:extLst>
          </p:cNvPr>
          <p:cNvSpPr>
            <a:spLocks noGrp="1"/>
          </p:cNvSpPr>
          <p:nvPr>
            <p:ph type="sldNum" sz="quarter" idx="11"/>
          </p:nvPr>
        </p:nvSpPr>
        <p:spPr/>
        <p:txBody>
          <a:bodyPr/>
          <a:lstStyle/>
          <a:p>
            <a:fld id="{DADA6105-A3FA-49B5-BA61-2DD39CF3A21F}" type="slidenum">
              <a:rPr lang="en-US" smtClean="0"/>
              <a:pPr/>
              <a:t>‹#›</a:t>
            </a:fld>
            <a:endParaRPr lang="en-US"/>
          </a:p>
        </p:txBody>
      </p:sp>
    </p:spTree>
    <p:extLst>
      <p:ext uri="{BB962C8B-B14F-4D97-AF65-F5344CB8AC3E}">
        <p14:creationId xmlns:p14="http://schemas.microsoft.com/office/powerpoint/2010/main" val="2628058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A25CCE6-D03A-57C0-B90B-7C0F427D9C9A}"/>
              </a:ext>
            </a:extLst>
          </p:cNvPr>
          <p:cNvSpPr>
            <a:spLocks noGrp="1" noRot="1" noMove="1" noResize="1" noEditPoints="1" noAdjustHandles="1" noChangeArrowheads="1" noChangeShapeType="1"/>
          </p:cNvSpPr>
          <p:nvPr userDrawn="1"/>
        </p:nvSpPr>
        <p:spPr>
          <a:xfrm>
            <a:off x="0" y="0"/>
            <a:ext cx="12192000" cy="6858000"/>
          </a:xfrm>
          <a:prstGeom prst="rect">
            <a:avLst/>
          </a:prstGeom>
          <a:solidFill>
            <a:srgbClr val="4679A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F529A66-E009-4BE0-9147-9843AE4397E3}"/>
              </a:ext>
            </a:extLst>
          </p:cNvPr>
          <p:cNvSpPr>
            <a:spLocks noGrp="1"/>
          </p:cNvSpPr>
          <p:nvPr>
            <p:ph type="title" hasCustomPrompt="1"/>
          </p:nvPr>
        </p:nvSpPr>
        <p:spPr>
          <a:xfrm>
            <a:off x="1502228" y="965548"/>
            <a:ext cx="9187543" cy="2852737"/>
          </a:xfrm>
        </p:spPr>
        <p:txBody>
          <a:bodyPr anchor="ctr"/>
          <a:lstStyle>
            <a:lvl1pPr>
              <a:defRPr sz="60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37F97D82-D698-4698-AF0C-944B9186DC23}"/>
              </a:ext>
            </a:extLst>
          </p:cNvPr>
          <p:cNvSpPr>
            <a:spLocks noGrp="1"/>
          </p:cNvSpPr>
          <p:nvPr>
            <p:ph type="body" idx="1"/>
          </p:nvPr>
        </p:nvSpPr>
        <p:spPr>
          <a:xfrm>
            <a:off x="1502228" y="4404406"/>
            <a:ext cx="9187543"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11">
            <a:extLst>
              <a:ext uri="{FF2B5EF4-FFF2-40B4-BE49-F238E27FC236}">
                <a16:creationId xmlns:a16="http://schemas.microsoft.com/office/drawing/2014/main" id="{829B599F-4F7A-808C-FADE-4C2DBA6E1B35}"/>
              </a:ext>
            </a:extLst>
          </p:cNvPr>
          <p:cNvSpPr>
            <a:spLocks noChangeAspect="1"/>
          </p:cNvSpPr>
          <p:nvPr userDrawn="1"/>
        </p:nvSpPr>
        <p:spPr>
          <a:xfrm>
            <a:off x="9702482" y="6238457"/>
            <a:ext cx="1931035" cy="523575"/>
          </a:xfrm>
          <a:custGeom>
            <a:avLst/>
            <a:gdLst/>
            <a:ahLst/>
            <a:cxnLst/>
            <a:rect l="l" t="t" r="r" b="b"/>
            <a:pathLst>
              <a:path w="2521899" h="683780">
                <a:moveTo>
                  <a:pt x="0" y="0"/>
                </a:moveTo>
                <a:lnTo>
                  <a:pt x="2521898" y="0"/>
                </a:lnTo>
                <a:lnTo>
                  <a:pt x="2521898" y="683780"/>
                </a:lnTo>
                <a:lnTo>
                  <a:pt x="0" y="683780"/>
                </a:lnTo>
                <a:lnTo>
                  <a:pt x="0" y="0"/>
                </a:lnTo>
                <a:close/>
              </a:path>
            </a:pathLst>
          </a:custGeom>
          <a:blipFill>
            <a:blip r:embed="rId2"/>
            <a:stretch>
              <a:fillRect/>
            </a:stretch>
          </a:blipFill>
        </p:spPr>
        <p:txBody>
          <a:bodyPr/>
          <a:lstStyle/>
          <a:p>
            <a:endParaRPr lang="en-US"/>
          </a:p>
        </p:txBody>
      </p:sp>
      <p:grpSp>
        <p:nvGrpSpPr>
          <p:cNvPr id="8" name="Group 5">
            <a:extLst>
              <a:ext uri="{FF2B5EF4-FFF2-40B4-BE49-F238E27FC236}">
                <a16:creationId xmlns:a16="http://schemas.microsoft.com/office/drawing/2014/main" id="{13A10910-6574-6A2C-3D6F-9A7BC4A19923}"/>
              </a:ext>
            </a:extLst>
          </p:cNvPr>
          <p:cNvGrpSpPr>
            <a:grpSpLocks noChangeAspect="1"/>
          </p:cNvGrpSpPr>
          <p:nvPr userDrawn="1"/>
        </p:nvGrpSpPr>
        <p:grpSpPr>
          <a:xfrm>
            <a:off x="10124554" y="-1053001"/>
            <a:ext cx="3017925" cy="3017925"/>
            <a:chOff x="0" y="0"/>
            <a:chExt cx="812800" cy="812800"/>
          </a:xfrm>
        </p:grpSpPr>
        <p:sp>
          <p:nvSpPr>
            <p:cNvPr id="9" name="Freeform 6">
              <a:extLst>
                <a:ext uri="{FF2B5EF4-FFF2-40B4-BE49-F238E27FC236}">
                  <a16:creationId xmlns:a16="http://schemas.microsoft.com/office/drawing/2014/main" id="{EF1255DD-D367-78CC-F94E-21828384AC37}"/>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571500" cap="rnd">
              <a:solidFill>
                <a:srgbClr val="66CDAF">
                  <a:alpha val="19608"/>
                </a:srgbClr>
              </a:solidFill>
              <a:prstDash val="solid"/>
              <a:round/>
            </a:ln>
          </p:spPr>
          <p:txBody>
            <a:bodyPr/>
            <a:lstStyle/>
            <a:p>
              <a:endParaRPr lang="en-US"/>
            </a:p>
          </p:txBody>
        </p:sp>
        <p:sp>
          <p:nvSpPr>
            <p:cNvPr id="10" name="TextBox 7">
              <a:extLst>
                <a:ext uri="{FF2B5EF4-FFF2-40B4-BE49-F238E27FC236}">
                  <a16:creationId xmlns:a16="http://schemas.microsoft.com/office/drawing/2014/main" id="{0155C396-744A-1C6C-ABC6-679379B968EE}"/>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4" name="Group 32">
            <a:extLst>
              <a:ext uri="{FF2B5EF4-FFF2-40B4-BE49-F238E27FC236}">
                <a16:creationId xmlns:a16="http://schemas.microsoft.com/office/drawing/2014/main" id="{7256084D-EFA2-55E0-4051-AC78A19AE95C}"/>
              </a:ext>
            </a:extLst>
          </p:cNvPr>
          <p:cNvGrpSpPr>
            <a:grpSpLocks noChangeAspect="1"/>
          </p:cNvGrpSpPr>
          <p:nvPr userDrawn="1"/>
        </p:nvGrpSpPr>
        <p:grpSpPr>
          <a:xfrm rot="5400000">
            <a:off x="558483" y="5000056"/>
            <a:ext cx="1500187" cy="1500187"/>
            <a:chOff x="0" y="0"/>
            <a:chExt cx="812800" cy="812800"/>
          </a:xfrm>
        </p:grpSpPr>
        <p:sp>
          <p:nvSpPr>
            <p:cNvPr id="15" name="Freeform 33">
              <a:extLst>
                <a:ext uri="{FF2B5EF4-FFF2-40B4-BE49-F238E27FC236}">
                  <a16:creationId xmlns:a16="http://schemas.microsoft.com/office/drawing/2014/main" id="{335DED29-D6E2-62B4-0E25-B0DA9B685BA9}"/>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47625" cap="sq">
              <a:solidFill>
                <a:srgbClr val="F8A559"/>
              </a:solidFill>
              <a:prstDash val="solid"/>
              <a:miter/>
            </a:ln>
          </p:spPr>
          <p:txBody>
            <a:bodyPr/>
            <a:lstStyle/>
            <a:p>
              <a:endParaRPr lang="en-US"/>
            </a:p>
          </p:txBody>
        </p:sp>
        <p:sp>
          <p:nvSpPr>
            <p:cNvPr id="16" name="TextBox 34">
              <a:extLst>
                <a:ext uri="{FF2B5EF4-FFF2-40B4-BE49-F238E27FC236}">
                  <a16:creationId xmlns:a16="http://schemas.microsoft.com/office/drawing/2014/main" id="{DC9E1F64-734F-099F-9CBC-39D80FC88DD1}"/>
                </a:ext>
              </a:extLst>
            </p:cNvPr>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sp>
        <p:nvSpPr>
          <p:cNvPr id="17" name="AutoShape 4">
            <a:extLst>
              <a:ext uri="{FF2B5EF4-FFF2-40B4-BE49-F238E27FC236}">
                <a16:creationId xmlns:a16="http://schemas.microsoft.com/office/drawing/2014/main" id="{326F8161-952C-3344-2CFB-EB923C0C6A66}"/>
              </a:ext>
            </a:extLst>
          </p:cNvPr>
          <p:cNvSpPr/>
          <p:nvPr userDrawn="1"/>
        </p:nvSpPr>
        <p:spPr>
          <a:xfrm>
            <a:off x="5207867" y="4054288"/>
            <a:ext cx="1310100" cy="0"/>
          </a:xfrm>
          <a:prstGeom prst="line">
            <a:avLst/>
          </a:prstGeom>
          <a:ln w="95250" cap="flat">
            <a:solidFill>
              <a:srgbClr val="1F497D"/>
            </a:solidFill>
            <a:prstDash val="solid"/>
            <a:headEnd type="none" w="sm" len="sm"/>
            <a:tailEnd type="none" w="sm" len="sm"/>
          </a:ln>
        </p:spPr>
        <p:txBody>
          <a:bodyPr/>
          <a:lstStyle/>
          <a:p>
            <a:endParaRPr lang="en-US"/>
          </a:p>
        </p:txBody>
      </p:sp>
      <p:sp>
        <p:nvSpPr>
          <p:cNvPr id="6" name="Footer Placeholder 5">
            <a:extLst>
              <a:ext uri="{FF2B5EF4-FFF2-40B4-BE49-F238E27FC236}">
                <a16:creationId xmlns:a16="http://schemas.microsoft.com/office/drawing/2014/main" id="{E617026B-0708-987E-22B6-D5BD4E31049A}"/>
              </a:ext>
            </a:extLst>
          </p:cNvPr>
          <p:cNvSpPr>
            <a:spLocks noGrp="1"/>
          </p:cNvSpPr>
          <p:nvPr>
            <p:ph type="ftr" sz="quarter" idx="10"/>
          </p:nvPr>
        </p:nvSpPr>
        <p:spPr>
          <a:xfrm>
            <a:off x="617153" y="6317681"/>
            <a:ext cx="4114800" cy="365125"/>
          </a:xfrm>
        </p:spPr>
        <p:txBody>
          <a:bodyPr/>
          <a:lstStyle/>
          <a:p>
            <a:r>
              <a:rPr lang="en-US"/>
              <a:t>‹#›</a:t>
            </a:r>
            <a:endParaRPr lang="en-US" dirty="0"/>
          </a:p>
        </p:txBody>
      </p:sp>
      <p:sp>
        <p:nvSpPr>
          <p:cNvPr id="11" name="Slide Number Placeholder 10">
            <a:extLst>
              <a:ext uri="{FF2B5EF4-FFF2-40B4-BE49-F238E27FC236}">
                <a16:creationId xmlns:a16="http://schemas.microsoft.com/office/drawing/2014/main" id="{67261DC2-D215-1852-1824-861B0FF9D13D}"/>
              </a:ext>
            </a:extLst>
          </p:cNvPr>
          <p:cNvSpPr>
            <a:spLocks noGrp="1"/>
          </p:cNvSpPr>
          <p:nvPr>
            <p:ph type="sldNum" sz="quarter" idx="11"/>
          </p:nvPr>
        </p:nvSpPr>
        <p:spPr>
          <a:xfrm>
            <a:off x="5146367" y="6308151"/>
            <a:ext cx="2743200" cy="365125"/>
          </a:xfrm>
        </p:spPr>
        <p:txBody>
          <a:bodyPr/>
          <a:lstStyle/>
          <a:p>
            <a:fld id="{DADA6105-A3FA-49B5-BA61-2DD39CF3A21F}" type="slidenum">
              <a:rPr lang="en-US" smtClean="0"/>
              <a:pPr/>
              <a:t>‹#›</a:t>
            </a:fld>
            <a:endParaRPr lang="en-US"/>
          </a:p>
        </p:txBody>
      </p:sp>
    </p:spTree>
    <p:extLst>
      <p:ext uri="{BB962C8B-B14F-4D97-AF65-F5344CB8AC3E}">
        <p14:creationId xmlns:p14="http://schemas.microsoft.com/office/powerpoint/2010/main" val="2205754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 name="Group 29">
            <a:extLst>
              <a:ext uri="{FF2B5EF4-FFF2-40B4-BE49-F238E27FC236}">
                <a16:creationId xmlns:a16="http://schemas.microsoft.com/office/drawing/2014/main" id="{29FE567B-6AED-5FDD-EE02-EDAD4AEF34F0}"/>
              </a:ext>
            </a:extLst>
          </p:cNvPr>
          <p:cNvGrpSpPr>
            <a:grpSpLocks noChangeAspect="1"/>
          </p:cNvGrpSpPr>
          <p:nvPr userDrawn="1"/>
        </p:nvGrpSpPr>
        <p:grpSpPr>
          <a:xfrm>
            <a:off x="0" y="-1"/>
            <a:ext cx="12192000" cy="1083283"/>
            <a:chOff x="0" y="0"/>
            <a:chExt cx="4574327" cy="406438"/>
          </a:xfrm>
        </p:grpSpPr>
        <p:sp>
          <p:nvSpPr>
            <p:cNvPr id="5" name="Freeform 30">
              <a:extLst>
                <a:ext uri="{FF2B5EF4-FFF2-40B4-BE49-F238E27FC236}">
                  <a16:creationId xmlns:a16="http://schemas.microsoft.com/office/drawing/2014/main" id="{E831997F-F7F7-385A-217A-6734FD663CE9}"/>
                </a:ext>
              </a:extLst>
            </p:cNvPr>
            <p:cNvSpPr/>
            <p:nvPr/>
          </p:nvSpPr>
          <p:spPr>
            <a:xfrm>
              <a:off x="0" y="0"/>
              <a:ext cx="4574327" cy="406438"/>
            </a:xfrm>
            <a:custGeom>
              <a:avLst/>
              <a:gdLst/>
              <a:ahLst/>
              <a:cxnLst/>
              <a:rect l="l" t="t" r="r" b="b"/>
              <a:pathLst>
                <a:path w="4574327" h="406438">
                  <a:moveTo>
                    <a:pt x="0" y="0"/>
                  </a:moveTo>
                  <a:lnTo>
                    <a:pt x="4574327" y="0"/>
                  </a:lnTo>
                  <a:lnTo>
                    <a:pt x="4574327" y="406438"/>
                  </a:lnTo>
                  <a:lnTo>
                    <a:pt x="0" y="406438"/>
                  </a:lnTo>
                  <a:close/>
                </a:path>
              </a:pathLst>
            </a:custGeom>
            <a:solidFill>
              <a:srgbClr val="1F497D"/>
            </a:solidFill>
          </p:spPr>
          <p:txBody>
            <a:bodyPr/>
            <a:lstStyle/>
            <a:p>
              <a:endParaRPr lang="en-US"/>
            </a:p>
          </p:txBody>
        </p:sp>
        <p:sp>
          <p:nvSpPr>
            <p:cNvPr id="7" name="TextBox 31">
              <a:extLst>
                <a:ext uri="{FF2B5EF4-FFF2-40B4-BE49-F238E27FC236}">
                  <a16:creationId xmlns:a16="http://schemas.microsoft.com/office/drawing/2014/main" id="{E9E562F6-5B00-43ED-86CA-FD27C67C5BCD}"/>
                </a:ext>
              </a:extLst>
            </p:cNvPr>
            <p:cNvSpPr txBox="1"/>
            <p:nvPr/>
          </p:nvSpPr>
          <p:spPr>
            <a:xfrm>
              <a:off x="0" y="-38100"/>
              <a:ext cx="4574327" cy="444538"/>
            </a:xfrm>
            <a:prstGeom prst="rect">
              <a:avLst/>
            </a:prstGeom>
          </p:spPr>
          <p:txBody>
            <a:bodyPr lIns="50800" tIns="50800" rIns="50800" bIns="50800" rtlCol="0" anchor="ctr"/>
            <a:lstStyle/>
            <a:p>
              <a:pPr algn="ctr">
                <a:lnSpc>
                  <a:spcPts val="2659"/>
                </a:lnSpc>
              </a:pPr>
              <a:endParaRPr/>
            </a:p>
          </p:txBody>
        </p:sp>
      </p:grpSp>
      <p:sp>
        <p:nvSpPr>
          <p:cNvPr id="3" name="Content Placeholder 2">
            <a:extLst>
              <a:ext uri="{FF2B5EF4-FFF2-40B4-BE49-F238E27FC236}">
                <a16:creationId xmlns:a16="http://schemas.microsoft.com/office/drawing/2014/main" id="{FB74BC1E-DDFA-4D8A-A7AE-C7A9ECA38009}"/>
              </a:ext>
            </a:extLst>
          </p:cNvPr>
          <p:cNvSpPr>
            <a:spLocks noGrp="1"/>
          </p:cNvSpPr>
          <p:nvPr>
            <p:ph sz="half" idx="1"/>
          </p:nvPr>
        </p:nvSpPr>
        <p:spPr>
          <a:xfrm>
            <a:off x="838200" y="1334419"/>
            <a:ext cx="5181600" cy="4842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901A6098-2304-4E74-A75E-F3176C4A1E62}"/>
              </a:ext>
            </a:extLst>
          </p:cNvPr>
          <p:cNvSpPr>
            <a:spLocks noGrp="1"/>
          </p:cNvSpPr>
          <p:nvPr>
            <p:ph sz="half" idx="2"/>
          </p:nvPr>
        </p:nvSpPr>
        <p:spPr>
          <a:xfrm>
            <a:off x="6172200" y="1334417"/>
            <a:ext cx="5181600" cy="48425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3">
            <a:extLst>
              <a:ext uri="{FF2B5EF4-FFF2-40B4-BE49-F238E27FC236}">
                <a16:creationId xmlns:a16="http://schemas.microsoft.com/office/drawing/2014/main" id="{14E05F8C-4867-6022-F926-1527E298D83D}"/>
              </a:ext>
            </a:extLst>
          </p:cNvPr>
          <p:cNvSpPr>
            <a:spLocks noGrp="1"/>
          </p:cNvSpPr>
          <p:nvPr>
            <p:ph type="title" hasCustomPrompt="1"/>
          </p:nvPr>
        </p:nvSpPr>
        <p:spPr>
          <a:xfrm>
            <a:off x="838200" y="276628"/>
            <a:ext cx="10515600" cy="530024"/>
          </a:xfrm>
        </p:spPr>
        <p:txBody>
          <a:bodyPr/>
          <a:lstStyle>
            <a:lvl1pPr algn="ctr">
              <a:defRPr sz="3600">
                <a:solidFill>
                  <a:schemeClr val="bg1"/>
                </a:solidFill>
              </a:defRPr>
            </a:lvl1pPr>
          </a:lstStyle>
          <a:p>
            <a:r>
              <a:rPr lang="en-US" dirty="0"/>
              <a:t>CLICK TO EDIT MASTER TITLE STYLE</a:t>
            </a:r>
          </a:p>
        </p:txBody>
      </p:sp>
      <p:pic>
        <p:nvPicPr>
          <p:cNvPr id="6" name="Picture 5" descr="Logo-2007-Original">
            <a:extLst>
              <a:ext uri="{FF2B5EF4-FFF2-40B4-BE49-F238E27FC236}">
                <a16:creationId xmlns:a16="http://schemas.microsoft.com/office/drawing/2014/main" id="{B6999C1F-F130-CE55-F7C2-CAA212488140}"/>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501449" y="6326980"/>
            <a:ext cx="1827386" cy="331788"/>
          </a:xfrm>
          <a:prstGeom prst="rect">
            <a:avLst/>
          </a:prstGeom>
        </p:spPr>
      </p:pic>
      <p:grpSp>
        <p:nvGrpSpPr>
          <p:cNvPr id="8" name="Group 21">
            <a:extLst>
              <a:ext uri="{FF2B5EF4-FFF2-40B4-BE49-F238E27FC236}">
                <a16:creationId xmlns:a16="http://schemas.microsoft.com/office/drawing/2014/main" id="{850F6379-6127-9B82-0889-020A4A734475}"/>
              </a:ext>
            </a:extLst>
          </p:cNvPr>
          <p:cNvGrpSpPr>
            <a:grpSpLocks noChangeAspect="1"/>
          </p:cNvGrpSpPr>
          <p:nvPr userDrawn="1"/>
        </p:nvGrpSpPr>
        <p:grpSpPr>
          <a:xfrm>
            <a:off x="10872639" y="5237768"/>
            <a:ext cx="4899407" cy="4679768"/>
            <a:chOff x="0" y="0"/>
            <a:chExt cx="812800" cy="812800"/>
          </a:xfrm>
        </p:grpSpPr>
        <p:sp>
          <p:nvSpPr>
            <p:cNvPr id="9" name="Freeform 22">
              <a:extLst>
                <a:ext uri="{FF2B5EF4-FFF2-40B4-BE49-F238E27FC236}">
                  <a16:creationId xmlns:a16="http://schemas.microsoft.com/office/drawing/2014/main" id="{26BB7971-A713-FE1F-C644-10BEC6882E28}"/>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762000" cap="rnd">
              <a:solidFill>
                <a:srgbClr val="1F497D">
                  <a:alpha val="33725"/>
                </a:srgbClr>
              </a:solidFill>
              <a:prstDash val="solid"/>
              <a:round/>
            </a:ln>
          </p:spPr>
          <p:txBody>
            <a:bodyPr/>
            <a:lstStyle/>
            <a:p>
              <a:endParaRPr lang="en-US"/>
            </a:p>
          </p:txBody>
        </p:sp>
        <p:sp>
          <p:nvSpPr>
            <p:cNvPr id="10" name="TextBox 23">
              <a:extLst>
                <a:ext uri="{FF2B5EF4-FFF2-40B4-BE49-F238E27FC236}">
                  <a16:creationId xmlns:a16="http://schemas.microsoft.com/office/drawing/2014/main" id="{47990045-E36F-9C6F-2462-7BDCA04F32D2}"/>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1" name="Group 26">
            <a:extLst>
              <a:ext uri="{FF2B5EF4-FFF2-40B4-BE49-F238E27FC236}">
                <a16:creationId xmlns:a16="http://schemas.microsoft.com/office/drawing/2014/main" id="{D38E947F-C62D-ED28-F8BE-6AB9341E94A8}"/>
              </a:ext>
            </a:extLst>
          </p:cNvPr>
          <p:cNvGrpSpPr>
            <a:grpSpLocks noChangeAspect="1"/>
          </p:cNvGrpSpPr>
          <p:nvPr userDrawn="1"/>
        </p:nvGrpSpPr>
        <p:grpSpPr>
          <a:xfrm rot="5400000">
            <a:off x="-579714" y="1452802"/>
            <a:ext cx="1115632" cy="1220222"/>
            <a:chOff x="0" y="-76200"/>
            <a:chExt cx="812800" cy="889000"/>
          </a:xfrm>
        </p:grpSpPr>
        <p:sp>
          <p:nvSpPr>
            <p:cNvPr id="12" name="Freeform 27">
              <a:extLst>
                <a:ext uri="{FF2B5EF4-FFF2-40B4-BE49-F238E27FC236}">
                  <a16:creationId xmlns:a16="http://schemas.microsoft.com/office/drawing/2014/main" id="{F26DE0FB-670B-596E-9740-E013DB9BB254}"/>
                </a:ext>
              </a:extLst>
            </p:cNvPr>
            <p:cNvSpPr/>
            <p:nvPr/>
          </p:nvSpPr>
          <p:spPr>
            <a:xfrm>
              <a:off x="0" y="0"/>
              <a:ext cx="812800" cy="812800"/>
            </a:xfrm>
            <a:custGeom>
              <a:avLst/>
              <a:gdLst/>
              <a:ahLst/>
              <a:cxnLst/>
              <a:rect l="l" t="t" r="r" b="b"/>
              <a:pathLst>
                <a:path w="812800" h="812800">
                  <a:moveTo>
                    <a:pt x="266903" y="0"/>
                  </a:moveTo>
                  <a:lnTo>
                    <a:pt x="545897" y="0"/>
                  </a:lnTo>
                  <a:cubicBezTo>
                    <a:pt x="693303" y="0"/>
                    <a:pt x="812800" y="119497"/>
                    <a:pt x="812800" y="266903"/>
                  </a:cubicBezTo>
                  <a:lnTo>
                    <a:pt x="812800" y="545897"/>
                  </a:lnTo>
                  <a:cubicBezTo>
                    <a:pt x="812800" y="693303"/>
                    <a:pt x="693303" y="812800"/>
                    <a:pt x="545897" y="812800"/>
                  </a:cubicBezTo>
                  <a:lnTo>
                    <a:pt x="266903" y="812800"/>
                  </a:lnTo>
                  <a:cubicBezTo>
                    <a:pt x="119497" y="812800"/>
                    <a:pt x="0" y="693303"/>
                    <a:pt x="0" y="545897"/>
                  </a:cubicBezTo>
                  <a:lnTo>
                    <a:pt x="0" y="266903"/>
                  </a:lnTo>
                  <a:cubicBezTo>
                    <a:pt x="0" y="119497"/>
                    <a:pt x="119497" y="0"/>
                    <a:pt x="266903" y="0"/>
                  </a:cubicBezTo>
                  <a:close/>
                </a:path>
              </a:pathLst>
            </a:custGeom>
            <a:solidFill>
              <a:srgbClr val="F8A559">
                <a:alpha val="29804"/>
              </a:srgbClr>
            </a:solidFill>
          </p:spPr>
          <p:txBody>
            <a:bodyPr/>
            <a:lstStyle/>
            <a:p>
              <a:endParaRPr lang="en-US" dirty="0"/>
            </a:p>
          </p:txBody>
        </p:sp>
        <p:sp>
          <p:nvSpPr>
            <p:cNvPr id="13" name="TextBox 28">
              <a:extLst>
                <a:ext uri="{FF2B5EF4-FFF2-40B4-BE49-F238E27FC236}">
                  <a16:creationId xmlns:a16="http://schemas.microsoft.com/office/drawing/2014/main" id="{06613077-87C3-E242-B911-1D7B0E0317AE}"/>
                </a:ext>
              </a:extLst>
            </p:cNvPr>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grpSp>
        <p:nvGrpSpPr>
          <p:cNvPr id="15" name="Group 29">
            <a:extLst>
              <a:ext uri="{FF2B5EF4-FFF2-40B4-BE49-F238E27FC236}">
                <a16:creationId xmlns:a16="http://schemas.microsoft.com/office/drawing/2014/main" id="{C2321D10-D51A-3CFB-E443-3E0623340C3F}"/>
              </a:ext>
            </a:extLst>
          </p:cNvPr>
          <p:cNvGrpSpPr>
            <a:grpSpLocks noChangeAspect="1"/>
          </p:cNvGrpSpPr>
          <p:nvPr userDrawn="1"/>
        </p:nvGrpSpPr>
        <p:grpSpPr>
          <a:xfrm rot="5400000">
            <a:off x="208963" y="2210377"/>
            <a:ext cx="581994" cy="581994"/>
            <a:chOff x="0" y="0"/>
            <a:chExt cx="812800" cy="812800"/>
          </a:xfrm>
        </p:grpSpPr>
        <p:sp>
          <p:nvSpPr>
            <p:cNvPr id="16" name="Freeform 30">
              <a:extLst>
                <a:ext uri="{FF2B5EF4-FFF2-40B4-BE49-F238E27FC236}">
                  <a16:creationId xmlns:a16="http://schemas.microsoft.com/office/drawing/2014/main" id="{BF9880DC-87E1-17C6-33AA-D66CEABA70F9}"/>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47625" cap="sq">
              <a:solidFill>
                <a:srgbClr val="66CDAF">
                  <a:alpha val="40000"/>
                </a:srgbClr>
              </a:solidFill>
              <a:prstDash val="solid"/>
              <a:miter/>
            </a:ln>
          </p:spPr>
          <p:txBody>
            <a:bodyPr/>
            <a:lstStyle/>
            <a:p>
              <a:endParaRPr lang="en-US"/>
            </a:p>
          </p:txBody>
        </p:sp>
        <p:sp>
          <p:nvSpPr>
            <p:cNvPr id="17" name="TextBox 31">
              <a:extLst>
                <a:ext uri="{FF2B5EF4-FFF2-40B4-BE49-F238E27FC236}">
                  <a16:creationId xmlns:a16="http://schemas.microsoft.com/office/drawing/2014/main" id="{A1251E52-CE1D-495E-7F3C-76B3F8FB6D16}"/>
                </a:ext>
              </a:extLst>
            </p:cNvPr>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sp>
        <p:nvSpPr>
          <p:cNvPr id="19" name="Footer Placeholder 18">
            <a:extLst>
              <a:ext uri="{FF2B5EF4-FFF2-40B4-BE49-F238E27FC236}">
                <a16:creationId xmlns:a16="http://schemas.microsoft.com/office/drawing/2014/main" id="{78A0F575-9306-7BEF-9A7C-766D3771828B}"/>
              </a:ext>
            </a:extLst>
          </p:cNvPr>
          <p:cNvSpPr>
            <a:spLocks noGrp="1"/>
          </p:cNvSpPr>
          <p:nvPr>
            <p:ph type="ftr" sz="quarter" idx="10"/>
          </p:nvPr>
        </p:nvSpPr>
        <p:spPr/>
        <p:txBody>
          <a:bodyPr/>
          <a:lstStyle/>
          <a:p>
            <a:r>
              <a:rPr lang="en-US"/>
              <a:t>‹#›</a:t>
            </a:r>
            <a:endParaRPr lang="en-US" dirty="0"/>
          </a:p>
        </p:txBody>
      </p:sp>
      <p:sp>
        <p:nvSpPr>
          <p:cNvPr id="20" name="Slide Number Placeholder 19">
            <a:extLst>
              <a:ext uri="{FF2B5EF4-FFF2-40B4-BE49-F238E27FC236}">
                <a16:creationId xmlns:a16="http://schemas.microsoft.com/office/drawing/2014/main" id="{80EA5E20-C3EA-25AD-9B08-17F20F26866D}"/>
              </a:ext>
            </a:extLst>
          </p:cNvPr>
          <p:cNvSpPr>
            <a:spLocks noGrp="1"/>
          </p:cNvSpPr>
          <p:nvPr>
            <p:ph type="sldNum" sz="quarter" idx="11"/>
          </p:nvPr>
        </p:nvSpPr>
        <p:spPr/>
        <p:txBody>
          <a:bodyPr/>
          <a:lstStyle/>
          <a:p>
            <a:fld id="{DADA6105-A3FA-49B5-BA61-2DD39CF3A21F}" type="slidenum">
              <a:rPr lang="en-US" smtClean="0"/>
              <a:pPr/>
              <a:t>‹#›</a:t>
            </a:fld>
            <a:endParaRPr lang="en-US"/>
          </a:p>
        </p:txBody>
      </p:sp>
    </p:spTree>
    <p:extLst>
      <p:ext uri="{BB962C8B-B14F-4D97-AF65-F5344CB8AC3E}">
        <p14:creationId xmlns:p14="http://schemas.microsoft.com/office/powerpoint/2010/main" val="1593533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2" name="Group 29">
            <a:extLst>
              <a:ext uri="{FF2B5EF4-FFF2-40B4-BE49-F238E27FC236}">
                <a16:creationId xmlns:a16="http://schemas.microsoft.com/office/drawing/2014/main" id="{DBF09E00-EF57-B67C-3CDE-ABB9AE06129B}"/>
              </a:ext>
            </a:extLst>
          </p:cNvPr>
          <p:cNvGrpSpPr>
            <a:grpSpLocks noChangeAspect="1"/>
          </p:cNvGrpSpPr>
          <p:nvPr userDrawn="1"/>
        </p:nvGrpSpPr>
        <p:grpSpPr>
          <a:xfrm>
            <a:off x="0" y="-1"/>
            <a:ext cx="12192000" cy="1083283"/>
            <a:chOff x="0" y="0"/>
            <a:chExt cx="4574327" cy="406438"/>
          </a:xfrm>
        </p:grpSpPr>
        <p:sp>
          <p:nvSpPr>
            <p:cNvPr id="7" name="Freeform 30">
              <a:extLst>
                <a:ext uri="{FF2B5EF4-FFF2-40B4-BE49-F238E27FC236}">
                  <a16:creationId xmlns:a16="http://schemas.microsoft.com/office/drawing/2014/main" id="{FCC7AF76-7D5A-578C-EB11-E0F3FEDDD8FD}"/>
                </a:ext>
              </a:extLst>
            </p:cNvPr>
            <p:cNvSpPr/>
            <p:nvPr/>
          </p:nvSpPr>
          <p:spPr>
            <a:xfrm>
              <a:off x="0" y="0"/>
              <a:ext cx="4574327" cy="406438"/>
            </a:xfrm>
            <a:custGeom>
              <a:avLst/>
              <a:gdLst/>
              <a:ahLst/>
              <a:cxnLst/>
              <a:rect l="l" t="t" r="r" b="b"/>
              <a:pathLst>
                <a:path w="4574327" h="406438">
                  <a:moveTo>
                    <a:pt x="0" y="0"/>
                  </a:moveTo>
                  <a:lnTo>
                    <a:pt x="4574327" y="0"/>
                  </a:lnTo>
                  <a:lnTo>
                    <a:pt x="4574327" y="406438"/>
                  </a:lnTo>
                  <a:lnTo>
                    <a:pt x="0" y="406438"/>
                  </a:lnTo>
                  <a:close/>
                </a:path>
              </a:pathLst>
            </a:custGeom>
            <a:solidFill>
              <a:srgbClr val="1F497D"/>
            </a:solidFill>
          </p:spPr>
          <p:txBody>
            <a:bodyPr/>
            <a:lstStyle/>
            <a:p>
              <a:endParaRPr lang="en-US">
                <a:solidFill>
                  <a:schemeClr val="bg1"/>
                </a:solidFill>
              </a:endParaRPr>
            </a:p>
          </p:txBody>
        </p:sp>
        <p:sp>
          <p:nvSpPr>
            <p:cNvPr id="9" name="TextBox 31">
              <a:extLst>
                <a:ext uri="{FF2B5EF4-FFF2-40B4-BE49-F238E27FC236}">
                  <a16:creationId xmlns:a16="http://schemas.microsoft.com/office/drawing/2014/main" id="{EB29C46B-E82F-AEF3-BEA3-06E01843976E}"/>
                </a:ext>
              </a:extLst>
            </p:cNvPr>
            <p:cNvSpPr txBox="1"/>
            <p:nvPr/>
          </p:nvSpPr>
          <p:spPr>
            <a:xfrm>
              <a:off x="0" y="-38100"/>
              <a:ext cx="4574327" cy="444538"/>
            </a:xfrm>
            <a:prstGeom prst="rect">
              <a:avLst/>
            </a:prstGeom>
          </p:spPr>
          <p:txBody>
            <a:bodyPr lIns="50800" tIns="50800" rIns="50800" bIns="50800" rtlCol="0" anchor="ctr"/>
            <a:lstStyle/>
            <a:p>
              <a:pPr algn="ctr">
                <a:lnSpc>
                  <a:spcPts val="2659"/>
                </a:lnSpc>
              </a:pPr>
              <a:endParaRPr/>
            </a:p>
          </p:txBody>
        </p:sp>
      </p:grpSp>
      <p:sp>
        <p:nvSpPr>
          <p:cNvPr id="3" name="Text Placeholder 2">
            <a:extLst>
              <a:ext uri="{FF2B5EF4-FFF2-40B4-BE49-F238E27FC236}">
                <a16:creationId xmlns:a16="http://schemas.microsoft.com/office/drawing/2014/main" id="{C2F374A1-47F6-4235-8C6A-0738B31EE3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D05FC5-D78B-44C7-A993-69801299CA4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85A3096-B3A3-4C0F-9A61-8188A9C46A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9DA08A-47C9-43F2-B432-BC2EC284CA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a:extLst>
              <a:ext uri="{FF2B5EF4-FFF2-40B4-BE49-F238E27FC236}">
                <a16:creationId xmlns:a16="http://schemas.microsoft.com/office/drawing/2014/main" id="{CBC160C1-915A-89E2-16DD-7B5C44C491B6}"/>
              </a:ext>
            </a:extLst>
          </p:cNvPr>
          <p:cNvSpPr>
            <a:spLocks noGrp="1"/>
          </p:cNvSpPr>
          <p:nvPr>
            <p:ph type="title"/>
          </p:nvPr>
        </p:nvSpPr>
        <p:spPr>
          <a:xfrm>
            <a:off x="839787" y="365126"/>
            <a:ext cx="11275313" cy="530024"/>
          </a:xfrm>
        </p:spPr>
        <p:txBody>
          <a:bodyPr/>
          <a:lstStyle>
            <a:lvl1pPr algn="ctr">
              <a:defRPr sz="3600">
                <a:solidFill>
                  <a:schemeClr val="bg1"/>
                </a:solidFill>
              </a:defRPr>
            </a:lvl1pPr>
          </a:lstStyle>
          <a:p>
            <a:r>
              <a:rPr lang="en-US"/>
              <a:t>Click to edit Master title style</a:t>
            </a:r>
            <a:endParaRPr lang="en-US" dirty="0"/>
          </a:p>
        </p:txBody>
      </p:sp>
      <p:pic>
        <p:nvPicPr>
          <p:cNvPr id="8" name="Picture 7" descr="Logo-2007-Original">
            <a:extLst>
              <a:ext uri="{FF2B5EF4-FFF2-40B4-BE49-F238E27FC236}">
                <a16:creationId xmlns:a16="http://schemas.microsoft.com/office/drawing/2014/main" id="{193B7162-74DB-8E35-5B8C-4BA744576EA1}"/>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501449" y="6326980"/>
            <a:ext cx="1827386" cy="331788"/>
          </a:xfrm>
          <a:prstGeom prst="rect">
            <a:avLst/>
          </a:prstGeom>
        </p:spPr>
      </p:pic>
      <p:grpSp>
        <p:nvGrpSpPr>
          <p:cNvPr id="11" name="Group 21">
            <a:extLst>
              <a:ext uri="{FF2B5EF4-FFF2-40B4-BE49-F238E27FC236}">
                <a16:creationId xmlns:a16="http://schemas.microsoft.com/office/drawing/2014/main" id="{73E61331-6BED-48CF-67C3-E913B9458954}"/>
              </a:ext>
            </a:extLst>
          </p:cNvPr>
          <p:cNvGrpSpPr>
            <a:grpSpLocks noChangeAspect="1"/>
          </p:cNvGrpSpPr>
          <p:nvPr userDrawn="1"/>
        </p:nvGrpSpPr>
        <p:grpSpPr>
          <a:xfrm>
            <a:off x="10872639" y="5237768"/>
            <a:ext cx="4899407" cy="4679768"/>
            <a:chOff x="0" y="0"/>
            <a:chExt cx="812800" cy="812800"/>
          </a:xfrm>
        </p:grpSpPr>
        <p:sp>
          <p:nvSpPr>
            <p:cNvPr id="12" name="Freeform 22">
              <a:extLst>
                <a:ext uri="{FF2B5EF4-FFF2-40B4-BE49-F238E27FC236}">
                  <a16:creationId xmlns:a16="http://schemas.microsoft.com/office/drawing/2014/main" id="{33125C8A-AFB1-68F3-9391-32935E77B188}"/>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762000" cap="rnd">
              <a:solidFill>
                <a:srgbClr val="1F497D">
                  <a:alpha val="33725"/>
                </a:srgbClr>
              </a:solidFill>
              <a:prstDash val="solid"/>
              <a:round/>
            </a:ln>
          </p:spPr>
          <p:txBody>
            <a:bodyPr/>
            <a:lstStyle/>
            <a:p>
              <a:endParaRPr lang="en-US"/>
            </a:p>
          </p:txBody>
        </p:sp>
        <p:sp>
          <p:nvSpPr>
            <p:cNvPr id="13" name="TextBox 23">
              <a:extLst>
                <a:ext uri="{FF2B5EF4-FFF2-40B4-BE49-F238E27FC236}">
                  <a16:creationId xmlns:a16="http://schemas.microsoft.com/office/drawing/2014/main" id="{D2304E53-9A66-CC7D-4D6D-04D9CB6E96B1}"/>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4" name="Group 26">
            <a:extLst>
              <a:ext uri="{FF2B5EF4-FFF2-40B4-BE49-F238E27FC236}">
                <a16:creationId xmlns:a16="http://schemas.microsoft.com/office/drawing/2014/main" id="{7D6415FF-5587-E157-2C27-7F51EA6D6848}"/>
              </a:ext>
            </a:extLst>
          </p:cNvPr>
          <p:cNvGrpSpPr>
            <a:grpSpLocks noChangeAspect="1"/>
          </p:cNvGrpSpPr>
          <p:nvPr userDrawn="1"/>
        </p:nvGrpSpPr>
        <p:grpSpPr>
          <a:xfrm rot="5400000">
            <a:off x="-579714" y="1452802"/>
            <a:ext cx="1115632" cy="1220222"/>
            <a:chOff x="0" y="-76200"/>
            <a:chExt cx="812800" cy="889000"/>
          </a:xfrm>
        </p:grpSpPr>
        <p:sp>
          <p:nvSpPr>
            <p:cNvPr id="15" name="Freeform 27">
              <a:extLst>
                <a:ext uri="{FF2B5EF4-FFF2-40B4-BE49-F238E27FC236}">
                  <a16:creationId xmlns:a16="http://schemas.microsoft.com/office/drawing/2014/main" id="{3E67CBEF-05B3-D798-D959-D58C9361B3BF}"/>
                </a:ext>
              </a:extLst>
            </p:cNvPr>
            <p:cNvSpPr/>
            <p:nvPr/>
          </p:nvSpPr>
          <p:spPr>
            <a:xfrm>
              <a:off x="0" y="0"/>
              <a:ext cx="812800" cy="812800"/>
            </a:xfrm>
            <a:custGeom>
              <a:avLst/>
              <a:gdLst/>
              <a:ahLst/>
              <a:cxnLst/>
              <a:rect l="l" t="t" r="r" b="b"/>
              <a:pathLst>
                <a:path w="812800" h="812800">
                  <a:moveTo>
                    <a:pt x="266903" y="0"/>
                  </a:moveTo>
                  <a:lnTo>
                    <a:pt x="545897" y="0"/>
                  </a:lnTo>
                  <a:cubicBezTo>
                    <a:pt x="693303" y="0"/>
                    <a:pt x="812800" y="119497"/>
                    <a:pt x="812800" y="266903"/>
                  </a:cubicBezTo>
                  <a:lnTo>
                    <a:pt x="812800" y="545897"/>
                  </a:lnTo>
                  <a:cubicBezTo>
                    <a:pt x="812800" y="693303"/>
                    <a:pt x="693303" y="812800"/>
                    <a:pt x="545897" y="812800"/>
                  </a:cubicBezTo>
                  <a:lnTo>
                    <a:pt x="266903" y="812800"/>
                  </a:lnTo>
                  <a:cubicBezTo>
                    <a:pt x="119497" y="812800"/>
                    <a:pt x="0" y="693303"/>
                    <a:pt x="0" y="545897"/>
                  </a:cubicBezTo>
                  <a:lnTo>
                    <a:pt x="0" y="266903"/>
                  </a:lnTo>
                  <a:cubicBezTo>
                    <a:pt x="0" y="119497"/>
                    <a:pt x="119497" y="0"/>
                    <a:pt x="266903" y="0"/>
                  </a:cubicBezTo>
                  <a:close/>
                </a:path>
              </a:pathLst>
            </a:custGeom>
            <a:solidFill>
              <a:srgbClr val="F8A559">
                <a:alpha val="29804"/>
              </a:srgbClr>
            </a:solidFill>
          </p:spPr>
          <p:txBody>
            <a:bodyPr/>
            <a:lstStyle/>
            <a:p>
              <a:endParaRPr lang="en-US" dirty="0"/>
            </a:p>
          </p:txBody>
        </p:sp>
        <p:sp>
          <p:nvSpPr>
            <p:cNvPr id="16" name="TextBox 28">
              <a:extLst>
                <a:ext uri="{FF2B5EF4-FFF2-40B4-BE49-F238E27FC236}">
                  <a16:creationId xmlns:a16="http://schemas.microsoft.com/office/drawing/2014/main" id="{00F7CCF1-595E-58DA-9634-DC6CA12374DE}"/>
                </a:ext>
              </a:extLst>
            </p:cNvPr>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grpSp>
        <p:nvGrpSpPr>
          <p:cNvPr id="17" name="Group 29">
            <a:extLst>
              <a:ext uri="{FF2B5EF4-FFF2-40B4-BE49-F238E27FC236}">
                <a16:creationId xmlns:a16="http://schemas.microsoft.com/office/drawing/2014/main" id="{6914FB1F-14C2-EEE1-76B5-4743E4BBEEF2}"/>
              </a:ext>
            </a:extLst>
          </p:cNvPr>
          <p:cNvGrpSpPr>
            <a:grpSpLocks noChangeAspect="1"/>
          </p:cNvGrpSpPr>
          <p:nvPr userDrawn="1"/>
        </p:nvGrpSpPr>
        <p:grpSpPr>
          <a:xfrm rot="5400000">
            <a:off x="208963" y="2210377"/>
            <a:ext cx="581994" cy="581994"/>
            <a:chOff x="0" y="0"/>
            <a:chExt cx="812800" cy="812800"/>
          </a:xfrm>
        </p:grpSpPr>
        <p:sp>
          <p:nvSpPr>
            <p:cNvPr id="18" name="Freeform 30">
              <a:extLst>
                <a:ext uri="{FF2B5EF4-FFF2-40B4-BE49-F238E27FC236}">
                  <a16:creationId xmlns:a16="http://schemas.microsoft.com/office/drawing/2014/main" id="{2AC085E9-0336-64F5-8ABB-77CB7AD49A01}"/>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47625" cap="sq">
              <a:solidFill>
                <a:srgbClr val="66CDAF">
                  <a:alpha val="40000"/>
                </a:srgbClr>
              </a:solidFill>
              <a:prstDash val="solid"/>
              <a:miter/>
            </a:ln>
          </p:spPr>
          <p:txBody>
            <a:bodyPr/>
            <a:lstStyle/>
            <a:p>
              <a:endParaRPr lang="en-US"/>
            </a:p>
          </p:txBody>
        </p:sp>
        <p:sp>
          <p:nvSpPr>
            <p:cNvPr id="19" name="TextBox 31">
              <a:extLst>
                <a:ext uri="{FF2B5EF4-FFF2-40B4-BE49-F238E27FC236}">
                  <a16:creationId xmlns:a16="http://schemas.microsoft.com/office/drawing/2014/main" id="{FCB91213-FF21-094C-72F1-4D39CA779574}"/>
                </a:ext>
              </a:extLst>
            </p:cNvPr>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sp>
        <p:nvSpPr>
          <p:cNvPr id="21" name="Footer Placeholder 20">
            <a:extLst>
              <a:ext uri="{FF2B5EF4-FFF2-40B4-BE49-F238E27FC236}">
                <a16:creationId xmlns:a16="http://schemas.microsoft.com/office/drawing/2014/main" id="{5E99F24E-7994-DEF0-D59E-F47C23D3FFA6}"/>
              </a:ext>
            </a:extLst>
          </p:cNvPr>
          <p:cNvSpPr>
            <a:spLocks noGrp="1"/>
          </p:cNvSpPr>
          <p:nvPr>
            <p:ph type="ftr" sz="quarter" idx="10"/>
          </p:nvPr>
        </p:nvSpPr>
        <p:spPr/>
        <p:txBody>
          <a:bodyPr/>
          <a:lstStyle/>
          <a:p>
            <a:r>
              <a:rPr lang="en-US"/>
              <a:t>‹#›</a:t>
            </a:r>
            <a:endParaRPr lang="en-US" dirty="0"/>
          </a:p>
        </p:txBody>
      </p:sp>
      <p:sp>
        <p:nvSpPr>
          <p:cNvPr id="22" name="Slide Number Placeholder 21">
            <a:extLst>
              <a:ext uri="{FF2B5EF4-FFF2-40B4-BE49-F238E27FC236}">
                <a16:creationId xmlns:a16="http://schemas.microsoft.com/office/drawing/2014/main" id="{BBCE0119-BBD3-952E-6310-AB17D4602761}"/>
              </a:ext>
            </a:extLst>
          </p:cNvPr>
          <p:cNvSpPr>
            <a:spLocks noGrp="1"/>
          </p:cNvSpPr>
          <p:nvPr>
            <p:ph type="sldNum" sz="quarter" idx="11"/>
          </p:nvPr>
        </p:nvSpPr>
        <p:spPr/>
        <p:txBody>
          <a:bodyPr/>
          <a:lstStyle/>
          <a:p>
            <a:fld id="{DADA6105-A3FA-49B5-BA61-2DD39CF3A21F}" type="slidenum">
              <a:rPr lang="en-US" smtClean="0"/>
              <a:pPr/>
              <a:t>‹#›</a:t>
            </a:fld>
            <a:endParaRPr lang="en-US"/>
          </a:p>
        </p:txBody>
      </p:sp>
    </p:spTree>
    <p:extLst>
      <p:ext uri="{BB962C8B-B14F-4D97-AF65-F5344CB8AC3E}">
        <p14:creationId xmlns:p14="http://schemas.microsoft.com/office/powerpoint/2010/main" val="2816515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grpSp>
        <p:nvGrpSpPr>
          <p:cNvPr id="2" name="Group 29">
            <a:extLst>
              <a:ext uri="{FF2B5EF4-FFF2-40B4-BE49-F238E27FC236}">
                <a16:creationId xmlns:a16="http://schemas.microsoft.com/office/drawing/2014/main" id="{223B12AF-7BF6-319F-13D3-C155779D8533}"/>
              </a:ext>
            </a:extLst>
          </p:cNvPr>
          <p:cNvGrpSpPr>
            <a:grpSpLocks noChangeAspect="1"/>
          </p:cNvGrpSpPr>
          <p:nvPr userDrawn="1"/>
        </p:nvGrpSpPr>
        <p:grpSpPr>
          <a:xfrm>
            <a:off x="0" y="-1"/>
            <a:ext cx="12192000" cy="1083283"/>
            <a:chOff x="0" y="0"/>
            <a:chExt cx="4574327" cy="406438"/>
          </a:xfrm>
        </p:grpSpPr>
        <p:sp>
          <p:nvSpPr>
            <p:cNvPr id="5" name="Freeform 30">
              <a:extLst>
                <a:ext uri="{FF2B5EF4-FFF2-40B4-BE49-F238E27FC236}">
                  <a16:creationId xmlns:a16="http://schemas.microsoft.com/office/drawing/2014/main" id="{3CCCDDA4-E891-C259-CA7D-4DC5A6348654}"/>
                </a:ext>
              </a:extLst>
            </p:cNvPr>
            <p:cNvSpPr/>
            <p:nvPr/>
          </p:nvSpPr>
          <p:spPr>
            <a:xfrm>
              <a:off x="0" y="0"/>
              <a:ext cx="4574327" cy="406438"/>
            </a:xfrm>
            <a:custGeom>
              <a:avLst/>
              <a:gdLst/>
              <a:ahLst/>
              <a:cxnLst/>
              <a:rect l="l" t="t" r="r" b="b"/>
              <a:pathLst>
                <a:path w="4574327" h="406438">
                  <a:moveTo>
                    <a:pt x="0" y="0"/>
                  </a:moveTo>
                  <a:lnTo>
                    <a:pt x="4574327" y="0"/>
                  </a:lnTo>
                  <a:lnTo>
                    <a:pt x="4574327" y="406438"/>
                  </a:lnTo>
                  <a:lnTo>
                    <a:pt x="0" y="406438"/>
                  </a:lnTo>
                  <a:close/>
                </a:path>
              </a:pathLst>
            </a:custGeom>
            <a:solidFill>
              <a:srgbClr val="1F497D"/>
            </a:solidFill>
          </p:spPr>
          <p:txBody>
            <a:bodyPr/>
            <a:lstStyle/>
            <a:p>
              <a:endParaRPr lang="en-US" dirty="0">
                <a:solidFill>
                  <a:schemeClr val="bg1"/>
                </a:solidFill>
              </a:endParaRPr>
            </a:p>
          </p:txBody>
        </p:sp>
        <p:sp>
          <p:nvSpPr>
            <p:cNvPr id="7" name="TextBox 31">
              <a:extLst>
                <a:ext uri="{FF2B5EF4-FFF2-40B4-BE49-F238E27FC236}">
                  <a16:creationId xmlns:a16="http://schemas.microsoft.com/office/drawing/2014/main" id="{EC4920AF-E9BD-1832-8DD6-E6D8EFDF66EF}"/>
                </a:ext>
              </a:extLst>
            </p:cNvPr>
            <p:cNvSpPr txBox="1"/>
            <p:nvPr/>
          </p:nvSpPr>
          <p:spPr>
            <a:xfrm>
              <a:off x="0" y="-38100"/>
              <a:ext cx="4574327" cy="444538"/>
            </a:xfrm>
            <a:prstGeom prst="rect">
              <a:avLst/>
            </a:prstGeom>
          </p:spPr>
          <p:txBody>
            <a:bodyPr lIns="50800" tIns="50800" rIns="50800" bIns="50800" rtlCol="0" anchor="ctr"/>
            <a:lstStyle/>
            <a:p>
              <a:pPr algn="ctr">
                <a:lnSpc>
                  <a:spcPts val="2659"/>
                </a:lnSpc>
              </a:pPr>
              <a:endParaRPr/>
            </a:p>
          </p:txBody>
        </p:sp>
      </p:grpSp>
      <p:sp>
        <p:nvSpPr>
          <p:cNvPr id="4" name="Text Placeholder 3">
            <a:extLst>
              <a:ext uri="{FF2B5EF4-FFF2-40B4-BE49-F238E27FC236}">
                <a16:creationId xmlns:a16="http://schemas.microsoft.com/office/drawing/2014/main" id="{3031141A-79C5-4955-A047-E5CC66F84C6F}"/>
              </a:ext>
            </a:extLst>
          </p:cNvPr>
          <p:cNvSpPr>
            <a:spLocks noGrp="1"/>
          </p:cNvSpPr>
          <p:nvPr>
            <p:ph type="body" sz="half" idx="2"/>
          </p:nvPr>
        </p:nvSpPr>
        <p:spPr>
          <a:xfrm>
            <a:off x="839788" y="1296892"/>
            <a:ext cx="10512424" cy="4813350"/>
          </a:xfrm>
        </p:spPr>
        <p:txBody>
          <a:bodyPr>
            <a:normAutofit/>
          </a:bodyPr>
          <a:lstStyle>
            <a:lvl1pPr marL="342900" indent="-342900">
              <a:buFont typeface="Arial" panose="020B0604020202020204" pitchFamily="34" charset="0"/>
              <a:buChar char="•"/>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Title 7">
            <a:extLst>
              <a:ext uri="{FF2B5EF4-FFF2-40B4-BE49-F238E27FC236}">
                <a16:creationId xmlns:a16="http://schemas.microsoft.com/office/drawing/2014/main" id="{533D9F14-41BB-057A-564D-F92BE09B49EF}"/>
              </a:ext>
            </a:extLst>
          </p:cNvPr>
          <p:cNvSpPr>
            <a:spLocks noGrp="1"/>
          </p:cNvSpPr>
          <p:nvPr>
            <p:ph type="title"/>
          </p:nvPr>
        </p:nvSpPr>
        <p:spPr>
          <a:xfrm>
            <a:off x="839788" y="365126"/>
            <a:ext cx="10512424" cy="530024"/>
          </a:xfrm>
        </p:spPr>
        <p:txBody>
          <a:bodyPr/>
          <a:lstStyle>
            <a:lvl1pPr>
              <a:defRPr sz="3600">
                <a:solidFill>
                  <a:schemeClr val="bg1"/>
                </a:solidFill>
              </a:defRPr>
            </a:lvl1pPr>
          </a:lstStyle>
          <a:p>
            <a:r>
              <a:rPr lang="en-US"/>
              <a:t>Click to edit Master title style</a:t>
            </a:r>
            <a:endParaRPr lang="en-US" dirty="0"/>
          </a:p>
        </p:txBody>
      </p:sp>
      <p:pic>
        <p:nvPicPr>
          <p:cNvPr id="6" name="Picture 5" descr="Logo-2007-Original">
            <a:extLst>
              <a:ext uri="{FF2B5EF4-FFF2-40B4-BE49-F238E27FC236}">
                <a16:creationId xmlns:a16="http://schemas.microsoft.com/office/drawing/2014/main" id="{E4C5F5F7-C4E5-946D-F01D-0E1141F72631}"/>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208963" y="6304162"/>
            <a:ext cx="1827386" cy="331788"/>
          </a:xfrm>
          <a:prstGeom prst="rect">
            <a:avLst/>
          </a:prstGeom>
        </p:spPr>
      </p:pic>
      <p:grpSp>
        <p:nvGrpSpPr>
          <p:cNvPr id="9" name="Group 21">
            <a:extLst>
              <a:ext uri="{FF2B5EF4-FFF2-40B4-BE49-F238E27FC236}">
                <a16:creationId xmlns:a16="http://schemas.microsoft.com/office/drawing/2014/main" id="{28DD062B-D044-243F-7D76-4947FB364785}"/>
              </a:ext>
            </a:extLst>
          </p:cNvPr>
          <p:cNvGrpSpPr>
            <a:grpSpLocks noChangeAspect="1"/>
          </p:cNvGrpSpPr>
          <p:nvPr userDrawn="1"/>
        </p:nvGrpSpPr>
        <p:grpSpPr>
          <a:xfrm>
            <a:off x="10872639" y="5237768"/>
            <a:ext cx="4899407" cy="4679768"/>
            <a:chOff x="0" y="0"/>
            <a:chExt cx="812800" cy="812800"/>
          </a:xfrm>
        </p:grpSpPr>
        <p:sp>
          <p:nvSpPr>
            <p:cNvPr id="10" name="Freeform 22">
              <a:extLst>
                <a:ext uri="{FF2B5EF4-FFF2-40B4-BE49-F238E27FC236}">
                  <a16:creationId xmlns:a16="http://schemas.microsoft.com/office/drawing/2014/main" id="{98FADBD5-B076-9195-7358-52F554B065A1}"/>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762000" cap="rnd">
              <a:solidFill>
                <a:srgbClr val="1F497D">
                  <a:alpha val="33725"/>
                </a:srgbClr>
              </a:solidFill>
              <a:prstDash val="solid"/>
              <a:round/>
            </a:ln>
          </p:spPr>
          <p:txBody>
            <a:bodyPr/>
            <a:lstStyle/>
            <a:p>
              <a:endParaRPr lang="en-US"/>
            </a:p>
          </p:txBody>
        </p:sp>
        <p:sp>
          <p:nvSpPr>
            <p:cNvPr id="11" name="TextBox 23">
              <a:extLst>
                <a:ext uri="{FF2B5EF4-FFF2-40B4-BE49-F238E27FC236}">
                  <a16:creationId xmlns:a16="http://schemas.microsoft.com/office/drawing/2014/main" id="{993393C9-AAA0-D1CC-AE52-FFC53F11BBA4}"/>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2" name="Group 26">
            <a:extLst>
              <a:ext uri="{FF2B5EF4-FFF2-40B4-BE49-F238E27FC236}">
                <a16:creationId xmlns:a16="http://schemas.microsoft.com/office/drawing/2014/main" id="{C11FF05B-62E5-826B-251D-8A0CF5DF3E50}"/>
              </a:ext>
            </a:extLst>
          </p:cNvPr>
          <p:cNvGrpSpPr>
            <a:grpSpLocks noChangeAspect="1"/>
          </p:cNvGrpSpPr>
          <p:nvPr userDrawn="1"/>
        </p:nvGrpSpPr>
        <p:grpSpPr>
          <a:xfrm rot="5400000">
            <a:off x="-579714" y="1452802"/>
            <a:ext cx="1115632" cy="1220222"/>
            <a:chOff x="0" y="-76200"/>
            <a:chExt cx="812800" cy="889000"/>
          </a:xfrm>
        </p:grpSpPr>
        <p:sp>
          <p:nvSpPr>
            <p:cNvPr id="13" name="Freeform 27">
              <a:extLst>
                <a:ext uri="{FF2B5EF4-FFF2-40B4-BE49-F238E27FC236}">
                  <a16:creationId xmlns:a16="http://schemas.microsoft.com/office/drawing/2014/main" id="{09F86F88-D126-9233-6A99-AB2EACEA385C}"/>
                </a:ext>
              </a:extLst>
            </p:cNvPr>
            <p:cNvSpPr/>
            <p:nvPr/>
          </p:nvSpPr>
          <p:spPr>
            <a:xfrm>
              <a:off x="0" y="0"/>
              <a:ext cx="812800" cy="812800"/>
            </a:xfrm>
            <a:custGeom>
              <a:avLst/>
              <a:gdLst/>
              <a:ahLst/>
              <a:cxnLst/>
              <a:rect l="l" t="t" r="r" b="b"/>
              <a:pathLst>
                <a:path w="812800" h="812800">
                  <a:moveTo>
                    <a:pt x="266903" y="0"/>
                  </a:moveTo>
                  <a:lnTo>
                    <a:pt x="545897" y="0"/>
                  </a:lnTo>
                  <a:cubicBezTo>
                    <a:pt x="693303" y="0"/>
                    <a:pt x="812800" y="119497"/>
                    <a:pt x="812800" y="266903"/>
                  </a:cubicBezTo>
                  <a:lnTo>
                    <a:pt x="812800" y="545897"/>
                  </a:lnTo>
                  <a:cubicBezTo>
                    <a:pt x="812800" y="693303"/>
                    <a:pt x="693303" y="812800"/>
                    <a:pt x="545897" y="812800"/>
                  </a:cubicBezTo>
                  <a:lnTo>
                    <a:pt x="266903" y="812800"/>
                  </a:lnTo>
                  <a:cubicBezTo>
                    <a:pt x="119497" y="812800"/>
                    <a:pt x="0" y="693303"/>
                    <a:pt x="0" y="545897"/>
                  </a:cubicBezTo>
                  <a:lnTo>
                    <a:pt x="0" y="266903"/>
                  </a:lnTo>
                  <a:cubicBezTo>
                    <a:pt x="0" y="119497"/>
                    <a:pt x="119497" y="0"/>
                    <a:pt x="266903" y="0"/>
                  </a:cubicBezTo>
                  <a:close/>
                </a:path>
              </a:pathLst>
            </a:custGeom>
            <a:solidFill>
              <a:srgbClr val="F8A559">
                <a:alpha val="29804"/>
              </a:srgbClr>
            </a:solidFill>
          </p:spPr>
          <p:txBody>
            <a:bodyPr/>
            <a:lstStyle/>
            <a:p>
              <a:endParaRPr lang="en-US" dirty="0"/>
            </a:p>
          </p:txBody>
        </p:sp>
        <p:sp>
          <p:nvSpPr>
            <p:cNvPr id="14" name="TextBox 28">
              <a:extLst>
                <a:ext uri="{FF2B5EF4-FFF2-40B4-BE49-F238E27FC236}">
                  <a16:creationId xmlns:a16="http://schemas.microsoft.com/office/drawing/2014/main" id="{6754D298-E67E-2A5C-BE5C-986010D90DDF}"/>
                </a:ext>
              </a:extLst>
            </p:cNvPr>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grpSp>
        <p:nvGrpSpPr>
          <p:cNvPr id="15" name="Group 29">
            <a:extLst>
              <a:ext uri="{FF2B5EF4-FFF2-40B4-BE49-F238E27FC236}">
                <a16:creationId xmlns:a16="http://schemas.microsoft.com/office/drawing/2014/main" id="{6B7D0FDA-81E6-285E-6F07-5CDB899C1DA6}"/>
              </a:ext>
            </a:extLst>
          </p:cNvPr>
          <p:cNvGrpSpPr>
            <a:grpSpLocks noChangeAspect="1"/>
          </p:cNvGrpSpPr>
          <p:nvPr userDrawn="1"/>
        </p:nvGrpSpPr>
        <p:grpSpPr>
          <a:xfrm rot="5400000">
            <a:off x="208963" y="2210377"/>
            <a:ext cx="581994" cy="581994"/>
            <a:chOff x="0" y="0"/>
            <a:chExt cx="812800" cy="812800"/>
          </a:xfrm>
        </p:grpSpPr>
        <p:sp>
          <p:nvSpPr>
            <p:cNvPr id="16" name="Freeform 30">
              <a:extLst>
                <a:ext uri="{FF2B5EF4-FFF2-40B4-BE49-F238E27FC236}">
                  <a16:creationId xmlns:a16="http://schemas.microsoft.com/office/drawing/2014/main" id="{EEC347AF-D681-93FE-1C11-1FB9D446FE36}"/>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47625" cap="sq">
              <a:solidFill>
                <a:srgbClr val="66CDAF">
                  <a:alpha val="40000"/>
                </a:srgbClr>
              </a:solidFill>
              <a:prstDash val="solid"/>
              <a:miter/>
            </a:ln>
          </p:spPr>
          <p:txBody>
            <a:bodyPr/>
            <a:lstStyle/>
            <a:p>
              <a:endParaRPr lang="en-US"/>
            </a:p>
          </p:txBody>
        </p:sp>
        <p:sp>
          <p:nvSpPr>
            <p:cNvPr id="17" name="TextBox 31">
              <a:extLst>
                <a:ext uri="{FF2B5EF4-FFF2-40B4-BE49-F238E27FC236}">
                  <a16:creationId xmlns:a16="http://schemas.microsoft.com/office/drawing/2014/main" id="{FEDF14EB-66D0-3862-B3A0-0E0A7EF5A220}"/>
                </a:ext>
              </a:extLst>
            </p:cNvPr>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sp>
        <p:nvSpPr>
          <p:cNvPr id="19" name="Footer Placeholder 18">
            <a:extLst>
              <a:ext uri="{FF2B5EF4-FFF2-40B4-BE49-F238E27FC236}">
                <a16:creationId xmlns:a16="http://schemas.microsoft.com/office/drawing/2014/main" id="{0ACA59B5-7BC7-AAB2-CD94-D0F33FEBFCB0}"/>
              </a:ext>
            </a:extLst>
          </p:cNvPr>
          <p:cNvSpPr>
            <a:spLocks noGrp="1"/>
          </p:cNvSpPr>
          <p:nvPr>
            <p:ph type="ftr" sz="quarter" idx="10"/>
          </p:nvPr>
        </p:nvSpPr>
        <p:spPr/>
        <p:txBody>
          <a:bodyPr/>
          <a:lstStyle/>
          <a:p>
            <a:r>
              <a:rPr lang="en-US"/>
              <a:t>‹#›</a:t>
            </a:r>
            <a:endParaRPr lang="en-US" dirty="0"/>
          </a:p>
        </p:txBody>
      </p:sp>
      <p:sp>
        <p:nvSpPr>
          <p:cNvPr id="20" name="Slide Number Placeholder 19">
            <a:extLst>
              <a:ext uri="{FF2B5EF4-FFF2-40B4-BE49-F238E27FC236}">
                <a16:creationId xmlns:a16="http://schemas.microsoft.com/office/drawing/2014/main" id="{BBB5309B-2991-1DF8-8E7C-EB2B1C84B3C6}"/>
              </a:ext>
            </a:extLst>
          </p:cNvPr>
          <p:cNvSpPr>
            <a:spLocks noGrp="1"/>
          </p:cNvSpPr>
          <p:nvPr>
            <p:ph type="sldNum" sz="quarter" idx="11"/>
          </p:nvPr>
        </p:nvSpPr>
        <p:spPr/>
        <p:txBody>
          <a:bodyPr/>
          <a:lstStyle/>
          <a:p>
            <a:fld id="{DADA6105-A3FA-49B5-BA61-2DD39CF3A21F}" type="slidenum">
              <a:rPr lang="en-US" smtClean="0"/>
              <a:pPr/>
              <a:t>‹#›</a:t>
            </a:fld>
            <a:endParaRPr lang="en-US"/>
          </a:p>
        </p:txBody>
      </p:sp>
    </p:spTree>
    <p:extLst>
      <p:ext uri="{BB962C8B-B14F-4D97-AF65-F5344CB8AC3E}">
        <p14:creationId xmlns:p14="http://schemas.microsoft.com/office/powerpoint/2010/main" val="3339083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2" name="Group 10">
            <a:extLst>
              <a:ext uri="{FF2B5EF4-FFF2-40B4-BE49-F238E27FC236}">
                <a16:creationId xmlns:a16="http://schemas.microsoft.com/office/drawing/2014/main" id="{A9F383B4-D01D-F581-8837-57413BBECCDC}"/>
              </a:ext>
            </a:extLst>
          </p:cNvPr>
          <p:cNvGrpSpPr>
            <a:grpSpLocks noChangeAspect="1"/>
          </p:cNvGrpSpPr>
          <p:nvPr userDrawn="1"/>
        </p:nvGrpSpPr>
        <p:grpSpPr>
          <a:xfrm>
            <a:off x="-255494" y="-43043"/>
            <a:ext cx="1405939" cy="6901043"/>
            <a:chOff x="0" y="0"/>
            <a:chExt cx="446365" cy="2709333"/>
          </a:xfrm>
        </p:grpSpPr>
        <p:sp>
          <p:nvSpPr>
            <p:cNvPr id="3" name="Freeform 11">
              <a:extLst>
                <a:ext uri="{FF2B5EF4-FFF2-40B4-BE49-F238E27FC236}">
                  <a16:creationId xmlns:a16="http://schemas.microsoft.com/office/drawing/2014/main" id="{F9614D8F-C6F5-029D-8F1C-6315D8B5E0E7}"/>
                </a:ext>
              </a:extLst>
            </p:cNvPr>
            <p:cNvSpPr/>
            <p:nvPr/>
          </p:nvSpPr>
          <p:spPr>
            <a:xfrm>
              <a:off x="0" y="0"/>
              <a:ext cx="446365" cy="2709333"/>
            </a:xfrm>
            <a:custGeom>
              <a:avLst/>
              <a:gdLst/>
              <a:ahLst/>
              <a:cxnLst/>
              <a:rect l="l" t="t" r="r" b="b"/>
              <a:pathLst>
                <a:path w="446365" h="2709333">
                  <a:moveTo>
                    <a:pt x="223183" y="0"/>
                  </a:moveTo>
                  <a:lnTo>
                    <a:pt x="223183" y="0"/>
                  </a:lnTo>
                  <a:cubicBezTo>
                    <a:pt x="282374" y="0"/>
                    <a:pt x="339142" y="23514"/>
                    <a:pt x="380996" y="65369"/>
                  </a:cubicBezTo>
                  <a:cubicBezTo>
                    <a:pt x="422851" y="107224"/>
                    <a:pt x="446365" y="163991"/>
                    <a:pt x="446365" y="223183"/>
                  </a:cubicBezTo>
                  <a:lnTo>
                    <a:pt x="446365" y="2486151"/>
                  </a:lnTo>
                  <a:cubicBezTo>
                    <a:pt x="446365" y="2609411"/>
                    <a:pt x="346443" y="2709333"/>
                    <a:pt x="223183" y="2709333"/>
                  </a:cubicBezTo>
                  <a:lnTo>
                    <a:pt x="223183" y="2709333"/>
                  </a:lnTo>
                  <a:cubicBezTo>
                    <a:pt x="99922" y="2709333"/>
                    <a:pt x="0" y="2609411"/>
                    <a:pt x="0" y="2486151"/>
                  </a:cubicBezTo>
                  <a:lnTo>
                    <a:pt x="0" y="223183"/>
                  </a:lnTo>
                  <a:cubicBezTo>
                    <a:pt x="0" y="99922"/>
                    <a:pt x="99922" y="0"/>
                    <a:pt x="223183" y="0"/>
                  </a:cubicBezTo>
                  <a:close/>
                </a:path>
              </a:pathLst>
            </a:custGeom>
            <a:solidFill>
              <a:srgbClr val="1F497D"/>
            </a:solidFill>
          </p:spPr>
          <p:txBody>
            <a:bodyPr/>
            <a:lstStyle/>
            <a:p>
              <a:endParaRPr lang="en-US"/>
            </a:p>
          </p:txBody>
        </p:sp>
        <p:sp>
          <p:nvSpPr>
            <p:cNvPr id="5" name="TextBox 12">
              <a:extLst>
                <a:ext uri="{FF2B5EF4-FFF2-40B4-BE49-F238E27FC236}">
                  <a16:creationId xmlns:a16="http://schemas.microsoft.com/office/drawing/2014/main" id="{A8427126-466E-5A73-449B-0FFB2D577B7C}"/>
                </a:ext>
              </a:extLst>
            </p:cNvPr>
            <p:cNvSpPr txBox="1"/>
            <p:nvPr/>
          </p:nvSpPr>
          <p:spPr>
            <a:xfrm>
              <a:off x="0" y="-38100"/>
              <a:ext cx="446365" cy="2747433"/>
            </a:xfrm>
            <a:prstGeom prst="rect">
              <a:avLst/>
            </a:prstGeom>
          </p:spPr>
          <p:txBody>
            <a:bodyPr lIns="50800" tIns="50800" rIns="50800" bIns="50800" rtlCol="0" anchor="ctr"/>
            <a:lstStyle/>
            <a:p>
              <a:pPr algn="ctr">
                <a:lnSpc>
                  <a:spcPts val="2659"/>
                </a:lnSpc>
              </a:pPr>
              <a:endParaRPr/>
            </a:p>
          </p:txBody>
        </p:sp>
      </p:grpSp>
      <p:grpSp>
        <p:nvGrpSpPr>
          <p:cNvPr id="6" name="Group 16">
            <a:extLst>
              <a:ext uri="{FF2B5EF4-FFF2-40B4-BE49-F238E27FC236}">
                <a16:creationId xmlns:a16="http://schemas.microsoft.com/office/drawing/2014/main" id="{B957A5D6-C0EA-A7F2-E623-B7F4E3F02CBE}"/>
              </a:ext>
            </a:extLst>
          </p:cNvPr>
          <p:cNvGrpSpPr>
            <a:grpSpLocks noChangeAspect="1"/>
          </p:cNvGrpSpPr>
          <p:nvPr userDrawn="1"/>
        </p:nvGrpSpPr>
        <p:grpSpPr>
          <a:xfrm>
            <a:off x="7440544" y="437593"/>
            <a:ext cx="1072127" cy="1072127"/>
            <a:chOff x="0" y="0"/>
            <a:chExt cx="812800" cy="812800"/>
          </a:xfrm>
        </p:grpSpPr>
        <p:sp>
          <p:nvSpPr>
            <p:cNvPr id="7" name="Freeform 17">
              <a:extLst>
                <a:ext uri="{FF2B5EF4-FFF2-40B4-BE49-F238E27FC236}">
                  <a16:creationId xmlns:a16="http://schemas.microsoft.com/office/drawing/2014/main" id="{F9A482F3-98D0-799B-9D96-139594577168}"/>
                </a:ext>
              </a:extLst>
            </p:cNvPr>
            <p:cNvSpPr/>
            <p:nvPr/>
          </p:nvSpPr>
          <p:spPr>
            <a:xfrm>
              <a:off x="0" y="0"/>
              <a:ext cx="812800" cy="812800"/>
            </a:xfrm>
            <a:custGeom>
              <a:avLst/>
              <a:gdLst/>
              <a:ahLst/>
              <a:cxnLst/>
              <a:rect l="l" t="t" r="r" b="b"/>
              <a:pathLst>
                <a:path w="812800" h="812800">
                  <a:moveTo>
                    <a:pt x="199699" y="0"/>
                  </a:moveTo>
                  <a:lnTo>
                    <a:pt x="613101" y="0"/>
                  </a:lnTo>
                  <a:cubicBezTo>
                    <a:pt x="666064" y="0"/>
                    <a:pt x="716859" y="21040"/>
                    <a:pt x="754309" y="58491"/>
                  </a:cubicBezTo>
                  <a:cubicBezTo>
                    <a:pt x="791760" y="95941"/>
                    <a:pt x="812800" y="146736"/>
                    <a:pt x="812800" y="199699"/>
                  </a:cubicBezTo>
                  <a:lnTo>
                    <a:pt x="812800" y="613101"/>
                  </a:lnTo>
                  <a:cubicBezTo>
                    <a:pt x="812800" y="666064"/>
                    <a:pt x="791760" y="716859"/>
                    <a:pt x="754309" y="754309"/>
                  </a:cubicBezTo>
                  <a:cubicBezTo>
                    <a:pt x="716859" y="791760"/>
                    <a:pt x="666064" y="812800"/>
                    <a:pt x="613101" y="812800"/>
                  </a:cubicBezTo>
                  <a:lnTo>
                    <a:pt x="199699" y="812800"/>
                  </a:lnTo>
                  <a:cubicBezTo>
                    <a:pt x="146736" y="812800"/>
                    <a:pt x="95941" y="791760"/>
                    <a:pt x="58491" y="754309"/>
                  </a:cubicBezTo>
                  <a:cubicBezTo>
                    <a:pt x="21040" y="716859"/>
                    <a:pt x="0" y="666064"/>
                    <a:pt x="0" y="613101"/>
                  </a:cubicBezTo>
                  <a:lnTo>
                    <a:pt x="0" y="199699"/>
                  </a:lnTo>
                  <a:cubicBezTo>
                    <a:pt x="0" y="146736"/>
                    <a:pt x="21040" y="95941"/>
                    <a:pt x="58491" y="58491"/>
                  </a:cubicBezTo>
                  <a:cubicBezTo>
                    <a:pt x="95941" y="21040"/>
                    <a:pt x="146736" y="0"/>
                    <a:pt x="199699" y="0"/>
                  </a:cubicBezTo>
                  <a:close/>
                </a:path>
              </a:pathLst>
            </a:custGeom>
            <a:solidFill>
              <a:srgbClr val="F8A559">
                <a:alpha val="29804"/>
              </a:srgbClr>
            </a:solidFill>
          </p:spPr>
          <p:txBody>
            <a:bodyPr/>
            <a:lstStyle/>
            <a:p>
              <a:endParaRPr lang="en-US"/>
            </a:p>
          </p:txBody>
        </p:sp>
        <p:sp>
          <p:nvSpPr>
            <p:cNvPr id="8" name="TextBox 18">
              <a:extLst>
                <a:ext uri="{FF2B5EF4-FFF2-40B4-BE49-F238E27FC236}">
                  <a16:creationId xmlns:a16="http://schemas.microsoft.com/office/drawing/2014/main" id="{5A76E7D0-6EB6-8691-19C4-F5E0A6B08FEB}"/>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9" name="Group 20">
            <a:extLst>
              <a:ext uri="{FF2B5EF4-FFF2-40B4-BE49-F238E27FC236}">
                <a16:creationId xmlns:a16="http://schemas.microsoft.com/office/drawing/2014/main" id="{98A9CE10-B3D6-0C22-BCA9-62AC065E098C}"/>
              </a:ext>
            </a:extLst>
          </p:cNvPr>
          <p:cNvGrpSpPr/>
          <p:nvPr userDrawn="1"/>
        </p:nvGrpSpPr>
        <p:grpSpPr>
          <a:xfrm>
            <a:off x="5432612" y="5758468"/>
            <a:ext cx="2007932" cy="1879461"/>
            <a:chOff x="0" y="0"/>
            <a:chExt cx="812800" cy="812800"/>
          </a:xfrm>
        </p:grpSpPr>
        <p:sp>
          <p:nvSpPr>
            <p:cNvPr id="10" name="Freeform 21">
              <a:extLst>
                <a:ext uri="{FF2B5EF4-FFF2-40B4-BE49-F238E27FC236}">
                  <a16:creationId xmlns:a16="http://schemas.microsoft.com/office/drawing/2014/main" id="{23508D1C-72D0-88F8-AD86-ED19A712DAD3}"/>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571500" cap="rnd">
              <a:solidFill>
                <a:srgbClr val="498C86">
                  <a:alpha val="9804"/>
                </a:srgbClr>
              </a:solidFill>
              <a:prstDash val="solid"/>
              <a:round/>
            </a:ln>
          </p:spPr>
          <p:txBody>
            <a:bodyPr/>
            <a:lstStyle/>
            <a:p>
              <a:endParaRPr lang="en-US"/>
            </a:p>
          </p:txBody>
        </p:sp>
        <p:sp>
          <p:nvSpPr>
            <p:cNvPr id="11" name="TextBox 22">
              <a:extLst>
                <a:ext uri="{FF2B5EF4-FFF2-40B4-BE49-F238E27FC236}">
                  <a16:creationId xmlns:a16="http://schemas.microsoft.com/office/drawing/2014/main" id="{4AC03CAC-743C-257D-9385-EDCEFE91A858}"/>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pic>
        <p:nvPicPr>
          <p:cNvPr id="12" name="Picture 11" descr="Logo-2007-Original">
            <a:extLst>
              <a:ext uri="{FF2B5EF4-FFF2-40B4-BE49-F238E27FC236}">
                <a16:creationId xmlns:a16="http://schemas.microsoft.com/office/drawing/2014/main" id="{A99949E8-FF38-3A0C-D937-D316E5BB87A8}"/>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9754307" y="6334351"/>
            <a:ext cx="1827386" cy="331788"/>
          </a:xfrm>
          <a:prstGeom prst="rect">
            <a:avLst/>
          </a:prstGeom>
        </p:spPr>
      </p:pic>
      <p:sp>
        <p:nvSpPr>
          <p:cNvPr id="13" name="Footer Placeholder 12">
            <a:extLst>
              <a:ext uri="{FF2B5EF4-FFF2-40B4-BE49-F238E27FC236}">
                <a16:creationId xmlns:a16="http://schemas.microsoft.com/office/drawing/2014/main" id="{EC18C84D-AB84-679C-F614-7B91DB53895B}"/>
              </a:ext>
            </a:extLst>
          </p:cNvPr>
          <p:cNvSpPr>
            <a:spLocks noGrp="1"/>
          </p:cNvSpPr>
          <p:nvPr>
            <p:ph type="ftr" sz="quarter" idx="10"/>
          </p:nvPr>
        </p:nvSpPr>
        <p:spPr>
          <a:xfrm>
            <a:off x="1348563" y="6334351"/>
            <a:ext cx="4114800" cy="365125"/>
          </a:xfrm>
        </p:spPr>
        <p:txBody>
          <a:bodyPr/>
          <a:lstStyle/>
          <a:p>
            <a:r>
              <a:rPr lang="en-US"/>
              <a:t>‹#›</a:t>
            </a:r>
            <a:endParaRPr lang="en-US" dirty="0"/>
          </a:p>
        </p:txBody>
      </p:sp>
      <p:sp>
        <p:nvSpPr>
          <p:cNvPr id="14" name="Slide Number Placeholder 13">
            <a:extLst>
              <a:ext uri="{FF2B5EF4-FFF2-40B4-BE49-F238E27FC236}">
                <a16:creationId xmlns:a16="http://schemas.microsoft.com/office/drawing/2014/main" id="{42E7110B-78D3-51EA-556D-A673D32FF42F}"/>
              </a:ext>
            </a:extLst>
          </p:cNvPr>
          <p:cNvSpPr>
            <a:spLocks noGrp="1"/>
          </p:cNvSpPr>
          <p:nvPr>
            <p:ph type="sldNum" sz="quarter" idx="11"/>
          </p:nvPr>
        </p:nvSpPr>
        <p:spPr>
          <a:xfrm>
            <a:off x="5920563" y="6334351"/>
            <a:ext cx="2743200" cy="365125"/>
          </a:xfrm>
        </p:spPr>
        <p:txBody>
          <a:bodyPr/>
          <a:lstStyle/>
          <a:p>
            <a:fld id="{DADA6105-A3FA-49B5-BA61-2DD39CF3A21F}" type="slidenum">
              <a:rPr lang="en-US" smtClean="0"/>
              <a:pPr/>
              <a:t>‹#›</a:t>
            </a:fld>
            <a:endParaRPr lang="en-US"/>
          </a:p>
        </p:txBody>
      </p:sp>
    </p:spTree>
    <p:extLst>
      <p:ext uri="{BB962C8B-B14F-4D97-AF65-F5344CB8AC3E}">
        <p14:creationId xmlns:p14="http://schemas.microsoft.com/office/powerpoint/2010/main" val="3895470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Description_Agenda">
    <p:spTree>
      <p:nvGrpSpPr>
        <p:cNvPr id="1" name=""/>
        <p:cNvGrpSpPr/>
        <p:nvPr/>
      </p:nvGrpSpPr>
      <p:grpSpPr>
        <a:xfrm>
          <a:off x="0" y="0"/>
          <a:ext cx="0" cy="0"/>
          <a:chOff x="0" y="0"/>
          <a:chExt cx="0" cy="0"/>
        </a:xfrm>
      </p:grpSpPr>
      <p:grpSp>
        <p:nvGrpSpPr>
          <p:cNvPr id="2" name="Group 8">
            <a:extLst>
              <a:ext uri="{FF2B5EF4-FFF2-40B4-BE49-F238E27FC236}">
                <a16:creationId xmlns:a16="http://schemas.microsoft.com/office/drawing/2014/main" id="{7B667585-1A34-1DDF-44BC-88C3AC66FF37}"/>
              </a:ext>
            </a:extLst>
          </p:cNvPr>
          <p:cNvGrpSpPr>
            <a:grpSpLocks noChangeAspect="1"/>
          </p:cNvGrpSpPr>
          <p:nvPr userDrawn="1"/>
        </p:nvGrpSpPr>
        <p:grpSpPr>
          <a:xfrm>
            <a:off x="0" y="0"/>
            <a:ext cx="4772024" cy="5540705"/>
            <a:chOff x="0" y="0"/>
            <a:chExt cx="5102433" cy="5616154"/>
          </a:xfrm>
        </p:grpSpPr>
        <p:sp>
          <p:nvSpPr>
            <p:cNvPr id="3" name="Freeform 9">
              <a:extLst>
                <a:ext uri="{FF2B5EF4-FFF2-40B4-BE49-F238E27FC236}">
                  <a16:creationId xmlns:a16="http://schemas.microsoft.com/office/drawing/2014/main" id="{7F7BE83B-6380-5AE7-5902-88F4CA76E1D6}"/>
                </a:ext>
              </a:extLst>
            </p:cNvPr>
            <p:cNvSpPr/>
            <p:nvPr/>
          </p:nvSpPr>
          <p:spPr>
            <a:xfrm>
              <a:off x="0" y="0"/>
              <a:ext cx="5102433" cy="5616154"/>
            </a:xfrm>
            <a:custGeom>
              <a:avLst/>
              <a:gdLst/>
              <a:ahLst/>
              <a:cxnLst/>
              <a:rect l="l" t="t" r="r" b="b"/>
              <a:pathLst>
                <a:path w="5102433" h="5616154">
                  <a:moveTo>
                    <a:pt x="0" y="0"/>
                  </a:moveTo>
                  <a:lnTo>
                    <a:pt x="5102433" y="0"/>
                  </a:lnTo>
                  <a:lnTo>
                    <a:pt x="5102433" y="5616154"/>
                  </a:lnTo>
                  <a:lnTo>
                    <a:pt x="0" y="5616154"/>
                  </a:lnTo>
                  <a:close/>
                </a:path>
              </a:pathLst>
            </a:custGeom>
            <a:solidFill>
              <a:srgbClr val="33A5C7"/>
            </a:solidFill>
          </p:spPr>
          <p:txBody>
            <a:bodyPr/>
            <a:lstStyle/>
            <a:p>
              <a:endParaRPr lang="en-US"/>
            </a:p>
          </p:txBody>
        </p:sp>
        <p:sp>
          <p:nvSpPr>
            <p:cNvPr id="6" name="TextBox 10">
              <a:extLst>
                <a:ext uri="{FF2B5EF4-FFF2-40B4-BE49-F238E27FC236}">
                  <a16:creationId xmlns:a16="http://schemas.microsoft.com/office/drawing/2014/main" id="{1DD313B6-A286-AC1A-3770-74B0BD79DC39}"/>
                </a:ext>
              </a:extLst>
            </p:cNvPr>
            <p:cNvSpPr txBox="1"/>
            <p:nvPr/>
          </p:nvSpPr>
          <p:spPr>
            <a:xfrm>
              <a:off x="0" y="-38100"/>
              <a:ext cx="5102433" cy="5654254"/>
            </a:xfrm>
            <a:prstGeom prst="rect">
              <a:avLst/>
            </a:prstGeom>
          </p:spPr>
          <p:txBody>
            <a:bodyPr lIns="50800" tIns="50800" rIns="50800" bIns="50800" rtlCol="0" anchor="ctr"/>
            <a:lstStyle/>
            <a:p>
              <a:pPr algn="ctr">
                <a:lnSpc>
                  <a:spcPts val="2659"/>
                </a:lnSpc>
              </a:pPr>
              <a:endParaRPr/>
            </a:p>
          </p:txBody>
        </p:sp>
      </p:grpSp>
      <p:grpSp>
        <p:nvGrpSpPr>
          <p:cNvPr id="9" name="Group 5">
            <a:extLst>
              <a:ext uri="{FF2B5EF4-FFF2-40B4-BE49-F238E27FC236}">
                <a16:creationId xmlns:a16="http://schemas.microsoft.com/office/drawing/2014/main" id="{7BD1709A-9445-4F6F-0939-C19AF3A0E34D}"/>
              </a:ext>
            </a:extLst>
          </p:cNvPr>
          <p:cNvGrpSpPr>
            <a:grpSpLocks noChangeAspect="1"/>
          </p:cNvGrpSpPr>
          <p:nvPr userDrawn="1"/>
        </p:nvGrpSpPr>
        <p:grpSpPr>
          <a:xfrm>
            <a:off x="-53611" y="4634997"/>
            <a:ext cx="4825635" cy="2395420"/>
            <a:chOff x="0" y="0"/>
            <a:chExt cx="5102433" cy="2510865"/>
          </a:xfrm>
        </p:grpSpPr>
        <p:sp>
          <p:nvSpPr>
            <p:cNvPr id="10" name="Freeform 6">
              <a:extLst>
                <a:ext uri="{FF2B5EF4-FFF2-40B4-BE49-F238E27FC236}">
                  <a16:creationId xmlns:a16="http://schemas.microsoft.com/office/drawing/2014/main" id="{D603DBD4-7232-120A-FC1C-86CEA006C7BD}"/>
                </a:ext>
              </a:extLst>
            </p:cNvPr>
            <p:cNvSpPr/>
            <p:nvPr/>
          </p:nvSpPr>
          <p:spPr>
            <a:xfrm>
              <a:off x="0" y="0"/>
              <a:ext cx="5102433" cy="2510865"/>
            </a:xfrm>
            <a:custGeom>
              <a:avLst/>
              <a:gdLst/>
              <a:ahLst/>
              <a:cxnLst/>
              <a:rect l="l" t="t" r="r" b="b"/>
              <a:pathLst>
                <a:path w="5102433" h="2510865">
                  <a:moveTo>
                    <a:pt x="0" y="0"/>
                  </a:moveTo>
                  <a:lnTo>
                    <a:pt x="5102433" y="0"/>
                  </a:lnTo>
                  <a:lnTo>
                    <a:pt x="5102433" y="2510865"/>
                  </a:lnTo>
                  <a:lnTo>
                    <a:pt x="0" y="2510865"/>
                  </a:lnTo>
                  <a:close/>
                </a:path>
              </a:pathLst>
            </a:custGeom>
            <a:solidFill>
              <a:srgbClr val="66CDAF"/>
            </a:solidFill>
          </p:spPr>
          <p:txBody>
            <a:bodyPr/>
            <a:lstStyle/>
            <a:p>
              <a:endParaRPr lang="en-US"/>
            </a:p>
          </p:txBody>
        </p:sp>
        <p:sp>
          <p:nvSpPr>
            <p:cNvPr id="11" name="TextBox 7">
              <a:extLst>
                <a:ext uri="{FF2B5EF4-FFF2-40B4-BE49-F238E27FC236}">
                  <a16:creationId xmlns:a16="http://schemas.microsoft.com/office/drawing/2014/main" id="{E2E3D05E-26AC-C58B-6D1D-424BBD8723F0}"/>
                </a:ext>
              </a:extLst>
            </p:cNvPr>
            <p:cNvSpPr txBox="1"/>
            <p:nvPr/>
          </p:nvSpPr>
          <p:spPr>
            <a:xfrm>
              <a:off x="0" y="-38100"/>
              <a:ext cx="5102433" cy="2548965"/>
            </a:xfrm>
            <a:prstGeom prst="rect">
              <a:avLst/>
            </a:prstGeom>
          </p:spPr>
          <p:txBody>
            <a:bodyPr lIns="50800" tIns="50800" rIns="50800" bIns="50800" rtlCol="0" anchor="ctr"/>
            <a:lstStyle/>
            <a:p>
              <a:pPr algn="ctr">
                <a:lnSpc>
                  <a:spcPts val="2659"/>
                </a:lnSpc>
              </a:pPr>
              <a:endParaRPr/>
            </a:p>
          </p:txBody>
        </p:sp>
      </p:grpSp>
      <p:pic>
        <p:nvPicPr>
          <p:cNvPr id="4" name="Picture 3">
            <a:extLst>
              <a:ext uri="{FF2B5EF4-FFF2-40B4-BE49-F238E27FC236}">
                <a16:creationId xmlns:a16="http://schemas.microsoft.com/office/drawing/2014/main" id="{9A652A50-1AE2-F60F-D7F6-56C24802130D}"/>
              </a:ext>
            </a:extLst>
          </p:cNvPr>
          <p:cNvPicPr/>
          <p:nvPr userDrawn="1"/>
        </p:nvPicPr>
        <p:blipFill>
          <a:blip r:embed="rId2">
            <a:extLst>
              <a:ext uri="{28A0092B-C50C-407E-A947-70E740481C1C}">
                <a14:useLocalDpi xmlns:a14="http://schemas.microsoft.com/office/drawing/2010/main" val="0"/>
              </a:ext>
            </a:extLst>
          </a:blip>
          <a:srcRect/>
          <a:stretch/>
        </p:blipFill>
        <p:spPr>
          <a:xfrm>
            <a:off x="924850" y="6121096"/>
            <a:ext cx="1827386" cy="328929"/>
          </a:xfrm>
          <a:prstGeom prst="rect">
            <a:avLst/>
          </a:prstGeom>
        </p:spPr>
      </p:pic>
      <p:sp>
        <p:nvSpPr>
          <p:cNvPr id="8" name="Text Placeholder 3">
            <a:extLst>
              <a:ext uri="{FF2B5EF4-FFF2-40B4-BE49-F238E27FC236}">
                <a16:creationId xmlns:a16="http://schemas.microsoft.com/office/drawing/2014/main" id="{B2EFF683-BD91-73AE-1223-C7C66C8E9FB6}"/>
              </a:ext>
            </a:extLst>
          </p:cNvPr>
          <p:cNvSpPr>
            <a:spLocks noGrp="1"/>
          </p:cNvSpPr>
          <p:nvPr>
            <p:ph type="body" sz="half" idx="2"/>
          </p:nvPr>
        </p:nvSpPr>
        <p:spPr>
          <a:xfrm>
            <a:off x="5999965" y="1379993"/>
            <a:ext cx="4772024" cy="58404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Picture Placeholder 2">
            <a:extLst>
              <a:ext uri="{FF2B5EF4-FFF2-40B4-BE49-F238E27FC236}">
                <a16:creationId xmlns:a16="http://schemas.microsoft.com/office/drawing/2014/main" id="{2D5CE1B8-19AF-B1D9-2A8D-CEB03F819F00}"/>
              </a:ext>
            </a:extLst>
          </p:cNvPr>
          <p:cNvSpPr>
            <a:spLocks noGrp="1"/>
          </p:cNvSpPr>
          <p:nvPr>
            <p:ph type="pic" idx="1"/>
          </p:nvPr>
        </p:nvSpPr>
        <p:spPr>
          <a:xfrm>
            <a:off x="419893" y="2405106"/>
            <a:ext cx="3932237" cy="34038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grpSp>
        <p:nvGrpSpPr>
          <p:cNvPr id="12" name="Group 10">
            <a:extLst>
              <a:ext uri="{FF2B5EF4-FFF2-40B4-BE49-F238E27FC236}">
                <a16:creationId xmlns:a16="http://schemas.microsoft.com/office/drawing/2014/main" id="{F6A07EA7-B578-32EB-54FB-00B42AEBCF12}"/>
              </a:ext>
            </a:extLst>
          </p:cNvPr>
          <p:cNvGrpSpPr>
            <a:grpSpLocks noChangeAspect="1"/>
          </p:cNvGrpSpPr>
          <p:nvPr userDrawn="1"/>
        </p:nvGrpSpPr>
        <p:grpSpPr>
          <a:xfrm>
            <a:off x="11267150" y="-1"/>
            <a:ext cx="1405939" cy="6858001"/>
            <a:chOff x="0" y="0"/>
            <a:chExt cx="446365" cy="2709333"/>
          </a:xfrm>
        </p:grpSpPr>
        <p:sp>
          <p:nvSpPr>
            <p:cNvPr id="13" name="Freeform 11">
              <a:extLst>
                <a:ext uri="{FF2B5EF4-FFF2-40B4-BE49-F238E27FC236}">
                  <a16:creationId xmlns:a16="http://schemas.microsoft.com/office/drawing/2014/main" id="{82100092-A5DB-83C2-E8EC-53B0F020E5D5}"/>
                </a:ext>
              </a:extLst>
            </p:cNvPr>
            <p:cNvSpPr/>
            <p:nvPr/>
          </p:nvSpPr>
          <p:spPr>
            <a:xfrm>
              <a:off x="0" y="0"/>
              <a:ext cx="446365" cy="2709333"/>
            </a:xfrm>
            <a:custGeom>
              <a:avLst/>
              <a:gdLst/>
              <a:ahLst/>
              <a:cxnLst/>
              <a:rect l="l" t="t" r="r" b="b"/>
              <a:pathLst>
                <a:path w="446365" h="2709333">
                  <a:moveTo>
                    <a:pt x="223183" y="0"/>
                  </a:moveTo>
                  <a:lnTo>
                    <a:pt x="223183" y="0"/>
                  </a:lnTo>
                  <a:cubicBezTo>
                    <a:pt x="282374" y="0"/>
                    <a:pt x="339142" y="23514"/>
                    <a:pt x="380996" y="65369"/>
                  </a:cubicBezTo>
                  <a:cubicBezTo>
                    <a:pt x="422851" y="107224"/>
                    <a:pt x="446365" y="163991"/>
                    <a:pt x="446365" y="223183"/>
                  </a:cubicBezTo>
                  <a:lnTo>
                    <a:pt x="446365" y="2486151"/>
                  </a:lnTo>
                  <a:cubicBezTo>
                    <a:pt x="446365" y="2609411"/>
                    <a:pt x="346443" y="2709333"/>
                    <a:pt x="223183" y="2709333"/>
                  </a:cubicBezTo>
                  <a:lnTo>
                    <a:pt x="223183" y="2709333"/>
                  </a:lnTo>
                  <a:cubicBezTo>
                    <a:pt x="99922" y="2709333"/>
                    <a:pt x="0" y="2609411"/>
                    <a:pt x="0" y="2486151"/>
                  </a:cubicBezTo>
                  <a:lnTo>
                    <a:pt x="0" y="223183"/>
                  </a:lnTo>
                  <a:cubicBezTo>
                    <a:pt x="0" y="99922"/>
                    <a:pt x="99922" y="0"/>
                    <a:pt x="223183" y="0"/>
                  </a:cubicBezTo>
                  <a:close/>
                </a:path>
              </a:pathLst>
            </a:custGeom>
            <a:solidFill>
              <a:srgbClr val="1F497D"/>
            </a:solidFill>
          </p:spPr>
          <p:txBody>
            <a:bodyPr/>
            <a:lstStyle/>
            <a:p>
              <a:endParaRPr lang="en-US"/>
            </a:p>
          </p:txBody>
        </p:sp>
        <p:sp>
          <p:nvSpPr>
            <p:cNvPr id="14" name="TextBox 12">
              <a:extLst>
                <a:ext uri="{FF2B5EF4-FFF2-40B4-BE49-F238E27FC236}">
                  <a16:creationId xmlns:a16="http://schemas.microsoft.com/office/drawing/2014/main" id="{F775BAE2-1B6F-F732-E6DC-4B27AEED1AEA}"/>
                </a:ext>
              </a:extLst>
            </p:cNvPr>
            <p:cNvSpPr txBox="1"/>
            <p:nvPr/>
          </p:nvSpPr>
          <p:spPr>
            <a:xfrm>
              <a:off x="0" y="-38100"/>
              <a:ext cx="446365" cy="2747433"/>
            </a:xfrm>
            <a:prstGeom prst="rect">
              <a:avLst/>
            </a:prstGeom>
          </p:spPr>
          <p:txBody>
            <a:bodyPr lIns="50800" tIns="50800" rIns="50800" bIns="50800" rtlCol="0" anchor="ctr"/>
            <a:lstStyle/>
            <a:p>
              <a:pPr algn="ctr">
                <a:lnSpc>
                  <a:spcPts val="2659"/>
                </a:lnSpc>
              </a:pPr>
              <a:endParaRPr/>
            </a:p>
          </p:txBody>
        </p:sp>
      </p:grpSp>
      <p:grpSp>
        <p:nvGrpSpPr>
          <p:cNvPr id="15" name="Group 29">
            <a:extLst>
              <a:ext uri="{FF2B5EF4-FFF2-40B4-BE49-F238E27FC236}">
                <a16:creationId xmlns:a16="http://schemas.microsoft.com/office/drawing/2014/main" id="{96B2B2E0-B5D1-84CE-3674-E56E9196694A}"/>
              </a:ext>
            </a:extLst>
          </p:cNvPr>
          <p:cNvGrpSpPr>
            <a:grpSpLocks noChangeAspect="1"/>
          </p:cNvGrpSpPr>
          <p:nvPr userDrawn="1"/>
        </p:nvGrpSpPr>
        <p:grpSpPr>
          <a:xfrm>
            <a:off x="9655082" y="318307"/>
            <a:ext cx="1405939" cy="1405939"/>
            <a:chOff x="0" y="0"/>
            <a:chExt cx="812800" cy="812800"/>
          </a:xfrm>
        </p:grpSpPr>
        <p:sp>
          <p:nvSpPr>
            <p:cNvPr id="16" name="Freeform 30">
              <a:extLst>
                <a:ext uri="{FF2B5EF4-FFF2-40B4-BE49-F238E27FC236}">
                  <a16:creationId xmlns:a16="http://schemas.microsoft.com/office/drawing/2014/main" id="{7DFF8EC3-80AD-604E-0B91-38C70D7802F2}"/>
                </a:ext>
              </a:extLst>
            </p:cNvPr>
            <p:cNvSpPr/>
            <p:nvPr/>
          </p:nvSpPr>
          <p:spPr>
            <a:xfrm>
              <a:off x="0" y="0"/>
              <a:ext cx="812800" cy="812800"/>
            </a:xfrm>
            <a:custGeom>
              <a:avLst/>
              <a:gdLst/>
              <a:ahLst/>
              <a:cxnLst/>
              <a:rect l="l" t="t" r="r" b="b"/>
              <a:pathLst>
                <a:path w="812800" h="812800">
                  <a:moveTo>
                    <a:pt x="238884" y="0"/>
                  </a:moveTo>
                  <a:lnTo>
                    <a:pt x="573916" y="0"/>
                  </a:lnTo>
                  <a:cubicBezTo>
                    <a:pt x="705848" y="0"/>
                    <a:pt x="812800" y="106952"/>
                    <a:pt x="812800" y="238884"/>
                  </a:cubicBezTo>
                  <a:lnTo>
                    <a:pt x="812800" y="573916"/>
                  </a:lnTo>
                  <a:cubicBezTo>
                    <a:pt x="812800" y="705848"/>
                    <a:pt x="705848" y="812800"/>
                    <a:pt x="573916" y="812800"/>
                  </a:cubicBezTo>
                  <a:lnTo>
                    <a:pt x="238884" y="812800"/>
                  </a:lnTo>
                  <a:cubicBezTo>
                    <a:pt x="106952" y="812800"/>
                    <a:pt x="0" y="705848"/>
                    <a:pt x="0" y="573916"/>
                  </a:cubicBezTo>
                  <a:lnTo>
                    <a:pt x="0" y="238884"/>
                  </a:lnTo>
                  <a:cubicBezTo>
                    <a:pt x="0" y="106952"/>
                    <a:pt x="106952" y="0"/>
                    <a:pt x="238884" y="0"/>
                  </a:cubicBezTo>
                  <a:close/>
                </a:path>
              </a:pathLst>
            </a:custGeom>
            <a:solidFill>
              <a:srgbClr val="F8A559">
                <a:alpha val="29804"/>
              </a:srgbClr>
            </a:solidFill>
          </p:spPr>
          <p:txBody>
            <a:bodyPr/>
            <a:lstStyle/>
            <a:p>
              <a:endParaRPr lang="en-US"/>
            </a:p>
          </p:txBody>
        </p:sp>
        <p:sp>
          <p:nvSpPr>
            <p:cNvPr id="17" name="TextBox 31">
              <a:extLst>
                <a:ext uri="{FF2B5EF4-FFF2-40B4-BE49-F238E27FC236}">
                  <a16:creationId xmlns:a16="http://schemas.microsoft.com/office/drawing/2014/main" id="{975FE306-C668-E692-A06F-87F1522B00B2}"/>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8" name="Group 32">
            <a:extLst>
              <a:ext uri="{FF2B5EF4-FFF2-40B4-BE49-F238E27FC236}">
                <a16:creationId xmlns:a16="http://schemas.microsoft.com/office/drawing/2014/main" id="{361BCCD3-FB60-8AF4-62C8-BC5EC8A08740}"/>
              </a:ext>
            </a:extLst>
          </p:cNvPr>
          <p:cNvGrpSpPr>
            <a:grpSpLocks noChangeAspect="1"/>
          </p:cNvGrpSpPr>
          <p:nvPr userDrawn="1"/>
        </p:nvGrpSpPr>
        <p:grpSpPr>
          <a:xfrm>
            <a:off x="9556529" y="204512"/>
            <a:ext cx="557890" cy="557890"/>
            <a:chOff x="0" y="0"/>
            <a:chExt cx="812800" cy="812800"/>
          </a:xfrm>
        </p:grpSpPr>
        <p:sp>
          <p:nvSpPr>
            <p:cNvPr id="19" name="Freeform 33">
              <a:extLst>
                <a:ext uri="{FF2B5EF4-FFF2-40B4-BE49-F238E27FC236}">
                  <a16:creationId xmlns:a16="http://schemas.microsoft.com/office/drawing/2014/main" id="{C1BC80D3-7A95-D4A4-E5FC-B21199A26A26}"/>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47625" cap="sq">
              <a:solidFill>
                <a:srgbClr val="1F497D">
                  <a:alpha val="40000"/>
                </a:srgbClr>
              </a:solidFill>
              <a:prstDash val="solid"/>
              <a:miter/>
            </a:ln>
          </p:spPr>
          <p:txBody>
            <a:bodyPr/>
            <a:lstStyle/>
            <a:p>
              <a:endParaRPr lang="en-US"/>
            </a:p>
          </p:txBody>
        </p:sp>
        <p:sp>
          <p:nvSpPr>
            <p:cNvPr id="20" name="TextBox 34">
              <a:extLst>
                <a:ext uri="{FF2B5EF4-FFF2-40B4-BE49-F238E27FC236}">
                  <a16:creationId xmlns:a16="http://schemas.microsoft.com/office/drawing/2014/main" id="{8AF485C6-E533-367F-EBD6-D03A356C4FFF}"/>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21" name="Group 35">
            <a:extLst>
              <a:ext uri="{FF2B5EF4-FFF2-40B4-BE49-F238E27FC236}">
                <a16:creationId xmlns:a16="http://schemas.microsoft.com/office/drawing/2014/main" id="{61A7757E-3DEA-0F97-90E4-CFAC2BEEBEF5}"/>
              </a:ext>
            </a:extLst>
          </p:cNvPr>
          <p:cNvGrpSpPr>
            <a:grpSpLocks noChangeAspect="1"/>
          </p:cNvGrpSpPr>
          <p:nvPr userDrawn="1"/>
        </p:nvGrpSpPr>
        <p:grpSpPr>
          <a:xfrm>
            <a:off x="8035656" y="6146715"/>
            <a:ext cx="2322395" cy="2322395"/>
            <a:chOff x="0" y="0"/>
            <a:chExt cx="812800" cy="812800"/>
          </a:xfrm>
        </p:grpSpPr>
        <p:sp>
          <p:nvSpPr>
            <p:cNvPr id="22" name="Freeform 36">
              <a:extLst>
                <a:ext uri="{FF2B5EF4-FFF2-40B4-BE49-F238E27FC236}">
                  <a16:creationId xmlns:a16="http://schemas.microsoft.com/office/drawing/2014/main" id="{B33D7096-C770-6BE9-F4F8-438CC57E46BE}"/>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571500" cap="rnd">
              <a:solidFill>
                <a:srgbClr val="2FE1D4">
                  <a:alpha val="19608"/>
                </a:srgbClr>
              </a:solidFill>
              <a:prstDash val="solid"/>
              <a:round/>
            </a:ln>
          </p:spPr>
          <p:txBody>
            <a:bodyPr/>
            <a:lstStyle/>
            <a:p>
              <a:endParaRPr lang="en-US"/>
            </a:p>
          </p:txBody>
        </p:sp>
        <p:sp>
          <p:nvSpPr>
            <p:cNvPr id="23" name="TextBox 37">
              <a:extLst>
                <a:ext uri="{FF2B5EF4-FFF2-40B4-BE49-F238E27FC236}">
                  <a16:creationId xmlns:a16="http://schemas.microsoft.com/office/drawing/2014/main" id="{4A009D57-E902-F164-E9E5-143C8D814989}"/>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24" name="Group 11">
            <a:extLst>
              <a:ext uri="{FF2B5EF4-FFF2-40B4-BE49-F238E27FC236}">
                <a16:creationId xmlns:a16="http://schemas.microsoft.com/office/drawing/2014/main" id="{6F994E26-449E-1BC1-9701-4E23AC6FE7FC}"/>
              </a:ext>
            </a:extLst>
          </p:cNvPr>
          <p:cNvGrpSpPr>
            <a:grpSpLocks noChangeAspect="1"/>
          </p:cNvGrpSpPr>
          <p:nvPr userDrawn="1"/>
        </p:nvGrpSpPr>
        <p:grpSpPr>
          <a:xfrm>
            <a:off x="5236071" y="1456920"/>
            <a:ext cx="667117" cy="541167"/>
            <a:chOff x="0" y="0"/>
            <a:chExt cx="812800" cy="659346"/>
          </a:xfrm>
        </p:grpSpPr>
        <p:sp>
          <p:nvSpPr>
            <p:cNvPr id="25" name="Freeform 12">
              <a:extLst>
                <a:ext uri="{FF2B5EF4-FFF2-40B4-BE49-F238E27FC236}">
                  <a16:creationId xmlns:a16="http://schemas.microsoft.com/office/drawing/2014/main" id="{D51E9008-4A70-A54F-F75D-990A4D3230EF}"/>
                </a:ext>
              </a:extLst>
            </p:cNvPr>
            <p:cNvSpPr/>
            <p:nvPr/>
          </p:nvSpPr>
          <p:spPr>
            <a:xfrm>
              <a:off x="0" y="0"/>
              <a:ext cx="812800" cy="659346"/>
            </a:xfrm>
            <a:custGeom>
              <a:avLst/>
              <a:gdLst/>
              <a:ahLst/>
              <a:cxnLst/>
              <a:rect l="l" t="t" r="r" b="b"/>
              <a:pathLst>
                <a:path w="812800" h="659346">
                  <a:moveTo>
                    <a:pt x="609600" y="0"/>
                  </a:moveTo>
                  <a:lnTo>
                    <a:pt x="0" y="0"/>
                  </a:lnTo>
                  <a:lnTo>
                    <a:pt x="0" y="659346"/>
                  </a:lnTo>
                  <a:lnTo>
                    <a:pt x="609600" y="659346"/>
                  </a:lnTo>
                  <a:lnTo>
                    <a:pt x="812800" y="329673"/>
                  </a:lnTo>
                  <a:lnTo>
                    <a:pt x="609600" y="0"/>
                  </a:lnTo>
                  <a:close/>
                </a:path>
              </a:pathLst>
            </a:custGeom>
            <a:solidFill>
              <a:srgbClr val="4679A6"/>
            </a:solidFill>
          </p:spPr>
          <p:txBody>
            <a:bodyPr/>
            <a:lstStyle/>
            <a:p>
              <a:endParaRPr lang="en-US" sz="2800">
                <a:latin typeface="Tenorite" panose="00000500000000000000" pitchFamily="2" charset="0"/>
              </a:endParaRPr>
            </a:p>
          </p:txBody>
        </p:sp>
        <p:sp>
          <p:nvSpPr>
            <p:cNvPr id="26" name="TextBox 13">
              <a:extLst>
                <a:ext uri="{FF2B5EF4-FFF2-40B4-BE49-F238E27FC236}">
                  <a16:creationId xmlns:a16="http://schemas.microsoft.com/office/drawing/2014/main" id="{6B76CE2D-CC5A-D6AB-5D0D-EEDD8E2C2A13}"/>
                </a:ext>
              </a:extLst>
            </p:cNvPr>
            <p:cNvSpPr txBox="1"/>
            <p:nvPr/>
          </p:nvSpPr>
          <p:spPr>
            <a:xfrm>
              <a:off x="0" y="-133350"/>
              <a:ext cx="698500" cy="792696"/>
            </a:xfrm>
            <a:prstGeom prst="rect">
              <a:avLst/>
            </a:prstGeom>
          </p:spPr>
          <p:txBody>
            <a:bodyPr lIns="44470" tIns="44470" rIns="44470" bIns="44470" rtlCol="0" anchor="ctr"/>
            <a:lstStyle/>
            <a:p>
              <a:pPr algn="ctr">
                <a:lnSpc>
                  <a:spcPts val="4759"/>
                </a:lnSpc>
              </a:pPr>
              <a:r>
                <a:rPr lang="en-US" sz="2800" dirty="0">
                  <a:solidFill>
                    <a:srgbClr val="FFFFFF"/>
                  </a:solidFill>
                  <a:latin typeface="Tenorite" panose="00000500000000000000" pitchFamily="2" charset="0"/>
                </a:rPr>
                <a:t>01</a:t>
              </a:r>
            </a:p>
          </p:txBody>
        </p:sp>
      </p:grpSp>
      <p:grpSp>
        <p:nvGrpSpPr>
          <p:cNvPr id="27" name="Group 14">
            <a:extLst>
              <a:ext uri="{FF2B5EF4-FFF2-40B4-BE49-F238E27FC236}">
                <a16:creationId xmlns:a16="http://schemas.microsoft.com/office/drawing/2014/main" id="{C991229E-4FEE-66F0-607C-C1A2D2A99D00}"/>
              </a:ext>
            </a:extLst>
          </p:cNvPr>
          <p:cNvGrpSpPr>
            <a:grpSpLocks noChangeAspect="1"/>
          </p:cNvGrpSpPr>
          <p:nvPr userDrawn="1"/>
        </p:nvGrpSpPr>
        <p:grpSpPr>
          <a:xfrm>
            <a:off x="5240466" y="2208459"/>
            <a:ext cx="667117" cy="541167"/>
            <a:chOff x="0" y="0"/>
            <a:chExt cx="812800" cy="659346"/>
          </a:xfrm>
        </p:grpSpPr>
        <p:sp>
          <p:nvSpPr>
            <p:cNvPr id="28" name="Freeform 15">
              <a:extLst>
                <a:ext uri="{FF2B5EF4-FFF2-40B4-BE49-F238E27FC236}">
                  <a16:creationId xmlns:a16="http://schemas.microsoft.com/office/drawing/2014/main" id="{119E41B1-CA7C-6837-B896-8A7E1D88BDE3}"/>
                </a:ext>
              </a:extLst>
            </p:cNvPr>
            <p:cNvSpPr/>
            <p:nvPr/>
          </p:nvSpPr>
          <p:spPr>
            <a:xfrm>
              <a:off x="0" y="0"/>
              <a:ext cx="812800" cy="659346"/>
            </a:xfrm>
            <a:custGeom>
              <a:avLst/>
              <a:gdLst/>
              <a:ahLst/>
              <a:cxnLst/>
              <a:rect l="l" t="t" r="r" b="b"/>
              <a:pathLst>
                <a:path w="812800" h="659346">
                  <a:moveTo>
                    <a:pt x="609600" y="0"/>
                  </a:moveTo>
                  <a:lnTo>
                    <a:pt x="0" y="0"/>
                  </a:lnTo>
                  <a:lnTo>
                    <a:pt x="0" y="659346"/>
                  </a:lnTo>
                  <a:lnTo>
                    <a:pt x="609600" y="659346"/>
                  </a:lnTo>
                  <a:lnTo>
                    <a:pt x="812800" y="329673"/>
                  </a:lnTo>
                  <a:lnTo>
                    <a:pt x="609600" y="0"/>
                  </a:lnTo>
                  <a:close/>
                </a:path>
              </a:pathLst>
            </a:custGeom>
            <a:solidFill>
              <a:srgbClr val="4679A6"/>
            </a:solidFill>
          </p:spPr>
          <p:txBody>
            <a:bodyPr/>
            <a:lstStyle/>
            <a:p>
              <a:endParaRPr lang="en-US" sz="2800">
                <a:latin typeface="Tenorite" panose="00000500000000000000" pitchFamily="2" charset="0"/>
              </a:endParaRPr>
            </a:p>
          </p:txBody>
        </p:sp>
        <p:sp>
          <p:nvSpPr>
            <p:cNvPr id="29" name="TextBox 16">
              <a:extLst>
                <a:ext uri="{FF2B5EF4-FFF2-40B4-BE49-F238E27FC236}">
                  <a16:creationId xmlns:a16="http://schemas.microsoft.com/office/drawing/2014/main" id="{336E2B8A-C877-4B36-D4E7-CA392F90743F}"/>
                </a:ext>
              </a:extLst>
            </p:cNvPr>
            <p:cNvSpPr txBox="1"/>
            <p:nvPr/>
          </p:nvSpPr>
          <p:spPr>
            <a:xfrm>
              <a:off x="0" y="-133350"/>
              <a:ext cx="698500" cy="792696"/>
            </a:xfrm>
            <a:prstGeom prst="rect">
              <a:avLst/>
            </a:prstGeom>
          </p:spPr>
          <p:txBody>
            <a:bodyPr lIns="44470" tIns="44470" rIns="44470" bIns="44470" rtlCol="0" anchor="ctr"/>
            <a:lstStyle/>
            <a:p>
              <a:pPr algn="ctr">
                <a:lnSpc>
                  <a:spcPts val="4759"/>
                </a:lnSpc>
              </a:pPr>
              <a:r>
                <a:rPr lang="en-US" sz="2800">
                  <a:solidFill>
                    <a:srgbClr val="FFFFFF"/>
                  </a:solidFill>
                  <a:latin typeface="Tenorite" panose="00000500000000000000" pitchFamily="2" charset="0"/>
                </a:rPr>
                <a:t>02</a:t>
              </a:r>
            </a:p>
          </p:txBody>
        </p:sp>
      </p:grpSp>
      <p:grpSp>
        <p:nvGrpSpPr>
          <p:cNvPr id="30" name="Group 17">
            <a:extLst>
              <a:ext uri="{FF2B5EF4-FFF2-40B4-BE49-F238E27FC236}">
                <a16:creationId xmlns:a16="http://schemas.microsoft.com/office/drawing/2014/main" id="{15B185B5-C7DD-4047-C379-930CBC382261}"/>
              </a:ext>
            </a:extLst>
          </p:cNvPr>
          <p:cNvGrpSpPr>
            <a:grpSpLocks noChangeAspect="1"/>
          </p:cNvGrpSpPr>
          <p:nvPr userDrawn="1"/>
        </p:nvGrpSpPr>
        <p:grpSpPr>
          <a:xfrm>
            <a:off x="5235134" y="3011757"/>
            <a:ext cx="667117" cy="541167"/>
            <a:chOff x="0" y="0"/>
            <a:chExt cx="812800" cy="659346"/>
          </a:xfrm>
        </p:grpSpPr>
        <p:sp>
          <p:nvSpPr>
            <p:cNvPr id="31" name="Freeform 18">
              <a:extLst>
                <a:ext uri="{FF2B5EF4-FFF2-40B4-BE49-F238E27FC236}">
                  <a16:creationId xmlns:a16="http://schemas.microsoft.com/office/drawing/2014/main" id="{A9945BC7-6ED8-1F37-81AC-25C95440CB77}"/>
                </a:ext>
              </a:extLst>
            </p:cNvPr>
            <p:cNvSpPr/>
            <p:nvPr/>
          </p:nvSpPr>
          <p:spPr>
            <a:xfrm>
              <a:off x="0" y="0"/>
              <a:ext cx="812800" cy="659346"/>
            </a:xfrm>
            <a:custGeom>
              <a:avLst/>
              <a:gdLst/>
              <a:ahLst/>
              <a:cxnLst/>
              <a:rect l="l" t="t" r="r" b="b"/>
              <a:pathLst>
                <a:path w="812800" h="659346">
                  <a:moveTo>
                    <a:pt x="609600" y="0"/>
                  </a:moveTo>
                  <a:lnTo>
                    <a:pt x="0" y="0"/>
                  </a:lnTo>
                  <a:lnTo>
                    <a:pt x="0" y="659346"/>
                  </a:lnTo>
                  <a:lnTo>
                    <a:pt x="609600" y="659346"/>
                  </a:lnTo>
                  <a:lnTo>
                    <a:pt x="812800" y="329673"/>
                  </a:lnTo>
                  <a:lnTo>
                    <a:pt x="609600" y="0"/>
                  </a:lnTo>
                  <a:close/>
                </a:path>
              </a:pathLst>
            </a:custGeom>
            <a:solidFill>
              <a:srgbClr val="4679A6"/>
            </a:solidFill>
          </p:spPr>
          <p:txBody>
            <a:bodyPr/>
            <a:lstStyle/>
            <a:p>
              <a:endParaRPr lang="en-US" sz="2800">
                <a:latin typeface="Tenorite" panose="00000500000000000000" pitchFamily="2" charset="0"/>
              </a:endParaRPr>
            </a:p>
          </p:txBody>
        </p:sp>
        <p:sp>
          <p:nvSpPr>
            <p:cNvPr id="32" name="TextBox 19">
              <a:extLst>
                <a:ext uri="{FF2B5EF4-FFF2-40B4-BE49-F238E27FC236}">
                  <a16:creationId xmlns:a16="http://schemas.microsoft.com/office/drawing/2014/main" id="{F86BE0C7-7AF1-E874-43A7-A6C51C8BF07A}"/>
                </a:ext>
              </a:extLst>
            </p:cNvPr>
            <p:cNvSpPr txBox="1"/>
            <p:nvPr/>
          </p:nvSpPr>
          <p:spPr>
            <a:xfrm>
              <a:off x="0" y="-133350"/>
              <a:ext cx="698500" cy="792696"/>
            </a:xfrm>
            <a:prstGeom prst="rect">
              <a:avLst/>
            </a:prstGeom>
          </p:spPr>
          <p:txBody>
            <a:bodyPr lIns="44470" tIns="44470" rIns="44470" bIns="44470" rtlCol="0" anchor="ctr"/>
            <a:lstStyle/>
            <a:p>
              <a:pPr algn="ctr">
                <a:lnSpc>
                  <a:spcPts val="4759"/>
                </a:lnSpc>
              </a:pPr>
              <a:r>
                <a:rPr lang="en-US" sz="2800" dirty="0">
                  <a:solidFill>
                    <a:srgbClr val="FFFFFF"/>
                  </a:solidFill>
                  <a:latin typeface="Tenorite" panose="00000500000000000000" pitchFamily="2" charset="0"/>
                </a:rPr>
                <a:t>03</a:t>
              </a:r>
            </a:p>
          </p:txBody>
        </p:sp>
      </p:grpSp>
      <p:grpSp>
        <p:nvGrpSpPr>
          <p:cNvPr id="33" name="Group 20">
            <a:extLst>
              <a:ext uri="{FF2B5EF4-FFF2-40B4-BE49-F238E27FC236}">
                <a16:creationId xmlns:a16="http://schemas.microsoft.com/office/drawing/2014/main" id="{787E8645-CA6F-DA7B-2071-7FBFD8135568}"/>
              </a:ext>
            </a:extLst>
          </p:cNvPr>
          <p:cNvGrpSpPr>
            <a:grpSpLocks noChangeAspect="1"/>
          </p:cNvGrpSpPr>
          <p:nvPr userDrawn="1"/>
        </p:nvGrpSpPr>
        <p:grpSpPr>
          <a:xfrm>
            <a:off x="5235134" y="3743603"/>
            <a:ext cx="667117" cy="541167"/>
            <a:chOff x="0" y="0"/>
            <a:chExt cx="812800" cy="659346"/>
          </a:xfrm>
        </p:grpSpPr>
        <p:sp>
          <p:nvSpPr>
            <p:cNvPr id="34" name="Freeform 21">
              <a:extLst>
                <a:ext uri="{FF2B5EF4-FFF2-40B4-BE49-F238E27FC236}">
                  <a16:creationId xmlns:a16="http://schemas.microsoft.com/office/drawing/2014/main" id="{79EBB18D-0A84-80B2-F1DA-A467D92DE1C0}"/>
                </a:ext>
              </a:extLst>
            </p:cNvPr>
            <p:cNvSpPr/>
            <p:nvPr/>
          </p:nvSpPr>
          <p:spPr>
            <a:xfrm>
              <a:off x="0" y="0"/>
              <a:ext cx="812800" cy="659346"/>
            </a:xfrm>
            <a:custGeom>
              <a:avLst/>
              <a:gdLst/>
              <a:ahLst/>
              <a:cxnLst/>
              <a:rect l="l" t="t" r="r" b="b"/>
              <a:pathLst>
                <a:path w="812800" h="659346">
                  <a:moveTo>
                    <a:pt x="609600" y="0"/>
                  </a:moveTo>
                  <a:lnTo>
                    <a:pt x="0" y="0"/>
                  </a:lnTo>
                  <a:lnTo>
                    <a:pt x="0" y="659346"/>
                  </a:lnTo>
                  <a:lnTo>
                    <a:pt x="609600" y="659346"/>
                  </a:lnTo>
                  <a:lnTo>
                    <a:pt x="812800" y="329673"/>
                  </a:lnTo>
                  <a:lnTo>
                    <a:pt x="609600" y="0"/>
                  </a:lnTo>
                  <a:close/>
                </a:path>
              </a:pathLst>
            </a:custGeom>
            <a:solidFill>
              <a:srgbClr val="4679A6"/>
            </a:solidFill>
          </p:spPr>
          <p:txBody>
            <a:bodyPr/>
            <a:lstStyle/>
            <a:p>
              <a:endParaRPr lang="en-US" sz="2800">
                <a:latin typeface="Tenorite" panose="00000500000000000000" pitchFamily="2" charset="0"/>
              </a:endParaRPr>
            </a:p>
          </p:txBody>
        </p:sp>
        <p:sp>
          <p:nvSpPr>
            <p:cNvPr id="35" name="TextBox 22">
              <a:extLst>
                <a:ext uri="{FF2B5EF4-FFF2-40B4-BE49-F238E27FC236}">
                  <a16:creationId xmlns:a16="http://schemas.microsoft.com/office/drawing/2014/main" id="{080CA382-2389-B5FF-084D-E690F20F6070}"/>
                </a:ext>
              </a:extLst>
            </p:cNvPr>
            <p:cNvSpPr txBox="1"/>
            <p:nvPr/>
          </p:nvSpPr>
          <p:spPr>
            <a:xfrm>
              <a:off x="0" y="-133350"/>
              <a:ext cx="698500" cy="792696"/>
            </a:xfrm>
            <a:prstGeom prst="rect">
              <a:avLst/>
            </a:prstGeom>
          </p:spPr>
          <p:txBody>
            <a:bodyPr lIns="44470" tIns="44470" rIns="44470" bIns="44470" rtlCol="0" anchor="ctr"/>
            <a:lstStyle/>
            <a:p>
              <a:pPr algn="ctr">
                <a:lnSpc>
                  <a:spcPts val="4759"/>
                </a:lnSpc>
              </a:pPr>
              <a:r>
                <a:rPr lang="en-US" sz="2800">
                  <a:solidFill>
                    <a:srgbClr val="FFFFFF"/>
                  </a:solidFill>
                  <a:latin typeface="Tenorite" panose="00000500000000000000" pitchFamily="2" charset="0"/>
                </a:rPr>
                <a:t>04</a:t>
              </a:r>
            </a:p>
          </p:txBody>
        </p:sp>
      </p:grpSp>
      <p:grpSp>
        <p:nvGrpSpPr>
          <p:cNvPr id="36" name="Group 23">
            <a:extLst>
              <a:ext uri="{FF2B5EF4-FFF2-40B4-BE49-F238E27FC236}">
                <a16:creationId xmlns:a16="http://schemas.microsoft.com/office/drawing/2014/main" id="{CCF2E240-F0FC-734B-BF67-3E67D8472137}"/>
              </a:ext>
            </a:extLst>
          </p:cNvPr>
          <p:cNvGrpSpPr>
            <a:grpSpLocks noChangeAspect="1"/>
          </p:cNvGrpSpPr>
          <p:nvPr userDrawn="1"/>
        </p:nvGrpSpPr>
        <p:grpSpPr>
          <a:xfrm>
            <a:off x="5235134" y="4505678"/>
            <a:ext cx="667117" cy="541167"/>
            <a:chOff x="0" y="0"/>
            <a:chExt cx="812800" cy="659346"/>
          </a:xfrm>
        </p:grpSpPr>
        <p:sp>
          <p:nvSpPr>
            <p:cNvPr id="37" name="Freeform 24">
              <a:extLst>
                <a:ext uri="{FF2B5EF4-FFF2-40B4-BE49-F238E27FC236}">
                  <a16:creationId xmlns:a16="http://schemas.microsoft.com/office/drawing/2014/main" id="{B40BD73D-9811-827A-774A-A9150F1BDAD1}"/>
                </a:ext>
              </a:extLst>
            </p:cNvPr>
            <p:cNvSpPr/>
            <p:nvPr/>
          </p:nvSpPr>
          <p:spPr>
            <a:xfrm>
              <a:off x="0" y="0"/>
              <a:ext cx="812800" cy="659346"/>
            </a:xfrm>
            <a:custGeom>
              <a:avLst/>
              <a:gdLst/>
              <a:ahLst/>
              <a:cxnLst/>
              <a:rect l="l" t="t" r="r" b="b"/>
              <a:pathLst>
                <a:path w="812800" h="659346">
                  <a:moveTo>
                    <a:pt x="609600" y="0"/>
                  </a:moveTo>
                  <a:lnTo>
                    <a:pt x="0" y="0"/>
                  </a:lnTo>
                  <a:lnTo>
                    <a:pt x="0" y="659346"/>
                  </a:lnTo>
                  <a:lnTo>
                    <a:pt x="609600" y="659346"/>
                  </a:lnTo>
                  <a:lnTo>
                    <a:pt x="812800" y="329673"/>
                  </a:lnTo>
                  <a:lnTo>
                    <a:pt x="609600" y="0"/>
                  </a:lnTo>
                  <a:close/>
                </a:path>
              </a:pathLst>
            </a:custGeom>
            <a:solidFill>
              <a:srgbClr val="4679A6"/>
            </a:solidFill>
          </p:spPr>
          <p:txBody>
            <a:bodyPr/>
            <a:lstStyle/>
            <a:p>
              <a:endParaRPr lang="en-US" sz="2800">
                <a:latin typeface="Tenorite" panose="00000500000000000000" pitchFamily="2" charset="0"/>
              </a:endParaRPr>
            </a:p>
          </p:txBody>
        </p:sp>
        <p:sp>
          <p:nvSpPr>
            <p:cNvPr id="38" name="TextBox 25">
              <a:extLst>
                <a:ext uri="{FF2B5EF4-FFF2-40B4-BE49-F238E27FC236}">
                  <a16:creationId xmlns:a16="http://schemas.microsoft.com/office/drawing/2014/main" id="{C9A949ED-300B-8168-804F-3BC00863B84C}"/>
                </a:ext>
              </a:extLst>
            </p:cNvPr>
            <p:cNvSpPr txBox="1"/>
            <p:nvPr/>
          </p:nvSpPr>
          <p:spPr>
            <a:xfrm>
              <a:off x="0" y="-133350"/>
              <a:ext cx="698500" cy="792696"/>
            </a:xfrm>
            <a:prstGeom prst="rect">
              <a:avLst/>
            </a:prstGeom>
          </p:spPr>
          <p:txBody>
            <a:bodyPr lIns="44470" tIns="44470" rIns="44470" bIns="44470" rtlCol="0" anchor="ctr"/>
            <a:lstStyle/>
            <a:p>
              <a:pPr algn="ctr">
                <a:lnSpc>
                  <a:spcPts val="4759"/>
                </a:lnSpc>
              </a:pPr>
              <a:r>
                <a:rPr lang="en-US" sz="2800" dirty="0">
                  <a:solidFill>
                    <a:srgbClr val="FFFFFF"/>
                  </a:solidFill>
                  <a:latin typeface="Tenorite" panose="00000500000000000000" pitchFamily="2" charset="0"/>
                </a:rPr>
                <a:t>05</a:t>
              </a:r>
            </a:p>
          </p:txBody>
        </p:sp>
      </p:grpSp>
      <p:grpSp>
        <p:nvGrpSpPr>
          <p:cNvPr id="39" name="Group 26">
            <a:extLst>
              <a:ext uri="{FF2B5EF4-FFF2-40B4-BE49-F238E27FC236}">
                <a16:creationId xmlns:a16="http://schemas.microsoft.com/office/drawing/2014/main" id="{5E9032CD-0C51-5936-F7E7-547C373865AD}"/>
              </a:ext>
            </a:extLst>
          </p:cNvPr>
          <p:cNvGrpSpPr>
            <a:grpSpLocks noChangeAspect="1"/>
          </p:cNvGrpSpPr>
          <p:nvPr userDrawn="1"/>
        </p:nvGrpSpPr>
        <p:grpSpPr>
          <a:xfrm>
            <a:off x="5240465" y="5267753"/>
            <a:ext cx="667117" cy="541167"/>
            <a:chOff x="0" y="0"/>
            <a:chExt cx="812800" cy="659346"/>
          </a:xfrm>
        </p:grpSpPr>
        <p:sp>
          <p:nvSpPr>
            <p:cNvPr id="40" name="Freeform 27">
              <a:extLst>
                <a:ext uri="{FF2B5EF4-FFF2-40B4-BE49-F238E27FC236}">
                  <a16:creationId xmlns:a16="http://schemas.microsoft.com/office/drawing/2014/main" id="{D4C0E74E-EF59-08A1-FF86-F00231B3B91D}"/>
                </a:ext>
              </a:extLst>
            </p:cNvPr>
            <p:cNvSpPr/>
            <p:nvPr/>
          </p:nvSpPr>
          <p:spPr>
            <a:xfrm>
              <a:off x="0" y="0"/>
              <a:ext cx="812800" cy="659346"/>
            </a:xfrm>
            <a:custGeom>
              <a:avLst/>
              <a:gdLst/>
              <a:ahLst/>
              <a:cxnLst/>
              <a:rect l="l" t="t" r="r" b="b"/>
              <a:pathLst>
                <a:path w="812800" h="659346">
                  <a:moveTo>
                    <a:pt x="609600" y="0"/>
                  </a:moveTo>
                  <a:lnTo>
                    <a:pt x="0" y="0"/>
                  </a:lnTo>
                  <a:lnTo>
                    <a:pt x="0" y="659346"/>
                  </a:lnTo>
                  <a:lnTo>
                    <a:pt x="609600" y="659346"/>
                  </a:lnTo>
                  <a:lnTo>
                    <a:pt x="812800" y="329673"/>
                  </a:lnTo>
                  <a:lnTo>
                    <a:pt x="609600" y="0"/>
                  </a:lnTo>
                  <a:close/>
                </a:path>
              </a:pathLst>
            </a:custGeom>
            <a:solidFill>
              <a:srgbClr val="4679A6"/>
            </a:solidFill>
          </p:spPr>
          <p:txBody>
            <a:bodyPr/>
            <a:lstStyle/>
            <a:p>
              <a:endParaRPr lang="en-US" sz="2800">
                <a:latin typeface="Tenorite" panose="00000500000000000000" pitchFamily="2" charset="0"/>
              </a:endParaRPr>
            </a:p>
          </p:txBody>
        </p:sp>
        <p:sp>
          <p:nvSpPr>
            <p:cNvPr id="41" name="TextBox 28">
              <a:extLst>
                <a:ext uri="{FF2B5EF4-FFF2-40B4-BE49-F238E27FC236}">
                  <a16:creationId xmlns:a16="http://schemas.microsoft.com/office/drawing/2014/main" id="{F014B77A-EB45-9FB5-86F6-80BCF31D2EB1}"/>
                </a:ext>
              </a:extLst>
            </p:cNvPr>
            <p:cNvSpPr txBox="1"/>
            <p:nvPr/>
          </p:nvSpPr>
          <p:spPr>
            <a:xfrm>
              <a:off x="0" y="-133350"/>
              <a:ext cx="698500" cy="792696"/>
            </a:xfrm>
            <a:prstGeom prst="rect">
              <a:avLst/>
            </a:prstGeom>
          </p:spPr>
          <p:txBody>
            <a:bodyPr lIns="44470" tIns="44470" rIns="44470" bIns="44470" rtlCol="0" anchor="ctr"/>
            <a:lstStyle/>
            <a:p>
              <a:pPr algn="ctr">
                <a:lnSpc>
                  <a:spcPts val="4759"/>
                </a:lnSpc>
              </a:pPr>
              <a:r>
                <a:rPr lang="en-US" sz="2800" dirty="0">
                  <a:solidFill>
                    <a:srgbClr val="FFFFFF"/>
                  </a:solidFill>
                  <a:latin typeface="Tenorite" panose="00000500000000000000" pitchFamily="2" charset="0"/>
                </a:rPr>
                <a:t>06</a:t>
              </a:r>
            </a:p>
          </p:txBody>
        </p:sp>
      </p:grpSp>
      <p:sp>
        <p:nvSpPr>
          <p:cNvPr id="42" name="Text Placeholder 3">
            <a:extLst>
              <a:ext uri="{FF2B5EF4-FFF2-40B4-BE49-F238E27FC236}">
                <a16:creationId xmlns:a16="http://schemas.microsoft.com/office/drawing/2014/main" id="{9011BB26-C403-D89D-7FFC-104AB489A5C6}"/>
              </a:ext>
            </a:extLst>
          </p:cNvPr>
          <p:cNvSpPr>
            <a:spLocks noGrp="1"/>
          </p:cNvSpPr>
          <p:nvPr>
            <p:ph type="body" sz="half" idx="10"/>
          </p:nvPr>
        </p:nvSpPr>
        <p:spPr>
          <a:xfrm>
            <a:off x="6008815" y="2164271"/>
            <a:ext cx="4772024" cy="58404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3" name="Text Placeholder 3">
            <a:extLst>
              <a:ext uri="{FF2B5EF4-FFF2-40B4-BE49-F238E27FC236}">
                <a16:creationId xmlns:a16="http://schemas.microsoft.com/office/drawing/2014/main" id="{290B45F0-E09B-4767-9F27-B5FE2941C3DF}"/>
              </a:ext>
            </a:extLst>
          </p:cNvPr>
          <p:cNvSpPr>
            <a:spLocks noGrp="1"/>
          </p:cNvSpPr>
          <p:nvPr>
            <p:ph type="body" sz="half" idx="11"/>
          </p:nvPr>
        </p:nvSpPr>
        <p:spPr>
          <a:xfrm>
            <a:off x="6008815" y="2968883"/>
            <a:ext cx="4772024" cy="58404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4" name="Text Placeholder 3">
            <a:extLst>
              <a:ext uri="{FF2B5EF4-FFF2-40B4-BE49-F238E27FC236}">
                <a16:creationId xmlns:a16="http://schemas.microsoft.com/office/drawing/2014/main" id="{93CA36A8-B425-9FFC-D169-A581C2E14A44}"/>
              </a:ext>
            </a:extLst>
          </p:cNvPr>
          <p:cNvSpPr>
            <a:spLocks noGrp="1"/>
          </p:cNvSpPr>
          <p:nvPr>
            <p:ph type="body" sz="half" idx="12"/>
          </p:nvPr>
        </p:nvSpPr>
        <p:spPr>
          <a:xfrm>
            <a:off x="6008815" y="4484242"/>
            <a:ext cx="4772024" cy="58404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5" name="Text Placeholder 3">
            <a:extLst>
              <a:ext uri="{FF2B5EF4-FFF2-40B4-BE49-F238E27FC236}">
                <a16:creationId xmlns:a16="http://schemas.microsoft.com/office/drawing/2014/main" id="{AE0DC6AA-BB01-F496-07BA-67456D9BED20}"/>
              </a:ext>
            </a:extLst>
          </p:cNvPr>
          <p:cNvSpPr>
            <a:spLocks noGrp="1"/>
          </p:cNvSpPr>
          <p:nvPr>
            <p:ph type="body" sz="half" idx="13"/>
          </p:nvPr>
        </p:nvSpPr>
        <p:spPr>
          <a:xfrm>
            <a:off x="6008815" y="3700729"/>
            <a:ext cx="4772024" cy="58404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7" name="Text Placeholder 3">
            <a:extLst>
              <a:ext uri="{FF2B5EF4-FFF2-40B4-BE49-F238E27FC236}">
                <a16:creationId xmlns:a16="http://schemas.microsoft.com/office/drawing/2014/main" id="{430E40FA-5ED2-4557-A853-6268574CA9EB}"/>
              </a:ext>
            </a:extLst>
          </p:cNvPr>
          <p:cNvSpPr>
            <a:spLocks noGrp="1"/>
          </p:cNvSpPr>
          <p:nvPr>
            <p:ph type="body" sz="half" idx="14"/>
          </p:nvPr>
        </p:nvSpPr>
        <p:spPr>
          <a:xfrm>
            <a:off x="5999965" y="5248684"/>
            <a:ext cx="4772024" cy="58404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8" name="Title 1">
            <a:extLst>
              <a:ext uri="{FF2B5EF4-FFF2-40B4-BE49-F238E27FC236}">
                <a16:creationId xmlns:a16="http://schemas.microsoft.com/office/drawing/2014/main" id="{EE9143DF-212E-CE96-5680-F5E92AA930A7}"/>
              </a:ext>
            </a:extLst>
          </p:cNvPr>
          <p:cNvSpPr>
            <a:spLocks noGrp="1"/>
          </p:cNvSpPr>
          <p:nvPr>
            <p:ph type="title"/>
          </p:nvPr>
        </p:nvSpPr>
        <p:spPr>
          <a:xfrm>
            <a:off x="419893" y="402453"/>
            <a:ext cx="3932237" cy="1600200"/>
          </a:xfrm>
        </p:spPr>
        <p:txBody>
          <a:bodyPr anchor="ctr"/>
          <a:lstStyle>
            <a:lvl1pPr algn="l">
              <a:defRPr sz="36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60A06F7C-3DE5-0022-E780-77CFC3DA4253}"/>
              </a:ext>
            </a:extLst>
          </p:cNvPr>
          <p:cNvSpPr>
            <a:spLocks noGrp="1"/>
          </p:cNvSpPr>
          <p:nvPr>
            <p:ph type="ftr" sz="quarter" idx="15"/>
          </p:nvPr>
        </p:nvSpPr>
        <p:spPr/>
        <p:txBody>
          <a:bodyPr/>
          <a:lstStyle/>
          <a:p>
            <a:r>
              <a:rPr lang="en-US"/>
              <a:t>‹#›</a:t>
            </a:r>
            <a:endParaRPr lang="en-US" dirty="0"/>
          </a:p>
        </p:txBody>
      </p:sp>
      <p:sp>
        <p:nvSpPr>
          <p:cNvPr id="49" name="Slide Number Placeholder 48">
            <a:extLst>
              <a:ext uri="{FF2B5EF4-FFF2-40B4-BE49-F238E27FC236}">
                <a16:creationId xmlns:a16="http://schemas.microsoft.com/office/drawing/2014/main" id="{E4150E22-99C5-7320-3B63-BED0596AE04D}"/>
              </a:ext>
            </a:extLst>
          </p:cNvPr>
          <p:cNvSpPr>
            <a:spLocks noGrp="1"/>
          </p:cNvSpPr>
          <p:nvPr>
            <p:ph type="sldNum" sz="quarter" idx="16"/>
          </p:nvPr>
        </p:nvSpPr>
        <p:spPr/>
        <p:txBody>
          <a:bodyPr/>
          <a:lstStyle/>
          <a:p>
            <a:fld id="{DADA6105-A3FA-49B5-BA61-2DD39CF3A21F}" type="slidenum">
              <a:rPr lang="en-US" smtClean="0"/>
              <a:pPr/>
              <a:t>‹#›</a:t>
            </a:fld>
            <a:endParaRPr lang="en-US"/>
          </a:p>
        </p:txBody>
      </p:sp>
    </p:spTree>
    <p:extLst>
      <p:ext uri="{BB962C8B-B14F-4D97-AF65-F5344CB8AC3E}">
        <p14:creationId xmlns:p14="http://schemas.microsoft.com/office/powerpoint/2010/main" val="3126170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w Defined Content">
    <p:spTree>
      <p:nvGrpSpPr>
        <p:cNvPr id="1" name=""/>
        <p:cNvGrpSpPr/>
        <p:nvPr/>
      </p:nvGrpSpPr>
      <p:grpSpPr>
        <a:xfrm>
          <a:off x="0" y="0"/>
          <a:ext cx="0" cy="0"/>
          <a:chOff x="0" y="0"/>
          <a:chExt cx="0" cy="0"/>
        </a:xfrm>
      </p:grpSpPr>
      <p:grpSp>
        <p:nvGrpSpPr>
          <p:cNvPr id="5" name="Group 2">
            <a:extLst>
              <a:ext uri="{FF2B5EF4-FFF2-40B4-BE49-F238E27FC236}">
                <a16:creationId xmlns:a16="http://schemas.microsoft.com/office/drawing/2014/main" id="{2002CDD4-2499-DEE4-86E9-8771D887891A}"/>
              </a:ext>
            </a:extLst>
          </p:cNvPr>
          <p:cNvGrpSpPr>
            <a:grpSpLocks noGrp="1" noUngrp="1" noRot="1" noChangeAspect="1" noMove="1" noResize="1"/>
          </p:cNvGrpSpPr>
          <p:nvPr userDrawn="1"/>
        </p:nvGrpSpPr>
        <p:grpSpPr>
          <a:xfrm>
            <a:off x="0" y="0"/>
            <a:ext cx="4772025" cy="6905673"/>
            <a:chOff x="0" y="0"/>
            <a:chExt cx="1783202" cy="2709333"/>
          </a:xfrm>
        </p:grpSpPr>
        <p:sp>
          <p:nvSpPr>
            <p:cNvPr id="6" name="Freeform 3">
              <a:extLst>
                <a:ext uri="{FF2B5EF4-FFF2-40B4-BE49-F238E27FC236}">
                  <a16:creationId xmlns:a16="http://schemas.microsoft.com/office/drawing/2014/main" id="{4EBC326B-C09A-66DF-94F5-C3CFA622AFDE}"/>
                </a:ext>
              </a:extLst>
            </p:cNvPr>
            <p:cNvSpPr>
              <a:spLocks noGrp="1" noRot="1" noMove="1" noResize="1" noEditPoints="1" noAdjustHandles="1" noChangeArrowheads="1" noChangeShapeType="1"/>
            </p:cNvSpPr>
            <p:nvPr/>
          </p:nvSpPr>
          <p:spPr>
            <a:xfrm>
              <a:off x="0" y="0"/>
              <a:ext cx="1783202" cy="2709333"/>
            </a:xfrm>
            <a:custGeom>
              <a:avLst/>
              <a:gdLst/>
              <a:ahLst/>
              <a:cxnLst/>
              <a:rect l="l" t="t" r="r" b="b"/>
              <a:pathLst>
                <a:path w="1783202" h="2709333">
                  <a:moveTo>
                    <a:pt x="0" y="0"/>
                  </a:moveTo>
                  <a:lnTo>
                    <a:pt x="1783202" y="0"/>
                  </a:lnTo>
                  <a:lnTo>
                    <a:pt x="1783202" y="2709333"/>
                  </a:lnTo>
                  <a:lnTo>
                    <a:pt x="0" y="2709333"/>
                  </a:lnTo>
                  <a:close/>
                </a:path>
              </a:pathLst>
            </a:custGeom>
            <a:solidFill>
              <a:srgbClr val="33A5C7"/>
            </a:solidFill>
          </p:spPr>
          <p:txBody>
            <a:bodyPr/>
            <a:lstStyle/>
            <a:p>
              <a:endParaRPr lang="en-US" dirty="0"/>
            </a:p>
          </p:txBody>
        </p:sp>
        <p:sp>
          <p:nvSpPr>
            <p:cNvPr id="8" name="TextBox 4">
              <a:extLst>
                <a:ext uri="{FF2B5EF4-FFF2-40B4-BE49-F238E27FC236}">
                  <a16:creationId xmlns:a16="http://schemas.microsoft.com/office/drawing/2014/main" id="{9E54DC8D-4763-E293-9B04-D33F0F17C3CD}"/>
                </a:ext>
              </a:extLst>
            </p:cNvPr>
            <p:cNvSpPr txBox="1">
              <a:spLocks noGrp="1" noRot="1" noMove="1" noResize="1" noEditPoints="1" noAdjustHandles="1" noChangeArrowheads="1" noChangeShapeType="1"/>
            </p:cNvSpPr>
            <p:nvPr/>
          </p:nvSpPr>
          <p:spPr>
            <a:xfrm>
              <a:off x="0" y="-76200"/>
              <a:ext cx="1783202" cy="2785533"/>
            </a:xfrm>
            <a:prstGeom prst="rect">
              <a:avLst/>
            </a:prstGeom>
          </p:spPr>
          <p:txBody>
            <a:bodyPr lIns="50800" tIns="50800" rIns="50800" bIns="50800" rtlCol="0" anchor="ctr"/>
            <a:lstStyle/>
            <a:p>
              <a:pPr algn="ctr">
                <a:lnSpc>
                  <a:spcPts val="2659"/>
                </a:lnSpc>
              </a:pPr>
              <a:endParaRPr/>
            </a:p>
          </p:txBody>
        </p:sp>
      </p:grpSp>
      <p:sp>
        <p:nvSpPr>
          <p:cNvPr id="2" name="Title 1">
            <a:extLst>
              <a:ext uri="{FF2B5EF4-FFF2-40B4-BE49-F238E27FC236}">
                <a16:creationId xmlns:a16="http://schemas.microsoft.com/office/drawing/2014/main" id="{2E99A0E4-91D1-4517-9E64-0797729E9D51}"/>
              </a:ext>
            </a:extLst>
          </p:cNvPr>
          <p:cNvSpPr>
            <a:spLocks noGrp="1"/>
          </p:cNvSpPr>
          <p:nvPr>
            <p:ph type="title"/>
          </p:nvPr>
        </p:nvSpPr>
        <p:spPr>
          <a:xfrm>
            <a:off x="419893" y="360089"/>
            <a:ext cx="3932237" cy="1600200"/>
          </a:xfrm>
        </p:spPr>
        <p:txBody>
          <a:bodyPr anchor="ctr"/>
          <a:lstStyle>
            <a:lvl1pPr algn="l">
              <a:defRPr sz="3200">
                <a:solidFill>
                  <a:schemeClr val="tx1"/>
                </a:solidFill>
              </a:defRPr>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D99CB258-E971-49A8-B72C-35F87542B81E}"/>
              </a:ext>
            </a:extLst>
          </p:cNvPr>
          <p:cNvSpPr>
            <a:spLocks noGrp="1"/>
          </p:cNvSpPr>
          <p:nvPr>
            <p:ph type="body" sz="half" idx="2"/>
          </p:nvPr>
        </p:nvSpPr>
        <p:spPr>
          <a:xfrm>
            <a:off x="419893" y="2248641"/>
            <a:ext cx="3932237" cy="371745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AutoShape 5">
            <a:extLst>
              <a:ext uri="{FF2B5EF4-FFF2-40B4-BE49-F238E27FC236}">
                <a16:creationId xmlns:a16="http://schemas.microsoft.com/office/drawing/2014/main" id="{BEB11EF3-A982-6F92-435E-C842644DF0F6}"/>
              </a:ext>
            </a:extLst>
          </p:cNvPr>
          <p:cNvSpPr/>
          <p:nvPr userDrawn="1"/>
        </p:nvSpPr>
        <p:spPr>
          <a:xfrm>
            <a:off x="419893" y="2081312"/>
            <a:ext cx="1310100" cy="0"/>
          </a:xfrm>
          <a:prstGeom prst="line">
            <a:avLst/>
          </a:prstGeom>
          <a:ln w="95250" cap="flat">
            <a:solidFill>
              <a:srgbClr val="1F497D"/>
            </a:solidFill>
            <a:prstDash val="solid"/>
            <a:headEnd type="none" w="sm" len="sm"/>
            <a:tailEnd type="none" w="sm" len="sm"/>
          </a:ln>
        </p:spPr>
        <p:txBody>
          <a:bodyPr/>
          <a:lstStyle/>
          <a:p>
            <a:endParaRPr lang="en-US"/>
          </a:p>
        </p:txBody>
      </p:sp>
      <p:pic>
        <p:nvPicPr>
          <p:cNvPr id="10" name="Picture 9">
            <a:extLst>
              <a:ext uri="{FF2B5EF4-FFF2-40B4-BE49-F238E27FC236}">
                <a16:creationId xmlns:a16="http://schemas.microsoft.com/office/drawing/2014/main" id="{AF79CE07-6217-EDED-B433-C57EC49ED720}"/>
              </a:ext>
            </a:extLst>
          </p:cNvPr>
          <p:cNvPicPr/>
          <p:nvPr userDrawn="1"/>
        </p:nvPicPr>
        <p:blipFill>
          <a:blip r:embed="rId2">
            <a:extLst>
              <a:ext uri="{28A0092B-C50C-407E-A947-70E740481C1C}">
                <a14:useLocalDpi xmlns:a14="http://schemas.microsoft.com/office/drawing/2010/main" val="0"/>
              </a:ext>
            </a:extLst>
          </a:blip>
          <a:srcRect/>
          <a:stretch/>
        </p:blipFill>
        <p:spPr>
          <a:xfrm>
            <a:off x="924850" y="6121096"/>
            <a:ext cx="1827386" cy="328929"/>
          </a:xfrm>
          <a:prstGeom prst="rect">
            <a:avLst/>
          </a:prstGeom>
        </p:spPr>
      </p:pic>
      <p:grpSp>
        <p:nvGrpSpPr>
          <p:cNvPr id="11" name="Group 32">
            <a:extLst>
              <a:ext uri="{FF2B5EF4-FFF2-40B4-BE49-F238E27FC236}">
                <a16:creationId xmlns:a16="http://schemas.microsoft.com/office/drawing/2014/main" id="{FB30C06E-7DDB-0992-116E-265D9E96239B}"/>
              </a:ext>
            </a:extLst>
          </p:cNvPr>
          <p:cNvGrpSpPr>
            <a:grpSpLocks noChangeAspect="1"/>
          </p:cNvGrpSpPr>
          <p:nvPr userDrawn="1"/>
        </p:nvGrpSpPr>
        <p:grpSpPr>
          <a:xfrm rot="5400000">
            <a:off x="3677086" y="5601777"/>
            <a:ext cx="518545" cy="518545"/>
            <a:chOff x="0" y="0"/>
            <a:chExt cx="812800" cy="812800"/>
          </a:xfrm>
        </p:grpSpPr>
        <p:sp>
          <p:nvSpPr>
            <p:cNvPr id="12" name="Freeform 33">
              <a:extLst>
                <a:ext uri="{FF2B5EF4-FFF2-40B4-BE49-F238E27FC236}">
                  <a16:creationId xmlns:a16="http://schemas.microsoft.com/office/drawing/2014/main" id="{EBE6EBBD-D54A-7A84-EC98-3E58B5A784BB}"/>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47625" cap="sq">
              <a:solidFill>
                <a:srgbClr val="F8A559"/>
              </a:solidFill>
              <a:prstDash val="solid"/>
              <a:miter/>
            </a:ln>
          </p:spPr>
          <p:txBody>
            <a:bodyPr/>
            <a:lstStyle/>
            <a:p>
              <a:endParaRPr lang="en-US"/>
            </a:p>
          </p:txBody>
        </p:sp>
        <p:sp>
          <p:nvSpPr>
            <p:cNvPr id="13" name="TextBox 34">
              <a:extLst>
                <a:ext uri="{FF2B5EF4-FFF2-40B4-BE49-F238E27FC236}">
                  <a16:creationId xmlns:a16="http://schemas.microsoft.com/office/drawing/2014/main" id="{94D051E6-56B6-098B-4EB9-7C66DB161F05}"/>
                </a:ext>
              </a:extLst>
            </p:cNvPr>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grpSp>
        <p:nvGrpSpPr>
          <p:cNvPr id="14" name="Group 21">
            <a:extLst>
              <a:ext uri="{FF2B5EF4-FFF2-40B4-BE49-F238E27FC236}">
                <a16:creationId xmlns:a16="http://schemas.microsoft.com/office/drawing/2014/main" id="{EB856A61-A518-5B3B-2049-A3F2D73846F3}"/>
              </a:ext>
            </a:extLst>
          </p:cNvPr>
          <p:cNvGrpSpPr>
            <a:grpSpLocks noChangeAspect="1"/>
          </p:cNvGrpSpPr>
          <p:nvPr userDrawn="1"/>
        </p:nvGrpSpPr>
        <p:grpSpPr>
          <a:xfrm>
            <a:off x="9838569" y="5037001"/>
            <a:ext cx="4899407" cy="4679768"/>
            <a:chOff x="0" y="0"/>
            <a:chExt cx="812800" cy="812800"/>
          </a:xfrm>
        </p:grpSpPr>
        <p:sp>
          <p:nvSpPr>
            <p:cNvPr id="15" name="Freeform 22">
              <a:extLst>
                <a:ext uri="{FF2B5EF4-FFF2-40B4-BE49-F238E27FC236}">
                  <a16:creationId xmlns:a16="http://schemas.microsoft.com/office/drawing/2014/main" id="{1A7E8826-AAEE-B09C-1BC9-592BC1D4BE7E}"/>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762000" cap="rnd">
              <a:solidFill>
                <a:srgbClr val="1F497D">
                  <a:alpha val="33725"/>
                </a:srgbClr>
              </a:solidFill>
              <a:prstDash val="solid"/>
              <a:round/>
            </a:ln>
          </p:spPr>
          <p:txBody>
            <a:bodyPr/>
            <a:lstStyle/>
            <a:p>
              <a:endParaRPr lang="en-US"/>
            </a:p>
          </p:txBody>
        </p:sp>
        <p:sp>
          <p:nvSpPr>
            <p:cNvPr id="16" name="TextBox 23">
              <a:extLst>
                <a:ext uri="{FF2B5EF4-FFF2-40B4-BE49-F238E27FC236}">
                  <a16:creationId xmlns:a16="http://schemas.microsoft.com/office/drawing/2014/main" id="{AEFFBE37-A06F-07DF-A5DB-2FDF6ADADAA2}"/>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7" name="Group 26">
            <a:extLst>
              <a:ext uri="{FF2B5EF4-FFF2-40B4-BE49-F238E27FC236}">
                <a16:creationId xmlns:a16="http://schemas.microsoft.com/office/drawing/2014/main" id="{CE471158-B09D-828A-200B-7529F7C46BAD}"/>
              </a:ext>
            </a:extLst>
          </p:cNvPr>
          <p:cNvGrpSpPr>
            <a:grpSpLocks noChangeAspect="1"/>
          </p:cNvGrpSpPr>
          <p:nvPr userDrawn="1"/>
        </p:nvGrpSpPr>
        <p:grpSpPr>
          <a:xfrm rot="5400000">
            <a:off x="5191918" y="215118"/>
            <a:ext cx="1115632" cy="1115632"/>
            <a:chOff x="0" y="0"/>
            <a:chExt cx="812800" cy="812800"/>
          </a:xfrm>
        </p:grpSpPr>
        <p:sp>
          <p:nvSpPr>
            <p:cNvPr id="18" name="Freeform 27">
              <a:extLst>
                <a:ext uri="{FF2B5EF4-FFF2-40B4-BE49-F238E27FC236}">
                  <a16:creationId xmlns:a16="http://schemas.microsoft.com/office/drawing/2014/main" id="{4A3C1114-A61D-C8E3-C3AA-BCDE407859F9}"/>
                </a:ext>
              </a:extLst>
            </p:cNvPr>
            <p:cNvSpPr/>
            <p:nvPr/>
          </p:nvSpPr>
          <p:spPr>
            <a:xfrm>
              <a:off x="0" y="0"/>
              <a:ext cx="812800" cy="812800"/>
            </a:xfrm>
            <a:custGeom>
              <a:avLst/>
              <a:gdLst/>
              <a:ahLst/>
              <a:cxnLst/>
              <a:rect l="l" t="t" r="r" b="b"/>
              <a:pathLst>
                <a:path w="812800" h="812800">
                  <a:moveTo>
                    <a:pt x="266903" y="0"/>
                  </a:moveTo>
                  <a:lnTo>
                    <a:pt x="545897" y="0"/>
                  </a:lnTo>
                  <a:cubicBezTo>
                    <a:pt x="693303" y="0"/>
                    <a:pt x="812800" y="119497"/>
                    <a:pt x="812800" y="266903"/>
                  </a:cubicBezTo>
                  <a:lnTo>
                    <a:pt x="812800" y="545897"/>
                  </a:lnTo>
                  <a:cubicBezTo>
                    <a:pt x="812800" y="693303"/>
                    <a:pt x="693303" y="812800"/>
                    <a:pt x="545897" y="812800"/>
                  </a:cubicBezTo>
                  <a:lnTo>
                    <a:pt x="266903" y="812800"/>
                  </a:lnTo>
                  <a:cubicBezTo>
                    <a:pt x="119497" y="812800"/>
                    <a:pt x="0" y="693303"/>
                    <a:pt x="0" y="545897"/>
                  </a:cubicBezTo>
                  <a:lnTo>
                    <a:pt x="0" y="266903"/>
                  </a:lnTo>
                  <a:cubicBezTo>
                    <a:pt x="0" y="119497"/>
                    <a:pt x="119497" y="0"/>
                    <a:pt x="266903" y="0"/>
                  </a:cubicBezTo>
                  <a:close/>
                </a:path>
              </a:pathLst>
            </a:custGeom>
            <a:solidFill>
              <a:srgbClr val="F8A559">
                <a:alpha val="29804"/>
              </a:srgbClr>
            </a:solidFill>
          </p:spPr>
          <p:txBody>
            <a:bodyPr/>
            <a:lstStyle/>
            <a:p>
              <a:endParaRPr lang="en-US"/>
            </a:p>
          </p:txBody>
        </p:sp>
        <p:sp>
          <p:nvSpPr>
            <p:cNvPr id="19" name="TextBox 28">
              <a:extLst>
                <a:ext uri="{FF2B5EF4-FFF2-40B4-BE49-F238E27FC236}">
                  <a16:creationId xmlns:a16="http://schemas.microsoft.com/office/drawing/2014/main" id="{59A623DD-3775-55AD-ACAD-D730DEEE05C8}"/>
                </a:ext>
              </a:extLst>
            </p:cNvPr>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grpSp>
        <p:nvGrpSpPr>
          <p:cNvPr id="20" name="Group 29">
            <a:extLst>
              <a:ext uri="{FF2B5EF4-FFF2-40B4-BE49-F238E27FC236}">
                <a16:creationId xmlns:a16="http://schemas.microsoft.com/office/drawing/2014/main" id="{AC863EF4-C145-43E8-16A4-C76E1CC38351}"/>
              </a:ext>
            </a:extLst>
          </p:cNvPr>
          <p:cNvGrpSpPr>
            <a:grpSpLocks noChangeAspect="1"/>
          </p:cNvGrpSpPr>
          <p:nvPr userDrawn="1"/>
        </p:nvGrpSpPr>
        <p:grpSpPr>
          <a:xfrm rot="5400000">
            <a:off x="6032890" y="920398"/>
            <a:ext cx="581994" cy="581994"/>
            <a:chOff x="0" y="0"/>
            <a:chExt cx="812800" cy="812800"/>
          </a:xfrm>
        </p:grpSpPr>
        <p:sp>
          <p:nvSpPr>
            <p:cNvPr id="21" name="Freeform 30">
              <a:extLst>
                <a:ext uri="{FF2B5EF4-FFF2-40B4-BE49-F238E27FC236}">
                  <a16:creationId xmlns:a16="http://schemas.microsoft.com/office/drawing/2014/main" id="{30BC0CB5-F1D9-9E0F-59AE-A01157FD8A71}"/>
                </a:ext>
              </a:extLst>
            </p:cNvPr>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000000">
                <a:alpha val="0"/>
              </a:srgbClr>
            </a:solidFill>
            <a:ln w="47625" cap="sq">
              <a:solidFill>
                <a:srgbClr val="66CDAF">
                  <a:alpha val="40000"/>
                </a:srgbClr>
              </a:solidFill>
              <a:prstDash val="solid"/>
              <a:miter/>
            </a:ln>
          </p:spPr>
          <p:txBody>
            <a:bodyPr/>
            <a:lstStyle/>
            <a:p>
              <a:endParaRPr lang="en-US"/>
            </a:p>
          </p:txBody>
        </p:sp>
        <p:sp>
          <p:nvSpPr>
            <p:cNvPr id="22" name="TextBox 31">
              <a:extLst>
                <a:ext uri="{FF2B5EF4-FFF2-40B4-BE49-F238E27FC236}">
                  <a16:creationId xmlns:a16="http://schemas.microsoft.com/office/drawing/2014/main" id="{4B3E97FA-CE42-53B7-6303-2C379AE8F619}"/>
                </a:ext>
              </a:extLst>
            </p:cNvPr>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grpSp>
        <p:nvGrpSpPr>
          <p:cNvPr id="23" name="Group 8">
            <a:extLst>
              <a:ext uri="{FF2B5EF4-FFF2-40B4-BE49-F238E27FC236}">
                <a16:creationId xmlns:a16="http://schemas.microsoft.com/office/drawing/2014/main" id="{6A9BE581-0E4C-50DF-9175-750D282BE5C1}"/>
              </a:ext>
            </a:extLst>
          </p:cNvPr>
          <p:cNvGrpSpPr>
            <a:grpSpLocks noChangeAspect="1"/>
          </p:cNvGrpSpPr>
          <p:nvPr userDrawn="1"/>
        </p:nvGrpSpPr>
        <p:grpSpPr>
          <a:xfrm>
            <a:off x="5453304" y="1710294"/>
            <a:ext cx="697450" cy="697450"/>
            <a:chOff x="0" y="0"/>
            <a:chExt cx="812800" cy="812800"/>
          </a:xfrm>
        </p:grpSpPr>
        <p:sp>
          <p:nvSpPr>
            <p:cNvPr id="24" name="Freeform 9">
              <a:extLst>
                <a:ext uri="{FF2B5EF4-FFF2-40B4-BE49-F238E27FC236}">
                  <a16:creationId xmlns:a16="http://schemas.microsoft.com/office/drawing/2014/main" id="{025833A1-6531-432F-DDCF-0CE8219B947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79A6"/>
            </a:solidFill>
            <a:ln cap="sq">
              <a:noFill/>
              <a:prstDash val="solid"/>
              <a:miter/>
            </a:ln>
          </p:spPr>
          <p:txBody>
            <a:bodyPr/>
            <a:lstStyle/>
            <a:p>
              <a:endParaRPr lang="en-US" sz="2800">
                <a:latin typeface="Tenorite" panose="00000500000000000000" pitchFamily="2" charset="0"/>
              </a:endParaRPr>
            </a:p>
          </p:txBody>
        </p:sp>
        <p:sp>
          <p:nvSpPr>
            <p:cNvPr id="25" name="TextBox 10">
              <a:extLst>
                <a:ext uri="{FF2B5EF4-FFF2-40B4-BE49-F238E27FC236}">
                  <a16:creationId xmlns:a16="http://schemas.microsoft.com/office/drawing/2014/main" id="{8DA4799D-D421-A0B8-3356-9DA63777BBE0}"/>
                </a:ext>
              </a:extLst>
            </p:cNvPr>
            <p:cNvSpPr txBox="1"/>
            <p:nvPr/>
          </p:nvSpPr>
          <p:spPr>
            <a:xfrm>
              <a:off x="76200" y="45451"/>
              <a:ext cx="660400" cy="736600"/>
            </a:xfrm>
            <a:prstGeom prst="rect">
              <a:avLst/>
            </a:prstGeom>
          </p:spPr>
          <p:txBody>
            <a:bodyPr lIns="50800" tIns="50800" rIns="50800" bIns="50800" rtlCol="0" anchor="ctr"/>
            <a:lstStyle/>
            <a:p>
              <a:pPr algn="ctr">
                <a:lnSpc>
                  <a:spcPts val="2659"/>
                </a:lnSpc>
              </a:pPr>
              <a:r>
                <a:rPr lang="en-US" sz="2800" dirty="0">
                  <a:solidFill>
                    <a:srgbClr val="FFFFFF"/>
                  </a:solidFill>
                  <a:latin typeface="Tenorite" panose="00000500000000000000" pitchFamily="2" charset="0"/>
                </a:rPr>
                <a:t>01</a:t>
              </a:r>
            </a:p>
          </p:txBody>
        </p:sp>
      </p:grpSp>
      <p:grpSp>
        <p:nvGrpSpPr>
          <p:cNvPr id="26" name="Group 13">
            <a:extLst>
              <a:ext uri="{FF2B5EF4-FFF2-40B4-BE49-F238E27FC236}">
                <a16:creationId xmlns:a16="http://schemas.microsoft.com/office/drawing/2014/main" id="{11FB8058-93ED-C6DB-E46A-5B9983606EC2}"/>
              </a:ext>
            </a:extLst>
          </p:cNvPr>
          <p:cNvGrpSpPr>
            <a:grpSpLocks noChangeAspect="1"/>
          </p:cNvGrpSpPr>
          <p:nvPr userDrawn="1"/>
        </p:nvGrpSpPr>
        <p:grpSpPr>
          <a:xfrm>
            <a:off x="5401009" y="3199285"/>
            <a:ext cx="697450" cy="697450"/>
            <a:chOff x="0" y="0"/>
            <a:chExt cx="812800" cy="812800"/>
          </a:xfrm>
        </p:grpSpPr>
        <p:sp>
          <p:nvSpPr>
            <p:cNvPr id="27" name="Freeform 14">
              <a:extLst>
                <a:ext uri="{FF2B5EF4-FFF2-40B4-BE49-F238E27FC236}">
                  <a16:creationId xmlns:a16="http://schemas.microsoft.com/office/drawing/2014/main" id="{03862CFE-3B02-21E2-EBB5-DFEB9BF2C03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79A6"/>
            </a:solidFill>
            <a:ln cap="sq">
              <a:noFill/>
              <a:prstDash val="solid"/>
              <a:miter/>
            </a:ln>
          </p:spPr>
          <p:txBody>
            <a:bodyPr/>
            <a:lstStyle/>
            <a:p>
              <a:endParaRPr lang="en-US" sz="2800">
                <a:latin typeface="Tenorite" panose="00000500000000000000" pitchFamily="2" charset="0"/>
              </a:endParaRPr>
            </a:p>
          </p:txBody>
        </p:sp>
        <p:sp>
          <p:nvSpPr>
            <p:cNvPr id="28" name="TextBox 15">
              <a:extLst>
                <a:ext uri="{FF2B5EF4-FFF2-40B4-BE49-F238E27FC236}">
                  <a16:creationId xmlns:a16="http://schemas.microsoft.com/office/drawing/2014/main" id="{5A8C82B7-21B8-54B6-93D3-E95B5E5266A2}"/>
                </a:ext>
              </a:extLst>
            </p:cNvPr>
            <p:cNvSpPr txBox="1"/>
            <p:nvPr/>
          </p:nvSpPr>
          <p:spPr>
            <a:xfrm>
              <a:off x="57397" y="38100"/>
              <a:ext cx="660400" cy="736600"/>
            </a:xfrm>
            <a:prstGeom prst="rect">
              <a:avLst/>
            </a:prstGeom>
          </p:spPr>
          <p:txBody>
            <a:bodyPr lIns="50800" tIns="50800" rIns="50800" bIns="50800" rtlCol="0" anchor="ctr"/>
            <a:lstStyle/>
            <a:p>
              <a:pPr algn="ctr">
                <a:lnSpc>
                  <a:spcPts val="2659"/>
                </a:lnSpc>
              </a:pPr>
              <a:r>
                <a:rPr lang="en-US" sz="2800" dirty="0">
                  <a:solidFill>
                    <a:srgbClr val="FFFFFF"/>
                  </a:solidFill>
                  <a:latin typeface="Tenorite" panose="00000500000000000000" pitchFamily="2" charset="0"/>
                </a:rPr>
                <a:t>02</a:t>
              </a:r>
            </a:p>
          </p:txBody>
        </p:sp>
      </p:grpSp>
      <p:grpSp>
        <p:nvGrpSpPr>
          <p:cNvPr id="29" name="Group 18">
            <a:extLst>
              <a:ext uri="{FF2B5EF4-FFF2-40B4-BE49-F238E27FC236}">
                <a16:creationId xmlns:a16="http://schemas.microsoft.com/office/drawing/2014/main" id="{F08C197C-C923-46ED-3FFB-AC1AEC26020F}"/>
              </a:ext>
            </a:extLst>
          </p:cNvPr>
          <p:cNvGrpSpPr>
            <a:grpSpLocks noChangeAspect="1"/>
          </p:cNvGrpSpPr>
          <p:nvPr userDrawn="1"/>
        </p:nvGrpSpPr>
        <p:grpSpPr>
          <a:xfrm>
            <a:off x="5435987" y="4688276"/>
            <a:ext cx="697450" cy="697450"/>
            <a:chOff x="0" y="0"/>
            <a:chExt cx="812800" cy="812800"/>
          </a:xfrm>
        </p:grpSpPr>
        <p:sp>
          <p:nvSpPr>
            <p:cNvPr id="30" name="Freeform 19">
              <a:extLst>
                <a:ext uri="{FF2B5EF4-FFF2-40B4-BE49-F238E27FC236}">
                  <a16:creationId xmlns:a16="http://schemas.microsoft.com/office/drawing/2014/main" id="{E955D47F-13BC-8036-F3BE-4972B717D1A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79A6"/>
            </a:solidFill>
            <a:ln cap="sq">
              <a:noFill/>
              <a:prstDash val="solid"/>
              <a:miter/>
            </a:ln>
          </p:spPr>
          <p:txBody>
            <a:bodyPr/>
            <a:lstStyle/>
            <a:p>
              <a:endParaRPr lang="en-US" sz="2800">
                <a:latin typeface="Tenorite" panose="00000500000000000000" pitchFamily="2" charset="0"/>
              </a:endParaRPr>
            </a:p>
          </p:txBody>
        </p:sp>
        <p:sp>
          <p:nvSpPr>
            <p:cNvPr id="31" name="TextBox 20">
              <a:extLst>
                <a:ext uri="{FF2B5EF4-FFF2-40B4-BE49-F238E27FC236}">
                  <a16:creationId xmlns:a16="http://schemas.microsoft.com/office/drawing/2014/main" id="{B19AE82E-DC21-CBD6-5988-872C1436B187}"/>
                </a:ext>
              </a:extLst>
            </p:cNvPr>
            <p:cNvSpPr txBox="1"/>
            <p:nvPr/>
          </p:nvSpPr>
          <p:spPr>
            <a:xfrm>
              <a:off x="69459" y="64734"/>
              <a:ext cx="660400" cy="736600"/>
            </a:xfrm>
            <a:prstGeom prst="rect">
              <a:avLst/>
            </a:prstGeom>
          </p:spPr>
          <p:txBody>
            <a:bodyPr lIns="50800" tIns="50800" rIns="50800" bIns="50800" rtlCol="0" anchor="ctr"/>
            <a:lstStyle/>
            <a:p>
              <a:pPr algn="ctr">
                <a:lnSpc>
                  <a:spcPts val="2659"/>
                </a:lnSpc>
              </a:pPr>
              <a:r>
                <a:rPr lang="en-US" sz="2800" dirty="0">
                  <a:solidFill>
                    <a:srgbClr val="FFFFFF"/>
                  </a:solidFill>
                  <a:latin typeface="Tenorite" panose="00000500000000000000" pitchFamily="2" charset="0"/>
                </a:rPr>
                <a:t>03</a:t>
              </a:r>
            </a:p>
          </p:txBody>
        </p:sp>
      </p:grpSp>
      <p:sp>
        <p:nvSpPr>
          <p:cNvPr id="32" name="Text Placeholder 3">
            <a:extLst>
              <a:ext uri="{FF2B5EF4-FFF2-40B4-BE49-F238E27FC236}">
                <a16:creationId xmlns:a16="http://schemas.microsoft.com/office/drawing/2014/main" id="{0BFC6B4D-C1AB-0001-CE9D-08B288C8B5D0}"/>
              </a:ext>
            </a:extLst>
          </p:cNvPr>
          <p:cNvSpPr>
            <a:spLocks noGrp="1"/>
          </p:cNvSpPr>
          <p:nvPr>
            <p:ph type="body" sz="half" idx="10"/>
          </p:nvPr>
        </p:nvSpPr>
        <p:spPr>
          <a:xfrm>
            <a:off x="6409114" y="2013519"/>
            <a:ext cx="4772024" cy="58404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7" name="Text Placeholder 3">
            <a:extLst>
              <a:ext uri="{FF2B5EF4-FFF2-40B4-BE49-F238E27FC236}">
                <a16:creationId xmlns:a16="http://schemas.microsoft.com/office/drawing/2014/main" id="{FCFEC22E-7791-183E-1933-644E505872AE}"/>
              </a:ext>
            </a:extLst>
          </p:cNvPr>
          <p:cNvSpPr>
            <a:spLocks noGrp="1"/>
          </p:cNvSpPr>
          <p:nvPr>
            <p:ph type="body" sz="half" idx="13"/>
          </p:nvPr>
        </p:nvSpPr>
        <p:spPr>
          <a:xfrm>
            <a:off x="6409114" y="1331779"/>
            <a:ext cx="4772024" cy="584041"/>
          </a:xfrm>
        </p:spPr>
        <p:txBody>
          <a:bodyPr>
            <a:normAutofit/>
          </a:bodyPr>
          <a:lstStyle>
            <a:lvl1pPr marL="0" indent="0">
              <a:buNone/>
              <a:defRPr sz="22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9" name="Text Placeholder 3">
            <a:extLst>
              <a:ext uri="{FF2B5EF4-FFF2-40B4-BE49-F238E27FC236}">
                <a16:creationId xmlns:a16="http://schemas.microsoft.com/office/drawing/2014/main" id="{DDDE91B8-90FF-9465-08DF-FEAB7DBF8D68}"/>
              </a:ext>
            </a:extLst>
          </p:cNvPr>
          <p:cNvSpPr>
            <a:spLocks noGrp="1"/>
          </p:cNvSpPr>
          <p:nvPr>
            <p:ph type="body" sz="half" idx="14"/>
          </p:nvPr>
        </p:nvSpPr>
        <p:spPr>
          <a:xfrm>
            <a:off x="6409114" y="3648527"/>
            <a:ext cx="4772024" cy="58404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0" name="Text Placeholder 3">
            <a:extLst>
              <a:ext uri="{FF2B5EF4-FFF2-40B4-BE49-F238E27FC236}">
                <a16:creationId xmlns:a16="http://schemas.microsoft.com/office/drawing/2014/main" id="{3899E1DF-BAF0-CEAA-3A78-3A5174F7117D}"/>
              </a:ext>
            </a:extLst>
          </p:cNvPr>
          <p:cNvSpPr>
            <a:spLocks noGrp="1"/>
          </p:cNvSpPr>
          <p:nvPr>
            <p:ph type="body" sz="half" idx="15"/>
          </p:nvPr>
        </p:nvSpPr>
        <p:spPr>
          <a:xfrm>
            <a:off x="6409114" y="2966787"/>
            <a:ext cx="4772024" cy="584041"/>
          </a:xfrm>
        </p:spPr>
        <p:txBody>
          <a:bodyPr>
            <a:normAutofit/>
          </a:bodyPr>
          <a:lstStyle>
            <a:lvl1pPr marL="0" indent="0">
              <a:buNone/>
              <a:defRPr sz="22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1" name="Text Placeholder 3">
            <a:extLst>
              <a:ext uri="{FF2B5EF4-FFF2-40B4-BE49-F238E27FC236}">
                <a16:creationId xmlns:a16="http://schemas.microsoft.com/office/drawing/2014/main" id="{57BDFEB0-EB4E-C0E8-F937-E934808AF6D1}"/>
              </a:ext>
            </a:extLst>
          </p:cNvPr>
          <p:cNvSpPr>
            <a:spLocks noGrp="1"/>
          </p:cNvSpPr>
          <p:nvPr>
            <p:ph type="body" sz="half" idx="16"/>
          </p:nvPr>
        </p:nvSpPr>
        <p:spPr>
          <a:xfrm>
            <a:off x="6409318" y="5177502"/>
            <a:ext cx="4772024" cy="58404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2" name="Text Placeholder 3">
            <a:extLst>
              <a:ext uri="{FF2B5EF4-FFF2-40B4-BE49-F238E27FC236}">
                <a16:creationId xmlns:a16="http://schemas.microsoft.com/office/drawing/2014/main" id="{C3DDAE5B-0771-5B86-C4AC-6C1894F2AB9F}"/>
              </a:ext>
            </a:extLst>
          </p:cNvPr>
          <p:cNvSpPr>
            <a:spLocks noGrp="1"/>
          </p:cNvSpPr>
          <p:nvPr>
            <p:ph type="body" sz="half" idx="17"/>
          </p:nvPr>
        </p:nvSpPr>
        <p:spPr>
          <a:xfrm>
            <a:off x="6409318" y="4495762"/>
            <a:ext cx="4772024" cy="584041"/>
          </a:xfrm>
        </p:spPr>
        <p:txBody>
          <a:bodyPr>
            <a:normAutofit/>
          </a:bodyPr>
          <a:lstStyle>
            <a:lvl1pPr marL="0" indent="0">
              <a:buNone/>
              <a:defRPr sz="22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Footer Placeholder 6">
            <a:extLst>
              <a:ext uri="{FF2B5EF4-FFF2-40B4-BE49-F238E27FC236}">
                <a16:creationId xmlns:a16="http://schemas.microsoft.com/office/drawing/2014/main" id="{5BF53C5B-30DC-3271-5542-64A757FEDC1F}"/>
              </a:ext>
            </a:extLst>
          </p:cNvPr>
          <p:cNvSpPr>
            <a:spLocks noGrp="1"/>
          </p:cNvSpPr>
          <p:nvPr>
            <p:ph type="ftr" sz="quarter" idx="18"/>
          </p:nvPr>
        </p:nvSpPr>
        <p:spPr/>
        <p:txBody>
          <a:bodyPr/>
          <a:lstStyle/>
          <a:p>
            <a:r>
              <a:rPr lang="en-US"/>
              <a:t>‹#›</a:t>
            </a:r>
            <a:endParaRPr lang="en-US" dirty="0"/>
          </a:p>
        </p:txBody>
      </p:sp>
      <p:sp>
        <p:nvSpPr>
          <p:cNvPr id="33" name="Slide Number Placeholder 32">
            <a:extLst>
              <a:ext uri="{FF2B5EF4-FFF2-40B4-BE49-F238E27FC236}">
                <a16:creationId xmlns:a16="http://schemas.microsoft.com/office/drawing/2014/main" id="{3EFC361A-79E9-7AA2-2E97-05CFF432C2B6}"/>
              </a:ext>
            </a:extLst>
          </p:cNvPr>
          <p:cNvSpPr>
            <a:spLocks noGrp="1"/>
          </p:cNvSpPr>
          <p:nvPr>
            <p:ph type="sldNum" sz="quarter" idx="19"/>
          </p:nvPr>
        </p:nvSpPr>
        <p:spPr/>
        <p:txBody>
          <a:bodyPr/>
          <a:lstStyle/>
          <a:p>
            <a:fld id="{DADA6105-A3FA-49B5-BA61-2DD39CF3A21F}" type="slidenum">
              <a:rPr lang="en-US" smtClean="0"/>
              <a:pPr/>
              <a:t>‹#›</a:t>
            </a:fld>
            <a:endParaRPr lang="en-US"/>
          </a:p>
        </p:txBody>
      </p:sp>
    </p:spTree>
    <p:extLst>
      <p:ext uri="{BB962C8B-B14F-4D97-AF65-F5344CB8AC3E}">
        <p14:creationId xmlns:p14="http://schemas.microsoft.com/office/powerpoint/2010/main" val="3436882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EB291E-503E-4D86-8975-447DBAA7CF2B}"/>
              </a:ext>
            </a:extLst>
          </p:cNvPr>
          <p:cNvSpPr>
            <a:spLocks noGrp="1"/>
          </p:cNvSpPr>
          <p:nvPr>
            <p:ph type="title"/>
          </p:nvPr>
        </p:nvSpPr>
        <p:spPr>
          <a:xfrm>
            <a:off x="76899" y="365126"/>
            <a:ext cx="12038202" cy="53002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762AA57-828A-44DF-951D-332130555CCB}"/>
              </a:ext>
            </a:extLst>
          </p:cNvPr>
          <p:cNvSpPr>
            <a:spLocks noGrp="1"/>
          </p:cNvSpPr>
          <p:nvPr>
            <p:ph type="body" idx="1"/>
          </p:nvPr>
        </p:nvSpPr>
        <p:spPr>
          <a:xfrm>
            <a:off x="838200" y="895150"/>
            <a:ext cx="10515600" cy="5281813"/>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9F41BC93-D957-4E28-A8DB-F371D006BB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latin typeface="Tenorite" panose="00000500000000000000" pitchFamily="2" charset="0"/>
              </a:defRPr>
            </a:lvl1pPr>
          </a:lstStyle>
          <a:p>
            <a:r>
              <a:rPr lang="en-US"/>
              <a:t>‹#›</a:t>
            </a:r>
            <a:endParaRPr lang="en-US" dirty="0"/>
          </a:p>
        </p:txBody>
      </p:sp>
      <p:sp>
        <p:nvSpPr>
          <p:cNvPr id="4" name="Slide Number Placeholder 3">
            <a:extLst>
              <a:ext uri="{FF2B5EF4-FFF2-40B4-BE49-F238E27FC236}">
                <a16:creationId xmlns:a16="http://schemas.microsoft.com/office/drawing/2014/main" id="{4C7385B8-19BE-F8A4-C8F6-61BD7FDB09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latin typeface="Tenorite" panose="00000500000000000000" pitchFamily="2" charset="0"/>
              </a:defRPr>
            </a:lvl1pPr>
          </a:lstStyle>
          <a:p>
            <a:fld id="{DADA6105-A3FA-49B5-BA61-2DD39CF3A21F}" type="slidenum">
              <a:rPr lang="en-US" smtClean="0"/>
              <a:pPr/>
              <a:t>‹#›</a:t>
            </a:fld>
            <a:endParaRPr lang="en-US"/>
          </a:p>
        </p:txBody>
      </p:sp>
    </p:spTree>
    <p:extLst>
      <p:ext uri="{BB962C8B-B14F-4D97-AF65-F5344CB8AC3E}">
        <p14:creationId xmlns:p14="http://schemas.microsoft.com/office/powerpoint/2010/main" val="317276997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4" r:id="rId6"/>
    <p:sldLayoutId id="2147483683" r:id="rId7"/>
    <p:sldLayoutId id="2147483691" r:id="rId8"/>
    <p:sldLayoutId id="2147483685" r:id="rId9"/>
    <p:sldLayoutId id="2147483694" r:id="rId10"/>
    <p:sldLayoutId id="2147483682" r:id="rId11"/>
    <p:sldLayoutId id="2147483688" r:id="rId12"/>
    <p:sldLayoutId id="2147483686" r:id="rId13"/>
    <p:sldLayoutId id="2147483687" r:id="rId14"/>
    <p:sldLayoutId id="2147483693" r:id="rId15"/>
    <p:sldLayoutId id="2147483692" r:id="rId16"/>
  </p:sldLayoutIdLst>
  <p:hf hdr="0" ftr="0" dt="0"/>
  <p:txStyles>
    <p:titleStyle>
      <a:lvl1pPr algn="ctr" defTabSz="914400" rtl="0" eaLnBrk="1" latinLnBrk="0" hangingPunct="1">
        <a:lnSpc>
          <a:spcPct val="90000"/>
        </a:lnSpc>
        <a:spcBef>
          <a:spcPct val="0"/>
        </a:spcBef>
        <a:buNone/>
        <a:defRPr sz="2800" b="1" kern="1200">
          <a:solidFill>
            <a:schemeClr val="tx1"/>
          </a:solidFill>
          <a:latin typeface="Tenorite" panose="00000500000000000000" pitchFamily="2" charset="0"/>
          <a:ea typeface="+mj-ea"/>
          <a:cs typeface="+mj-cs"/>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enorite" panose="00000500000000000000" pitchFamily="2" charset="0"/>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enorite" panose="00000500000000000000" pitchFamily="2" charset="0"/>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enorite" panose="00000500000000000000" pitchFamily="2" charset="0"/>
          <a:ea typeface="+mn-ea"/>
          <a:cs typeface="+mn-cs"/>
        </a:defRPr>
      </a:lvl3pPr>
      <a:lvl4pPr marL="17145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enorite" panose="00000500000000000000" pitchFamily="2" charset="0"/>
          <a:ea typeface="+mn-ea"/>
          <a:cs typeface="+mn-cs"/>
        </a:defRPr>
      </a:lvl4pPr>
      <a:lvl5pPr marL="21717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enorite"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DBD3E05-039C-4C07-9847-10FDC7370D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Bierstadt Display" panose="020B0004020202020204" pitchFamily="34" charset="0"/>
              </a:defRPr>
            </a:lvl1pPr>
          </a:lstStyle>
          <a:p>
            <a:endParaRPr lang="en-US"/>
          </a:p>
        </p:txBody>
      </p:sp>
      <p:sp>
        <p:nvSpPr>
          <p:cNvPr id="2" name="Title Placeholder 1">
            <a:extLst>
              <a:ext uri="{FF2B5EF4-FFF2-40B4-BE49-F238E27FC236}">
                <a16:creationId xmlns:a16="http://schemas.microsoft.com/office/drawing/2014/main" id="{5DEB291E-503E-4D86-8975-447DBAA7CF2B}"/>
              </a:ext>
            </a:extLst>
          </p:cNvPr>
          <p:cNvSpPr>
            <a:spLocks noGrp="1"/>
          </p:cNvSpPr>
          <p:nvPr>
            <p:ph type="title"/>
          </p:nvPr>
        </p:nvSpPr>
        <p:spPr>
          <a:xfrm>
            <a:off x="76899" y="365126"/>
            <a:ext cx="12038202" cy="530024"/>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0762AA57-828A-44DF-951D-332130555CCB}"/>
              </a:ext>
            </a:extLst>
          </p:cNvPr>
          <p:cNvSpPr>
            <a:spLocks noGrp="1"/>
          </p:cNvSpPr>
          <p:nvPr>
            <p:ph type="body" idx="1"/>
          </p:nvPr>
        </p:nvSpPr>
        <p:spPr>
          <a:xfrm>
            <a:off x="838200" y="895150"/>
            <a:ext cx="10515600" cy="5281813"/>
          </a:xfrm>
          <a:prstGeom prst="rect">
            <a:avLst/>
          </a:prstGeom>
        </p:spPr>
        <p:txBody>
          <a:bodyPr vert="horz" lIns="91440" tIns="45720" rIns="91440" bIns="45720" rtlCol="0"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9F41BC93-D957-4E28-A8DB-F371D006BB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enorite" panose="00000500000000000000" pitchFamily="2" charset="0"/>
              </a:defRPr>
            </a:lvl1pPr>
          </a:lstStyle>
          <a:p>
            <a:r>
              <a:rPr lang="en-US"/>
              <a:t>‹#›</a:t>
            </a:r>
          </a:p>
        </p:txBody>
      </p:sp>
      <p:sp>
        <p:nvSpPr>
          <p:cNvPr id="6" name="Slide Number Placeholder 5">
            <a:extLst>
              <a:ext uri="{FF2B5EF4-FFF2-40B4-BE49-F238E27FC236}">
                <a16:creationId xmlns:a16="http://schemas.microsoft.com/office/drawing/2014/main" id="{41EA1C6E-7C07-40D0-BC9E-0985BB06E2EA}"/>
              </a:ext>
            </a:extLst>
          </p:cNvPr>
          <p:cNvSpPr>
            <a:spLocks noGrp="1"/>
          </p:cNvSpPr>
          <p:nvPr>
            <p:ph type="sldNum" sz="quarter" idx="4"/>
          </p:nvPr>
        </p:nvSpPr>
        <p:spPr>
          <a:xfrm>
            <a:off x="8610600" y="6373018"/>
            <a:ext cx="2743200" cy="365125"/>
          </a:xfrm>
          <a:prstGeom prst="rect">
            <a:avLst/>
          </a:prstGeom>
        </p:spPr>
        <p:txBody>
          <a:bodyPr vert="horz" lIns="91440" tIns="45720" rIns="91440" bIns="45720" rtlCol="0" anchor="ctr"/>
          <a:lstStyle>
            <a:lvl1pPr algn="r">
              <a:defRPr sz="1200">
                <a:solidFill>
                  <a:schemeClr val="tx1">
                    <a:tint val="75000"/>
                  </a:schemeClr>
                </a:solidFill>
                <a:latin typeface="Tenorite" panose="00000500000000000000" pitchFamily="2" charset="0"/>
              </a:defRPr>
            </a:lvl1pPr>
          </a:lstStyle>
          <a:p>
            <a:endParaRPr lang="en-US" dirty="0"/>
          </a:p>
        </p:txBody>
      </p:sp>
      <p:pic>
        <p:nvPicPr>
          <p:cNvPr id="7" name="Picture 6" descr="Logo-2007-Original">
            <a:extLst>
              <a:ext uri="{FF2B5EF4-FFF2-40B4-BE49-F238E27FC236}">
                <a16:creationId xmlns:a16="http://schemas.microsoft.com/office/drawing/2014/main" id="{F32E032B-18EB-43CB-8217-D901CE9F4052}"/>
              </a:ext>
            </a:extLst>
          </p:cNvPr>
          <p:cNvPicPr/>
          <p:nvPr/>
        </p:nvPicPr>
        <p:blipFill>
          <a:blip r:embed="rId3">
            <a:extLst>
              <a:ext uri="{28A0092B-C50C-407E-A947-70E740481C1C}">
                <a14:useLocalDpi xmlns:a14="http://schemas.microsoft.com/office/drawing/2010/main" val="0"/>
              </a:ext>
            </a:extLst>
          </a:blip>
          <a:stretch>
            <a:fillRect/>
          </a:stretch>
        </p:blipFill>
        <p:spPr>
          <a:xfrm>
            <a:off x="838200" y="6389687"/>
            <a:ext cx="1827386" cy="331788"/>
          </a:xfrm>
          <a:prstGeom prst="rect">
            <a:avLst/>
          </a:prstGeom>
        </p:spPr>
      </p:pic>
    </p:spTree>
    <p:extLst>
      <p:ext uri="{BB962C8B-B14F-4D97-AF65-F5344CB8AC3E}">
        <p14:creationId xmlns:p14="http://schemas.microsoft.com/office/powerpoint/2010/main" val="3172769978"/>
      </p:ext>
    </p:extLst>
  </p:cSld>
  <p:clrMap bg1="lt1" tx1="dk1" bg2="lt2" tx2="dk2" accent1="accent1" accent2="accent2" accent3="accent3" accent4="accent4" accent5="accent5" accent6="accent6" hlink="hlink" folHlink="folHlink"/>
  <p:sldLayoutIdLst>
    <p:sldLayoutId id="2147483689" r:id="rId1"/>
  </p:sldLayoutIdLst>
  <p:hf hdr="0" ftr="0" dt="0"/>
  <p:txStyles>
    <p:titleStyle>
      <a:lvl1pPr algn="ctr" defTabSz="914400" rtl="0" eaLnBrk="1" latinLnBrk="0" hangingPunct="1">
        <a:lnSpc>
          <a:spcPct val="90000"/>
        </a:lnSpc>
        <a:spcBef>
          <a:spcPct val="0"/>
        </a:spcBef>
        <a:buNone/>
        <a:defRPr sz="2800" b="1" kern="1200">
          <a:solidFill>
            <a:schemeClr val="tx1"/>
          </a:solidFill>
          <a:latin typeface="Tenorite" panose="00000500000000000000" pitchFamily="2" charset="0"/>
          <a:ea typeface="+mj-ea"/>
          <a:cs typeface="+mj-cs"/>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enorite" panose="00000500000000000000" pitchFamily="2" charset="0"/>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enorite" panose="00000500000000000000" pitchFamily="2" charset="0"/>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enorite" panose="00000500000000000000" pitchFamily="2" charset="0"/>
          <a:ea typeface="+mn-ea"/>
          <a:cs typeface="+mn-cs"/>
        </a:defRPr>
      </a:lvl3pPr>
      <a:lvl4pPr marL="17145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enorite" panose="00000500000000000000" pitchFamily="2" charset="0"/>
          <a:ea typeface="+mn-ea"/>
          <a:cs typeface="+mn-cs"/>
        </a:defRPr>
      </a:lvl4pPr>
      <a:lvl5pPr marL="21717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enorite"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r>
              <a:rPr lang="en-US"/>
              <a:t>‹#›</a:t>
            </a: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55" r:id="rId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5D83E-081E-EC9B-75EB-097F1A95CCF0}"/>
              </a:ext>
            </a:extLst>
          </p:cNvPr>
          <p:cNvSpPr>
            <a:spLocks noGrp="1"/>
          </p:cNvSpPr>
          <p:nvPr>
            <p:ph type="ctrTitle"/>
          </p:nvPr>
        </p:nvSpPr>
        <p:spPr/>
        <p:txBody>
          <a:bodyPr>
            <a:normAutofit fontScale="90000"/>
          </a:bodyPr>
          <a:lstStyle/>
          <a:p>
            <a:r>
              <a:rPr lang="en-US" dirty="0"/>
              <a:t>New Mexico:</a:t>
            </a:r>
            <a:br>
              <a:rPr lang="en-US" dirty="0"/>
            </a:br>
            <a:r>
              <a:rPr lang="en-US" dirty="0"/>
              <a:t>Review of Rural Definitions</a:t>
            </a:r>
          </a:p>
        </p:txBody>
      </p:sp>
      <p:sp>
        <p:nvSpPr>
          <p:cNvPr id="3" name="Subtitle 2">
            <a:extLst>
              <a:ext uri="{FF2B5EF4-FFF2-40B4-BE49-F238E27FC236}">
                <a16:creationId xmlns:a16="http://schemas.microsoft.com/office/drawing/2014/main" id="{1E479616-A5D4-40E5-EC43-35362D49E634}"/>
              </a:ext>
            </a:extLst>
          </p:cNvPr>
          <p:cNvSpPr>
            <a:spLocks noGrp="1"/>
          </p:cNvSpPr>
          <p:nvPr>
            <p:ph type="subTitle" idx="1"/>
          </p:nvPr>
        </p:nvSpPr>
        <p:spPr/>
        <p:txBody>
          <a:bodyPr>
            <a:normAutofit fontScale="62500" lnSpcReduction="20000"/>
          </a:bodyPr>
          <a:lstStyle/>
          <a:p>
            <a:r>
              <a:rPr lang="en-US" dirty="0"/>
              <a:t>NCHEMS State Technical Support</a:t>
            </a:r>
          </a:p>
          <a:p>
            <a:r>
              <a:rPr lang="en-US" dirty="0"/>
              <a:t>June 2026</a:t>
            </a:r>
          </a:p>
        </p:txBody>
      </p:sp>
      <p:sp>
        <p:nvSpPr>
          <p:cNvPr id="6" name="Slide Number Placeholder 5">
            <a:extLst>
              <a:ext uri="{FF2B5EF4-FFF2-40B4-BE49-F238E27FC236}">
                <a16:creationId xmlns:a16="http://schemas.microsoft.com/office/drawing/2014/main" id="{8D1640C8-94E7-1F4D-512B-5C76C9DCB633}"/>
              </a:ext>
            </a:extLst>
          </p:cNvPr>
          <p:cNvSpPr>
            <a:spLocks noGrp="1"/>
          </p:cNvSpPr>
          <p:nvPr>
            <p:ph type="sldNum" sz="quarter" idx="11"/>
          </p:nvPr>
        </p:nvSpPr>
        <p:spPr>
          <a:xfrm>
            <a:off x="4237518" y="6212658"/>
            <a:ext cx="2743200" cy="365125"/>
          </a:xfrm>
        </p:spPr>
        <p:txBody>
          <a:bodyPr/>
          <a:lstStyle/>
          <a:p>
            <a:pPr algn="ctr"/>
            <a:fld id="{DADA6105-A3FA-49B5-BA61-2DD39CF3A21F}" type="slidenum">
              <a:rPr lang="en-US" smtClean="0"/>
              <a:pPr algn="ctr"/>
              <a:t>1</a:t>
            </a:fld>
            <a:endParaRPr lang="en-US" dirty="0"/>
          </a:p>
        </p:txBody>
      </p:sp>
    </p:spTree>
    <p:extLst>
      <p:ext uri="{BB962C8B-B14F-4D97-AF65-F5344CB8AC3E}">
        <p14:creationId xmlns:p14="http://schemas.microsoft.com/office/powerpoint/2010/main" val="2557878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0762D-A223-AD91-971C-57D94EE4F4DE}"/>
              </a:ext>
            </a:extLst>
          </p:cNvPr>
          <p:cNvSpPr>
            <a:spLocks noGrp="1"/>
          </p:cNvSpPr>
          <p:nvPr>
            <p:ph type="title"/>
          </p:nvPr>
        </p:nvSpPr>
        <p:spPr/>
        <p:txBody>
          <a:bodyPr/>
          <a:lstStyle/>
          <a:p>
            <a:r>
              <a:rPr lang="en-US" dirty="0"/>
              <a:t>Metropolitan/Non-Metro </a:t>
            </a:r>
          </a:p>
        </p:txBody>
      </p:sp>
      <p:sp>
        <p:nvSpPr>
          <p:cNvPr id="3" name="Content Placeholder 2">
            <a:extLst>
              <a:ext uri="{FF2B5EF4-FFF2-40B4-BE49-F238E27FC236}">
                <a16:creationId xmlns:a16="http://schemas.microsoft.com/office/drawing/2014/main" id="{98DF005B-0420-DCA3-639B-2CA828DBB72F}"/>
              </a:ext>
            </a:extLst>
          </p:cNvPr>
          <p:cNvSpPr>
            <a:spLocks noGrp="1"/>
          </p:cNvSpPr>
          <p:nvPr>
            <p:ph idx="1"/>
          </p:nvPr>
        </p:nvSpPr>
        <p:spPr/>
        <p:txBody>
          <a:bodyPr/>
          <a:lstStyle/>
          <a:p>
            <a:r>
              <a:rPr lang="en-US" dirty="0"/>
              <a:t>U.S. Census Bureau (Office of Management and Budget designations)</a:t>
            </a:r>
          </a:p>
          <a:p>
            <a:r>
              <a:rPr lang="en-US" dirty="0"/>
              <a:t>County-level</a:t>
            </a:r>
          </a:p>
          <a:p>
            <a:r>
              <a:rPr lang="en-US" dirty="0"/>
              <a:t>Metropolitan (Metro) statistical area defined as urban core </a:t>
            </a:r>
            <a:r>
              <a:rPr lang="en-US" dirty="0">
                <a:latin typeface="Times New Roman" panose="02020603050405020304" pitchFamily="18" charset="0"/>
                <a:cs typeface="Times New Roman" panose="02020603050405020304" pitchFamily="18" charset="0"/>
              </a:rPr>
              <a:t>≤</a:t>
            </a:r>
            <a:r>
              <a:rPr lang="en-US" dirty="0"/>
              <a:t> 50,000 population </a:t>
            </a:r>
          </a:p>
          <a:p>
            <a:r>
              <a:rPr lang="en-US" dirty="0"/>
              <a:t>Non-metro – Counties with </a:t>
            </a:r>
            <a:r>
              <a:rPr lang="en-US" dirty="0">
                <a:latin typeface="Times New Roman" panose="02020603050405020304" pitchFamily="18" charset="0"/>
                <a:cs typeface="Times New Roman" panose="02020603050405020304" pitchFamily="18" charset="0"/>
              </a:rPr>
              <a:t>≤ </a:t>
            </a:r>
            <a:r>
              <a:rPr lang="en-US" dirty="0"/>
              <a:t>49,999</a:t>
            </a:r>
          </a:p>
        </p:txBody>
      </p:sp>
      <p:sp>
        <p:nvSpPr>
          <p:cNvPr id="4" name="Slide Number Placeholder 3">
            <a:extLst>
              <a:ext uri="{FF2B5EF4-FFF2-40B4-BE49-F238E27FC236}">
                <a16:creationId xmlns:a16="http://schemas.microsoft.com/office/drawing/2014/main" id="{C54271CD-16A7-7524-7D30-E8437788C6D9}"/>
              </a:ext>
            </a:extLst>
          </p:cNvPr>
          <p:cNvSpPr>
            <a:spLocks noGrp="1"/>
          </p:cNvSpPr>
          <p:nvPr>
            <p:ph type="sldNum" sz="quarter" idx="11"/>
          </p:nvPr>
        </p:nvSpPr>
        <p:spPr/>
        <p:txBody>
          <a:bodyPr/>
          <a:lstStyle/>
          <a:p>
            <a:fld id="{DADA6105-A3FA-49B5-BA61-2DD39CF3A21F}" type="slidenum">
              <a:rPr lang="en-US" smtClean="0"/>
              <a:pPr/>
              <a:t>10</a:t>
            </a:fld>
            <a:endParaRPr lang="en-US"/>
          </a:p>
        </p:txBody>
      </p:sp>
    </p:spTree>
    <p:extLst>
      <p:ext uri="{BB962C8B-B14F-4D97-AF65-F5344CB8AC3E}">
        <p14:creationId xmlns:p14="http://schemas.microsoft.com/office/powerpoint/2010/main" val="1871136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EC645-7D38-EEDC-AB67-925DAD23F7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E8D58D-19F6-B5AD-F026-34115AD61EAA}"/>
              </a:ext>
            </a:extLst>
          </p:cNvPr>
          <p:cNvSpPr>
            <a:spLocks noGrp="1"/>
          </p:cNvSpPr>
          <p:nvPr>
            <p:ph type="title"/>
          </p:nvPr>
        </p:nvSpPr>
        <p:spPr/>
        <p:txBody>
          <a:bodyPr/>
          <a:lstStyle/>
          <a:p>
            <a:r>
              <a:rPr lang="en-US" dirty="0"/>
              <a:t>Rural-Urban Commuting Area Codes (RUCA)</a:t>
            </a:r>
          </a:p>
        </p:txBody>
      </p:sp>
      <p:sp>
        <p:nvSpPr>
          <p:cNvPr id="3" name="Content Placeholder 2">
            <a:extLst>
              <a:ext uri="{FF2B5EF4-FFF2-40B4-BE49-F238E27FC236}">
                <a16:creationId xmlns:a16="http://schemas.microsoft.com/office/drawing/2014/main" id="{04ED4BEA-812B-1AA7-56F9-4F3478DD481C}"/>
              </a:ext>
            </a:extLst>
          </p:cNvPr>
          <p:cNvSpPr>
            <a:spLocks noGrp="1"/>
          </p:cNvSpPr>
          <p:nvPr>
            <p:ph idx="1"/>
          </p:nvPr>
        </p:nvSpPr>
        <p:spPr/>
        <p:txBody>
          <a:bodyPr/>
          <a:lstStyle/>
          <a:p>
            <a:r>
              <a:rPr lang="en-US" dirty="0"/>
              <a:t>US Department of Agriculture – Economic Research Service</a:t>
            </a:r>
          </a:p>
          <a:p>
            <a:r>
              <a:rPr lang="en-US" dirty="0"/>
              <a:t>Census Tract</a:t>
            </a:r>
          </a:p>
          <a:p>
            <a:r>
              <a:rPr lang="en-US" dirty="0"/>
              <a:t>Urbanization level and daily community patterns (U.S. Census Journey-to-work data)</a:t>
            </a:r>
          </a:p>
          <a:p>
            <a:r>
              <a:rPr lang="en-US" dirty="0"/>
              <a:t>Census-defined urbanization clusters of </a:t>
            </a:r>
            <a:r>
              <a:rPr lang="en-US" dirty="0">
                <a:latin typeface="Times New Roman" panose="02020603050405020304" pitchFamily="18" charset="0"/>
                <a:cs typeface="Times New Roman" panose="02020603050405020304" pitchFamily="18" charset="0"/>
              </a:rPr>
              <a:t>≥</a:t>
            </a:r>
            <a:r>
              <a:rPr lang="en-US" dirty="0"/>
              <a:t> 10,000 population </a:t>
            </a:r>
          </a:p>
          <a:p>
            <a:r>
              <a:rPr lang="en-US" dirty="0"/>
              <a:t>Rural is considered tracts in small towns (2,500 – 9,999) or isolated rural areas </a:t>
            </a:r>
          </a:p>
        </p:txBody>
      </p:sp>
      <p:sp>
        <p:nvSpPr>
          <p:cNvPr id="4" name="Slide Number Placeholder 3">
            <a:extLst>
              <a:ext uri="{FF2B5EF4-FFF2-40B4-BE49-F238E27FC236}">
                <a16:creationId xmlns:a16="http://schemas.microsoft.com/office/drawing/2014/main" id="{4C34C420-D5E6-6DA7-8FB7-7325AF4C95D8}"/>
              </a:ext>
            </a:extLst>
          </p:cNvPr>
          <p:cNvSpPr>
            <a:spLocks noGrp="1"/>
          </p:cNvSpPr>
          <p:nvPr>
            <p:ph type="sldNum" sz="quarter" idx="11"/>
          </p:nvPr>
        </p:nvSpPr>
        <p:spPr/>
        <p:txBody>
          <a:bodyPr/>
          <a:lstStyle/>
          <a:p>
            <a:fld id="{DADA6105-A3FA-49B5-BA61-2DD39CF3A21F}" type="slidenum">
              <a:rPr lang="en-US" smtClean="0"/>
              <a:pPr/>
              <a:t>11</a:t>
            </a:fld>
            <a:endParaRPr lang="en-US"/>
          </a:p>
        </p:txBody>
      </p:sp>
    </p:spTree>
    <p:extLst>
      <p:ext uri="{BB962C8B-B14F-4D97-AF65-F5344CB8AC3E}">
        <p14:creationId xmlns:p14="http://schemas.microsoft.com/office/powerpoint/2010/main" val="2851805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7B1D3-F6E3-B750-F692-0FE4C3BA39B2}"/>
              </a:ext>
            </a:extLst>
          </p:cNvPr>
          <p:cNvSpPr>
            <a:spLocks noGrp="1"/>
          </p:cNvSpPr>
          <p:nvPr>
            <p:ph type="title"/>
          </p:nvPr>
        </p:nvSpPr>
        <p:spPr/>
        <p:txBody>
          <a:bodyPr/>
          <a:lstStyle/>
          <a:p>
            <a:r>
              <a:rPr lang="en-US" dirty="0"/>
              <a:t>Census County Rural Population (≥ 50% Rural)</a:t>
            </a:r>
          </a:p>
        </p:txBody>
      </p:sp>
      <p:sp>
        <p:nvSpPr>
          <p:cNvPr id="3" name="Content Placeholder 2">
            <a:extLst>
              <a:ext uri="{FF2B5EF4-FFF2-40B4-BE49-F238E27FC236}">
                <a16:creationId xmlns:a16="http://schemas.microsoft.com/office/drawing/2014/main" id="{9DD1A90C-7009-6143-AF76-CBC0BE677837}"/>
              </a:ext>
            </a:extLst>
          </p:cNvPr>
          <p:cNvSpPr>
            <a:spLocks noGrp="1"/>
          </p:cNvSpPr>
          <p:nvPr>
            <p:ph idx="1"/>
          </p:nvPr>
        </p:nvSpPr>
        <p:spPr/>
        <p:txBody>
          <a:bodyPr/>
          <a:lstStyle/>
          <a:p>
            <a:r>
              <a:rPr lang="en-US" dirty="0"/>
              <a:t>U.S. Census Bureau </a:t>
            </a:r>
          </a:p>
          <a:p>
            <a:r>
              <a:rPr lang="en-US" dirty="0"/>
              <a:t>County-level</a:t>
            </a:r>
          </a:p>
          <a:p>
            <a:r>
              <a:rPr lang="en-US" dirty="0"/>
              <a:t>Rural is defined as a county where a majority (≥ 50%) of its population lives in areas classified as rural by the Census.</a:t>
            </a:r>
          </a:p>
          <a:p>
            <a:pPr lvl="1"/>
            <a:r>
              <a:rPr lang="en-US" dirty="0"/>
              <a:t>Census rural definition is any population no classified as urban (urbanized areas ≥ 50,000 or urban clusters 2,500–49,999)</a:t>
            </a:r>
          </a:p>
          <a:p>
            <a:endParaRPr lang="en-US" dirty="0"/>
          </a:p>
        </p:txBody>
      </p:sp>
      <p:sp>
        <p:nvSpPr>
          <p:cNvPr id="4" name="Slide Number Placeholder 3">
            <a:extLst>
              <a:ext uri="{FF2B5EF4-FFF2-40B4-BE49-F238E27FC236}">
                <a16:creationId xmlns:a16="http://schemas.microsoft.com/office/drawing/2014/main" id="{3E98BF9B-CCDB-286F-5299-9B6CDF638468}"/>
              </a:ext>
            </a:extLst>
          </p:cNvPr>
          <p:cNvSpPr>
            <a:spLocks noGrp="1"/>
          </p:cNvSpPr>
          <p:nvPr>
            <p:ph type="sldNum" sz="quarter" idx="11"/>
          </p:nvPr>
        </p:nvSpPr>
        <p:spPr/>
        <p:txBody>
          <a:bodyPr/>
          <a:lstStyle/>
          <a:p>
            <a:fld id="{DADA6105-A3FA-49B5-BA61-2DD39CF3A21F}" type="slidenum">
              <a:rPr lang="en-US" smtClean="0"/>
              <a:pPr/>
              <a:t>12</a:t>
            </a:fld>
            <a:endParaRPr lang="en-US"/>
          </a:p>
        </p:txBody>
      </p:sp>
    </p:spTree>
    <p:extLst>
      <p:ext uri="{BB962C8B-B14F-4D97-AF65-F5344CB8AC3E}">
        <p14:creationId xmlns:p14="http://schemas.microsoft.com/office/powerpoint/2010/main" val="2260258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CB38E-CE20-9855-B31B-2D60F930F5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AF9365-62F4-266F-D914-C6B28F20393D}"/>
              </a:ext>
            </a:extLst>
          </p:cNvPr>
          <p:cNvSpPr>
            <a:spLocks noGrp="1"/>
          </p:cNvSpPr>
          <p:nvPr>
            <p:ph type="title"/>
          </p:nvPr>
        </p:nvSpPr>
        <p:spPr/>
        <p:txBody>
          <a:bodyPr/>
          <a:lstStyle/>
          <a:p>
            <a:r>
              <a:rPr lang="en-US" dirty="0"/>
              <a:t>NCES Locale Codes</a:t>
            </a:r>
          </a:p>
        </p:txBody>
      </p:sp>
      <p:sp>
        <p:nvSpPr>
          <p:cNvPr id="3" name="Content Placeholder 2">
            <a:extLst>
              <a:ext uri="{FF2B5EF4-FFF2-40B4-BE49-F238E27FC236}">
                <a16:creationId xmlns:a16="http://schemas.microsoft.com/office/drawing/2014/main" id="{60DBC58E-F292-A06D-0471-64B634656413}"/>
              </a:ext>
            </a:extLst>
          </p:cNvPr>
          <p:cNvSpPr>
            <a:spLocks noGrp="1"/>
          </p:cNvSpPr>
          <p:nvPr>
            <p:ph idx="1"/>
          </p:nvPr>
        </p:nvSpPr>
        <p:spPr/>
        <p:txBody>
          <a:bodyPr/>
          <a:lstStyle/>
          <a:p>
            <a:r>
              <a:rPr lang="en-US" dirty="0"/>
              <a:t>National Center for Education Statistics (NCES)</a:t>
            </a:r>
          </a:p>
          <a:p>
            <a:r>
              <a:rPr lang="en-US" dirty="0"/>
              <a:t>School or district address</a:t>
            </a:r>
          </a:p>
          <a:p>
            <a:r>
              <a:rPr lang="en-US" dirty="0"/>
              <a:t>Based on urbanized areas</a:t>
            </a:r>
          </a:p>
          <a:p>
            <a:r>
              <a:rPr lang="en-US" dirty="0"/>
              <a:t>Town/Rural areas are subclassified by distance to the nearest urbanized area</a:t>
            </a:r>
          </a:p>
          <a:p>
            <a:r>
              <a:rPr lang="en-US" dirty="0"/>
              <a:t>Four major locales</a:t>
            </a:r>
          </a:p>
          <a:p>
            <a:pPr lvl="1"/>
            <a:r>
              <a:rPr lang="en-US" dirty="0"/>
              <a:t>City</a:t>
            </a:r>
          </a:p>
          <a:p>
            <a:pPr lvl="1"/>
            <a:r>
              <a:rPr lang="en-US" dirty="0"/>
              <a:t>Suburban</a:t>
            </a:r>
          </a:p>
          <a:p>
            <a:pPr lvl="1"/>
            <a:r>
              <a:rPr lang="en-US" dirty="0"/>
              <a:t>Town</a:t>
            </a:r>
          </a:p>
          <a:p>
            <a:pPr lvl="1"/>
            <a:r>
              <a:rPr lang="en-US" dirty="0"/>
              <a:t>Rural</a:t>
            </a:r>
          </a:p>
          <a:p>
            <a:r>
              <a:rPr lang="en-US" dirty="0"/>
              <a:t>Subclassifications </a:t>
            </a:r>
          </a:p>
          <a:p>
            <a:pPr lvl="1"/>
            <a:r>
              <a:rPr lang="en-US" dirty="0"/>
              <a:t>Large, Midsize, Small, Fringe, Distant, Remote</a:t>
            </a:r>
          </a:p>
        </p:txBody>
      </p:sp>
      <p:sp>
        <p:nvSpPr>
          <p:cNvPr id="4" name="Slide Number Placeholder 3">
            <a:extLst>
              <a:ext uri="{FF2B5EF4-FFF2-40B4-BE49-F238E27FC236}">
                <a16:creationId xmlns:a16="http://schemas.microsoft.com/office/drawing/2014/main" id="{E526599F-A06D-BC5A-0E9F-0EDBD0795EDC}"/>
              </a:ext>
            </a:extLst>
          </p:cNvPr>
          <p:cNvSpPr>
            <a:spLocks noGrp="1"/>
          </p:cNvSpPr>
          <p:nvPr>
            <p:ph type="sldNum" sz="quarter" idx="11"/>
          </p:nvPr>
        </p:nvSpPr>
        <p:spPr/>
        <p:txBody>
          <a:bodyPr/>
          <a:lstStyle/>
          <a:p>
            <a:fld id="{DADA6105-A3FA-49B5-BA61-2DD39CF3A21F}" type="slidenum">
              <a:rPr lang="en-US" smtClean="0"/>
              <a:pPr/>
              <a:t>13</a:t>
            </a:fld>
            <a:endParaRPr lang="en-US"/>
          </a:p>
        </p:txBody>
      </p:sp>
    </p:spTree>
    <p:extLst>
      <p:ext uri="{BB962C8B-B14F-4D97-AF65-F5344CB8AC3E}">
        <p14:creationId xmlns:p14="http://schemas.microsoft.com/office/powerpoint/2010/main" val="1279847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84A99-17D5-3FAB-0310-D90217DF6464}"/>
              </a:ext>
            </a:extLst>
          </p:cNvPr>
          <p:cNvSpPr>
            <a:spLocks noGrp="1"/>
          </p:cNvSpPr>
          <p:nvPr>
            <p:ph type="title"/>
          </p:nvPr>
        </p:nvSpPr>
        <p:spPr/>
        <p:txBody>
          <a:bodyPr/>
          <a:lstStyle/>
          <a:p>
            <a:r>
              <a:rPr lang="en-US" dirty="0"/>
              <a:t>Rural Serving Institutions (RSIs)</a:t>
            </a:r>
          </a:p>
        </p:txBody>
      </p:sp>
      <p:sp>
        <p:nvSpPr>
          <p:cNvPr id="3" name="Content Placeholder 2">
            <a:extLst>
              <a:ext uri="{FF2B5EF4-FFF2-40B4-BE49-F238E27FC236}">
                <a16:creationId xmlns:a16="http://schemas.microsoft.com/office/drawing/2014/main" id="{57A934F2-7DA8-F1A8-35A5-E2B5D0B3E160}"/>
              </a:ext>
            </a:extLst>
          </p:cNvPr>
          <p:cNvSpPr>
            <a:spLocks noGrp="1"/>
          </p:cNvSpPr>
          <p:nvPr>
            <p:ph idx="1"/>
          </p:nvPr>
        </p:nvSpPr>
        <p:spPr/>
        <p:txBody>
          <a:bodyPr/>
          <a:lstStyle/>
          <a:p>
            <a:r>
              <a:rPr lang="en-US" dirty="0"/>
              <a:t>Developed by the Alliance for Research on Regional Colleges (ARRC)</a:t>
            </a:r>
          </a:p>
          <a:p>
            <a:r>
              <a:rPr lang="en-US" dirty="0"/>
              <a:t>Released in 2022</a:t>
            </a:r>
          </a:p>
          <a:p>
            <a:r>
              <a:rPr lang="en-US" dirty="0"/>
              <a:t>Composite index which includes five indicators of institutional and regional rurality </a:t>
            </a:r>
          </a:p>
          <a:p>
            <a:r>
              <a:rPr lang="en-US" dirty="0"/>
              <a:t>A continuous metric that allows for different thresholds</a:t>
            </a:r>
          </a:p>
          <a:p>
            <a:pPr lvl="1"/>
            <a:r>
              <a:rPr lang="en-US" dirty="0"/>
              <a:t>This study counts all institutions above the total RSI score as an RSI. </a:t>
            </a:r>
          </a:p>
          <a:p>
            <a:endParaRPr lang="en-US" dirty="0"/>
          </a:p>
        </p:txBody>
      </p:sp>
      <p:sp>
        <p:nvSpPr>
          <p:cNvPr id="4" name="Slide Number Placeholder 3">
            <a:extLst>
              <a:ext uri="{FF2B5EF4-FFF2-40B4-BE49-F238E27FC236}">
                <a16:creationId xmlns:a16="http://schemas.microsoft.com/office/drawing/2014/main" id="{2EF4EEC1-6F73-AE12-97B8-D5A0F83B7134}"/>
              </a:ext>
            </a:extLst>
          </p:cNvPr>
          <p:cNvSpPr>
            <a:spLocks noGrp="1"/>
          </p:cNvSpPr>
          <p:nvPr>
            <p:ph type="sldNum" sz="quarter" idx="11"/>
          </p:nvPr>
        </p:nvSpPr>
        <p:spPr/>
        <p:txBody>
          <a:bodyPr/>
          <a:lstStyle/>
          <a:p>
            <a:fld id="{DADA6105-A3FA-49B5-BA61-2DD39CF3A21F}" type="slidenum">
              <a:rPr lang="en-US" smtClean="0"/>
              <a:pPr/>
              <a:t>14</a:t>
            </a:fld>
            <a:endParaRPr lang="en-US"/>
          </a:p>
        </p:txBody>
      </p:sp>
    </p:spTree>
    <p:extLst>
      <p:ext uri="{BB962C8B-B14F-4D97-AF65-F5344CB8AC3E}">
        <p14:creationId xmlns:p14="http://schemas.microsoft.com/office/powerpoint/2010/main" val="3899041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88F79-D5DA-295B-1DAC-1049051020E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31B1F55-821D-1E74-7721-BAC66B8E3EBC}"/>
              </a:ext>
            </a:extLst>
          </p:cNvPr>
          <p:cNvSpPr>
            <a:spLocks noGrp="1"/>
          </p:cNvSpPr>
          <p:nvPr>
            <p:ph type="title"/>
          </p:nvPr>
        </p:nvSpPr>
        <p:spPr/>
        <p:txBody>
          <a:bodyPr/>
          <a:lstStyle/>
          <a:p>
            <a:r>
              <a:rPr lang="en-US" dirty="0"/>
              <a:t>Institutional Analysis</a:t>
            </a:r>
          </a:p>
        </p:txBody>
      </p:sp>
      <p:sp>
        <p:nvSpPr>
          <p:cNvPr id="5" name="Text Placeholder 4">
            <a:extLst>
              <a:ext uri="{FF2B5EF4-FFF2-40B4-BE49-F238E27FC236}">
                <a16:creationId xmlns:a16="http://schemas.microsoft.com/office/drawing/2014/main" id="{96AC1400-A0BE-C3D2-A5F1-03BB6FAB9599}"/>
              </a:ext>
            </a:extLst>
          </p:cNvPr>
          <p:cNvSpPr>
            <a:spLocks noGrp="1"/>
          </p:cNvSpPr>
          <p:nvPr>
            <p:ph type="body" idx="1"/>
          </p:nvPr>
        </p:nvSpPr>
        <p:spPr/>
        <p:txBody>
          <a:bodyPr/>
          <a:lstStyle/>
          <a:p>
            <a:r>
              <a:rPr lang="en-US" dirty="0"/>
              <a:t>Applying the different rural definitions to institutions</a:t>
            </a:r>
          </a:p>
        </p:txBody>
      </p:sp>
      <p:sp>
        <p:nvSpPr>
          <p:cNvPr id="3" name="Slide Number Placeholder 2">
            <a:extLst>
              <a:ext uri="{FF2B5EF4-FFF2-40B4-BE49-F238E27FC236}">
                <a16:creationId xmlns:a16="http://schemas.microsoft.com/office/drawing/2014/main" id="{CE4F1C6B-B735-ECCA-1820-C2DE738C6561}"/>
              </a:ext>
            </a:extLst>
          </p:cNvPr>
          <p:cNvSpPr>
            <a:spLocks noGrp="1"/>
          </p:cNvSpPr>
          <p:nvPr>
            <p:ph type="sldNum" sz="quarter" idx="11"/>
          </p:nvPr>
        </p:nvSpPr>
        <p:spPr/>
        <p:txBody>
          <a:bodyPr/>
          <a:lstStyle/>
          <a:p>
            <a:fld id="{DADA6105-A3FA-49B5-BA61-2DD39CF3A21F}" type="slidenum">
              <a:rPr lang="en-US" smtClean="0"/>
              <a:pPr/>
              <a:t>15</a:t>
            </a:fld>
            <a:endParaRPr lang="en-US"/>
          </a:p>
        </p:txBody>
      </p:sp>
    </p:spTree>
    <p:extLst>
      <p:ext uri="{BB962C8B-B14F-4D97-AF65-F5344CB8AC3E}">
        <p14:creationId xmlns:p14="http://schemas.microsoft.com/office/powerpoint/2010/main" val="2153341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42A9F-B87E-8761-D421-9AC7E4439FE3}"/>
              </a:ext>
            </a:extLst>
          </p:cNvPr>
          <p:cNvSpPr>
            <a:spLocks noGrp="1"/>
          </p:cNvSpPr>
          <p:nvPr>
            <p:ph type="title"/>
          </p:nvPr>
        </p:nvSpPr>
        <p:spPr/>
        <p:txBody>
          <a:bodyPr/>
          <a:lstStyle/>
          <a:p>
            <a:r>
              <a:rPr lang="en-US" dirty="0"/>
              <a:t>Institutional Analysis</a:t>
            </a:r>
            <a:br>
              <a:rPr lang="en-US" dirty="0"/>
            </a:br>
            <a:r>
              <a:rPr lang="en-US" sz="2800" i="1" dirty="0"/>
              <a:t>(Data and Methods)</a:t>
            </a:r>
            <a:endParaRPr lang="en-US" i="1" dirty="0"/>
          </a:p>
        </p:txBody>
      </p:sp>
      <p:sp>
        <p:nvSpPr>
          <p:cNvPr id="3" name="Content Placeholder 2">
            <a:extLst>
              <a:ext uri="{FF2B5EF4-FFF2-40B4-BE49-F238E27FC236}">
                <a16:creationId xmlns:a16="http://schemas.microsoft.com/office/drawing/2014/main" id="{E7A6E496-60A6-697B-99B5-00286460EC83}"/>
              </a:ext>
            </a:extLst>
          </p:cNvPr>
          <p:cNvSpPr>
            <a:spLocks noGrp="1"/>
          </p:cNvSpPr>
          <p:nvPr>
            <p:ph idx="1"/>
          </p:nvPr>
        </p:nvSpPr>
        <p:spPr/>
        <p:txBody>
          <a:bodyPr/>
          <a:lstStyle/>
          <a:p>
            <a:r>
              <a:rPr lang="en-US" dirty="0"/>
              <a:t>IPEDS Data</a:t>
            </a:r>
          </a:p>
          <a:p>
            <a:pPr lvl="1"/>
            <a:r>
              <a:rPr lang="en-US" dirty="0"/>
              <a:t>Institution </a:t>
            </a:r>
          </a:p>
          <a:p>
            <a:pPr lvl="1"/>
            <a:r>
              <a:rPr lang="en-US" dirty="0"/>
              <a:t>Location data</a:t>
            </a:r>
          </a:p>
          <a:p>
            <a:r>
              <a:rPr lang="en-US" dirty="0"/>
              <a:t>Rural Definitions Sources </a:t>
            </a:r>
          </a:p>
          <a:p>
            <a:pPr lvl="1"/>
            <a:r>
              <a:rPr lang="en-US" dirty="0"/>
              <a:t>US Census</a:t>
            </a:r>
          </a:p>
          <a:p>
            <a:pPr lvl="1"/>
            <a:r>
              <a:rPr lang="en-US" dirty="0"/>
              <a:t>NCES</a:t>
            </a:r>
          </a:p>
          <a:p>
            <a:pPr lvl="1"/>
            <a:r>
              <a:rPr lang="en-US" dirty="0"/>
              <a:t>Office of Budget and Management</a:t>
            </a:r>
          </a:p>
          <a:p>
            <a:pPr lvl="1"/>
            <a:r>
              <a:rPr lang="en-US" dirty="0"/>
              <a:t>US Department of Agriculture </a:t>
            </a:r>
          </a:p>
          <a:p>
            <a:pPr lvl="1"/>
            <a:r>
              <a:rPr lang="en-US" dirty="0"/>
              <a:t>Association of Research on Regional Colleges (ARRC)</a:t>
            </a:r>
          </a:p>
          <a:p>
            <a:r>
              <a:rPr lang="en-US" dirty="0"/>
              <a:t>Classifications and mapping conducted using R (statistical package)</a:t>
            </a:r>
          </a:p>
        </p:txBody>
      </p:sp>
      <p:sp>
        <p:nvSpPr>
          <p:cNvPr id="4" name="Slide Number Placeholder 3">
            <a:extLst>
              <a:ext uri="{FF2B5EF4-FFF2-40B4-BE49-F238E27FC236}">
                <a16:creationId xmlns:a16="http://schemas.microsoft.com/office/drawing/2014/main" id="{94FF73DA-63E4-4871-217F-50B6A038C900}"/>
              </a:ext>
            </a:extLst>
          </p:cNvPr>
          <p:cNvSpPr>
            <a:spLocks noGrp="1"/>
          </p:cNvSpPr>
          <p:nvPr>
            <p:ph type="sldNum" sz="quarter" idx="11"/>
          </p:nvPr>
        </p:nvSpPr>
        <p:spPr/>
        <p:txBody>
          <a:bodyPr/>
          <a:lstStyle/>
          <a:p>
            <a:fld id="{DADA6105-A3FA-49B5-BA61-2DD39CF3A21F}" type="slidenum">
              <a:rPr lang="en-US" smtClean="0"/>
              <a:pPr/>
              <a:t>16</a:t>
            </a:fld>
            <a:endParaRPr lang="en-US"/>
          </a:p>
        </p:txBody>
      </p:sp>
    </p:spTree>
    <p:extLst>
      <p:ext uri="{BB962C8B-B14F-4D97-AF65-F5344CB8AC3E}">
        <p14:creationId xmlns:p14="http://schemas.microsoft.com/office/powerpoint/2010/main" val="11245745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A6990-1F0A-B7EE-82A7-68B4AB8E49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F00D38-78F1-7709-3486-5A75AB3068B7}"/>
              </a:ext>
            </a:extLst>
          </p:cNvPr>
          <p:cNvSpPr>
            <a:spLocks noGrp="1"/>
          </p:cNvSpPr>
          <p:nvPr>
            <p:ph type="title"/>
          </p:nvPr>
        </p:nvSpPr>
        <p:spPr/>
        <p:txBody>
          <a:bodyPr/>
          <a:lstStyle/>
          <a:p>
            <a:r>
              <a:rPr lang="en-US" dirty="0"/>
              <a:t>Differences in Rural Definitions</a:t>
            </a:r>
          </a:p>
        </p:txBody>
      </p:sp>
      <p:pic>
        <p:nvPicPr>
          <p:cNvPr id="6" name="Content Placeholder 5">
            <a:extLst>
              <a:ext uri="{FF2B5EF4-FFF2-40B4-BE49-F238E27FC236}">
                <a16:creationId xmlns:a16="http://schemas.microsoft.com/office/drawing/2014/main" id="{F8475806-2327-A8A3-48AF-9B7EB0D23A35}"/>
              </a:ext>
            </a:extLst>
          </p:cNvPr>
          <p:cNvPicPr>
            <a:picLocks noGrp="1" noChangeAspect="1"/>
          </p:cNvPicPr>
          <p:nvPr>
            <p:ph idx="1"/>
          </p:nvPr>
        </p:nvPicPr>
        <p:blipFill>
          <a:blip r:embed="rId2"/>
          <a:stretch>
            <a:fillRect/>
          </a:stretch>
        </p:blipFill>
        <p:spPr>
          <a:xfrm>
            <a:off x="2248565" y="1469533"/>
            <a:ext cx="3139982" cy="2087415"/>
          </a:xfrm>
          <a:prstGeom prst="rect">
            <a:avLst/>
          </a:prstGeom>
        </p:spPr>
      </p:pic>
      <p:sp>
        <p:nvSpPr>
          <p:cNvPr id="4" name="Slide Number Placeholder 3">
            <a:extLst>
              <a:ext uri="{FF2B5EF4-FFF2-40B4-BE49-F238E27FC236}">
                <a16:creationId xmlns:a16="http://schemas.microsoft.com/office/drawing/2014/main" id="{3E53120F-9A6E-C06E-67A2-0481ADAA2F3B}"/>
              </a:ext>
            </a:extLst>
          </p:cNvPr>
          <p:cNvSpPr>
            <a:spLocks noGrp="1"/>
          </p:cNvSpPr>
          <p:nvPr>
            <p:ph type="sldNum" sz="quarter" idx="11"/>
          </p:nvPr>
        </p:nvSpPr>
        <p:spPr/>
        <p:txBody>
          <a:bodyPr/>
          <a:lstStyle/>
          <a:p>
            <a:fld id="{DADA6105-A3FA-49B5-BA61-2DD39CF3A21F}" type="slidenum">
              <a:rPr lang="en-US" smtClean="0"/>
              <a:pPr/>
              <a:t>17</a:t>
            </a:fld>
            <a:endParaRPr lang="en-US"/>
          </a:p>
        </p:txBody>
      </p:sp>
      <p:pic>
        <p:nvPicPr>
          <p:cNvPr id="8" name="Picture 7">
            <a:extLst>
              <a:ext uri="{FF2B5EF4-FFF2-40B4-BE49-F238E27FC236}">
                <a16:creationId xmlns:a16="http://schemas.microsoft.com/office/drawing/2014/main" id="{53044157-1A42-9848-8662-80E8F45F0356}"/>
              </a:ext>
            </a:extLst>
          </p:cNvPr>
          <p:cNvPicPr>
            <a:picLocks noChangeAspect="1"/>
          </p:cNvPicPr>
          <p:nvPr/>
        </p:nvPicPr>
        <p:blipFill>
          <a:blip r:embed="rId3"/>
          <a:stretch>
            <a:fillRect/>
          </a:stretch>
        </p:blipFill>
        <p:spPr>
          <a:xfrm>
            <a:off x="6390725" y="1469533"/>
            <a:ext cx="3225223" cy="2144082"/>
          </a:xfrm>
          <a:prstGeom prst="rect">
            <a:avLst/>
          </a:prstGeom>
        </p:spPr>
      </p:pic>
      <p:pic>
        <p:nvPicPr>
          <p:cNvPr id="10" name="Picture 9">
            <a:extLst>
              <a:ext uri="{FF2B5EF4-FFF2-40B4-BE49-F238E27FC236}">
                <a16:creationId xmlns:a16="http://schemas.microsoft.com/office/drawing/2014/main" id="{8E13A043-AF6E-D354-569F-D7A2304CB206}"/>
              </a:ext>
            </a:extLst>
          </p:cNvPr>
          <p:cNvPicPr>
            <a:picLocks noChangeAspect="1"/>
          </p:cNvPicPr>
          <p:nvPr/>
        </p:nvPicPr>
        <p:blipFill>
          <a:blip r:embed="rId4"/>
          <a:stretch>
            <a:fillRect/>
          </a:stretch>
        </p:blipFill>
        <p:spPr>
          <a:xfrm>
            <a:off x="2248565" y="4085067"/>
            <a:ext cx="3139982" cy="2087415"/>
          </a:xfrm>
          <a:prstGeom prst="rect">
            <a:avLst/>
          </a:prstGeom>
        </p:spPr>
      </p:pic>
      <p:pic>
        <p:nvPicPr>
          <p:cNvPr id="12" name="Picture 11">
            <a:extLst>
              <a:ext uri="{FF2B5EF4-FFF2-40B4-BE49-F238E27FC236}">
                <a16:creationId xmlns:a16="http://schemas.microsoft.com/office/drawing/2014/main" id="{558288E0-871B-B5FF-C5F7-7D44CBC4D13F}"/>
              </a:ext>
            </a:extLst>
          </p:cNvPr>
          <p:cNvPicPr>
            <a:picLocks noChangeAspect="1"/>
          </p:cNvPicPr>
          <p:nvPr/>
        </p:nvPicPr>
        <p:blipFill>
          <a:blip r:embed="rId5"/>
          <a:stretch>
            <a:fillRect/>
          </a:stretch>
        </p:blipFill>
        <p:spPr>
          <a:xfrm>
            <a:off x="6575281" y="4242034"/>
            <a:ext cx="2903866" cy="1930448"/>
          </a:xfrm>
          <a:prstGeom prst="rect">
            <a:avLst/>
          </a:prstGeom>
        </p:spPr>
      </p:pic>
      <p:sp>
        <p:nvSpPr>
          <p:cNvPr id="13" name="TextBox 12">
            <a:extLst>
              <a:ext uri="{FF2B5EF4-FFF2-40B4-BE49-F238E27FC236}">
                <a16:creationId xmlns:a16="http://schemas.microsoft.com/office/drawing/2014/main" id="{CF76866B-A5C6-F41F-BF19-EA81F71BFBC0}"/>
              </a:ext>
            </a:extLst>
          </p:cNvPr>
          <p:cNvSpPr txBox="1"/>
          <p:nvPr/>
        </p:nvSpPr>
        <p:spPr>
          <a:xfrm>
            <a:off x="2576051" y="1103066"/>
            <a:ext cx="2015613" cy="369332"/>
          </a:xfrm>
          <a:prstGeom prst="rect">
            <a:avLst/>
          </a:prstGeom>
          <a:noFill/>
        </p:spPr>
        <p:txBody>
          <a:bodyPr wrap="square" rtlCol="0">
            <a:spAutoFit/>
          </a:bodyPr>
          <a:lstStyle/>
          <a:p>
            <a:r>
              <a:rPr lang="en-US" dirty="0"/>
              <a:t>Metro/Non-Metro</a:t>
            </a:r>
          </a:p>
        </p:txBody>
      </p:sp>
      <p:sp>
        <p:nvSpPr>
          <p:cNvPr id="14" name="TextBox 13">
            <a:extLst>
              <a:ext uri="{FF2B5EF4-FFF2-40B4-BE49-F238E27FC236}">
                <a16:creationId xmlns:a16="http://schemas.microsoft.com/office/drawing/2014/main" id="{68FC2802-2452-CFCA-214E-0CC473CA8A5E}"/>
              </a:ext>
            </a:extLst>
          </p:cNvPr>
          <p:cNvSpPr txBox="1"/>
          <p:nvPr/>
        </p:nvSpPr>
        <p:spPr>
          <a:xfrm>
            <a:off x="6679108" y="1129967"/>
            <a:ext cx="2484557" cy="369332"/>
          </a:xfrm>
          <a:prstGeom prst="rect">
            <a:avLst/>
          </a:prstGeom>
          <a:noFill/>
        </p:spPr>
        <p:txBody>
          <a:bodyPr wrap="square" rtlCol="0">
            <a:spAutoFit/>
          </a:bodyPr>
          <a:lstStyle/>
          <a:p>
            <a:r>
              <a:rPr lang="en-US" dirty="0"/>
              <a:t>Percent County Rural</a:t>
            </a:r>
          </a:p>
        </p:txBody>
      </p:sp>
      <p:sp>
        <p:nvSpPr>
          <p:cNvPr id="15" name="TextBox 14">
            <a:extLst>
              <a:ext uri="{FF2B5EF4-FFF2-40B4-BE49-F238E27FC236}">
                <a16:creationId xmlns:a16="http://schemas.microsoft.com/office/drawing/2014/main" id="{D43C1CFC-8619-80C9-05AF-DFF653B4D629}"/>
              </a:ext>
            </a:extLst>
          </p:cNvPr>
          <p:cNvSpPr txBox="1"/>
          <p:nvPr/>
        </p:nvSpPr>
        <p:spPr>
          <a:xfrm>
            <a:off x="2576051" y="3715735"/>
            <a:ext cx="2015613" cy="369332"/>
          </a:xfrm>
          <a:prstGeom prst="rect">
            <a:avLst/>
          </a:prstGeom>
          <a:noFill/>
        </p:spPr>
        <p:txBody>
          <a:bodyPr wrap="square" rtlCol="0">
            <a:spAutoFit/>
          </a:bodyPr>
          <a:lstStyle/>
          <a:p>
            <a:r>
              <a:rPr lang="en-US" dirty="0"/>
              <a:t>RUCA</a:t>
            </a:r>
          </a:p>
        </p:txBody>
      </p:sp>
      <p:sp>
        <p:nvSpPr>
          <p:cNvPr id="16" name="TextBox 15">
            <a:extLst>
              <a:ext uri="{FF2B5EF4-FFF2-40B4-BE49-F238E27FC236}">
                <a16:creationId xmlns:a16="http://schemas.microsoft.com/office/drawing/2014/main" id="{8A68A9B8-AC75-A0FD-B9D9-2ADEA43D1614}"/>
              </a:ext>
            </a:extLst>
          </p:cNvPr>
          <p:cNvSpPr txBox="1"/>
          <p:nvPr/>
        </p:nvSpPr>
        <p:spPr>
          <a:xfrm>
            <a:off x="6803455" y="3757642"/>
            <a:ext cx="2015613" cy="369332"/>
          </a:xfrm>
          <a:prstGeom prst="rect">
            <a:avLst/>
          </a:prstGeom>
          <a:noFill/>
        </p:spPr>
        <p:txBody>
          <a:bodyPr wrap="square" rtlCol="0">
            <a:spAutoFit/>
          </a:bodyPr>
          <a:lstStyle/>
          <a:p>
            <a:r>
              <a:rPr lang="en-US" dirty="0"/>
              <a:t>NCES Locale</a:t>
            </a:r>
          </a:p>
        </p:txBody>
      </p:sp>
    </p:spTree>
    <p:extLst>
      <p:ext uri="{BB962C8B-B14F-4D97-AF65-F5344CB8AC3E}">
        <p14:creationId xmlns:p14="http://schemas.microsoft.com/office/powerpoint/2010/main" val="30101136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F7C75-5983-453B-2A2D-D6770A35F093}"/>
              </a:ext>
            </a:extLst>
          </p:cNvPr>
          <p:cNvSpPr>
            <a:spLocks noGrp="1"/>
          </p:cNvSpPr>
          <p:nvPr>
            <p:ph type="title"/>
          </p:nvPr>
        </p:nvSpPr>
        <p:spPr/>
        <p:txBody>
          <a:bodyPr/>
          <a:lstStyle/>
          <a:p>
            <a:r>
              <a:rPr lang="en-US" dirty="0"/>
              <a:t>Poor Definition Fit for NM</a:t>
            </a:r>
            <a:br>
              <a:rPr lang="en-US" dirty="0"/>
            </a:br>
            <a:r>
              <a:rPr lang="en-US" sz="2800" i="1" dirty="0"/>
              <a:t>Percent of County Rural 50%+</a:t>
            </a:r>
            <a:endParaRPr lang="en-US" i="1" dirty="0"/>
          </a:p>
        </p:txBody>
      </p:sp>
      <p:pic>
        <p:nvPicPr>
          <p:cNvPr id="6" name="Content Placeholder 5">
            <a:extLst>
              <a:ext uri="{FF2B5EF4-FFF2-40B4-BE49-F238E27FC236}">
                <a16:creationId xmlns:a16="http://schemas.microsoft.com/office/drawing/2014/main" id="{751309C2-49AA-7A1D-4D58-D38236C558D5}"/>
              </a:ext>
            </a:extLst>
          </p:cNvPr>
          <p:cNvPicPr>
            <a:picLocks noGrp="1" noChangeAspect="1"/>
          </p:cNvPicPr>
          <p:nvPr>
            <p:ph idx="1"/>
          </p:nvPr>
        </p:nvPicPr>
        <p:blipFill>
          <a:blip r:embed="rId2"/>
          <a:stretch>
            <a:fillRect/>
          </a:stretch>
        </p:blipFill>
        <p:spPr>
          <a:xfrm>
            <a:off x="2562446" y="1409375"/>
            <a:ext cx="8139019" cy="5129537"/>
          </a:xfrm>
          <a:prstGeom prst="rect">
            <a:avLst/>
          </a:prstGeom>
        </p:spPr>
      </p:pic>
      <p:sp>
        <p:nvSpPr>
          <p:cNvPr id="4" name="Slide Number Placeholder 3">
            <a:extLst>
              <a:ext uri="{FF2B5EF4-FFF2-40B4-BE49-F238E27FC236}">
                <a16:creationId xmlns:a16="http://schemas.microsoft.com/office/drawing/2014/main" id="{3D2A1E82-D1B4-8B48-1E8E-88FBC0EE37C8}"/>
              </a:ext>
            </a:extLst>
          </p:cNvPr>
          <p:cNvSpPr>
            <a:spLocks noGrp="1"/>
          </p:cNvSpPr>
          <p:nvPr>
            <p:ph type="sldNum" sz="quarter" idx="11"/>
          </p:nvPr>
        </p:nvSpPr>
        <p:spPr/>
        <p:txBody>
          <a:bodyPr/>
          <a:lstStyle/>
          <a:p>
            <a:fld id="{DADA6105-A3FA-49B5-BA61-2DD39CF3A21F}" type="slidenum">
              <a:rPr lang="en-US" smtClean="0"/>
              <a:pPr/>
              <a:t>18</a:t>
            </a:fld>
            <a:endParaRPr lang="en-US"/>
          </a:p>
        </p:txBody>
      </p:sp>
    </p:spTree>
    <p:extLst>
      <p:ext uri="{BB962C8B-B14F-4D97-AF65-F5344CB8AC3E}">
        <p14:creationId xmlns:p14="http://schemas.microsoft.com/office/powerpoint/2010/main" val="12267351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43716-FADD-A603-1EED-B56B523A1B89}"/>
              </a:ext>
            </a:extLst>
          </p:cNvPr>
          <p:cNvSpPr>
            <a:spLocks noGrp="1"/>
          </p:cNvSpPr>
          <p:nvPr>
            <p:ph type="title"/>
          </p:nvPr>
        </p:nvSpPr>
        <p:spPr/>
        <p:txBody>
          <a:bodyPr/>
          <a:lstStyle/>
          <a:p>
            <a:r>
              <a:rPr lang="en-US" dirty="0"/>
              <a:t>Comparison Table</a:t>
            </a:r>
            <a:br>
              <a:rPr lang="en-US" sz="2000" i="1" dirty="0"/>
            </a:br>
            <a:r>
              <a:rPr lang="en-US" sz="2000" i="1" dirty="0"/>
              <a:t>All Definitions</a:t>
            </a:r>
            <a:endParaRPr lang="en-US" i="1" dirty="0"/>
          </a:p>
        </p:txBody>
      </p:sp>
      <p:graphicFrame>
        <p:nvGraphicFramePr>
          <p:cNvPr id="6" name="Content Placeholder 5">
            <a:extLst>
              <a:ext uri="{FF2B5EF4-FFF2-40B4-BE49-F238E27FC236}">
                <a16:creationId xmlns:a16="http://schemas.microsoft.com/office/drawing/2014/main" id="{5F460DD7-0DBD-CA42-AC4C-8B2CE4A331E5}"/>
              </a:ext>
            </a:extLst>
          </p:cNvPr>
          <p:cNvGraphicFramePr>
            <a:graphicFrameLocks noGrp="1"/>
          </p:cNvGraphicFramePr>
          <p:nvPr>
            <p:ph idx="1"/>
            <p:extLst>
              <p:ext uri="{D42A27DB-BD31-4B8C-83A1-F6EECF244321}">
                <p14:modId xmlns:p14="http://schemas.microsoft.com/office/powerpoint/2010/main" val="2976432723"/>
              </p:ext>
            </p:extLst>
          </p:nvPr>
        </p:nvGraphicFramePr>
        <p:xfrm>
          <a:off x="1565433" y="953729"/>
          <a:ext cx="8463470" cy="4893783"/>
        </p:xfrm>
        <a:graphic>
          <a:graphicData uri="http://schemas.openxmlformats.org/drawingml/2006/table">
            <a:tbl>
              <a:tblPr/>
              <a:tblGrid>
                <a:gridCol w="2731517">
                  <a:extLst>
                    <a:ext uri="{9D8B030D-6E8A-4147-A177-3AD203B41FA5}">
                      <a16:colId xmlns:a16="http://schemas.microsoft.com/office/drawing/2014/main" val="4172543341"/>
                    </a:ext>
                  </a:extLst>
                </a:gridCol>
                <a:gridCol w="1075686">
                  <a:extLst>
                    <a:ext uri="{9D8B030D-6E8A-4147-A177-3AD203B41FA5}">
                      <a16:colId xmlns:a16="http://schemas.microsoft.com/office/drawing/2014/main" val="2483073552"/>
                    </a:ext>
                  </a:extLst>
                </a:gridCol>
                <a:gridCol w="942735">
                  <a:extLst>
                    <a:ext uri="{9D8B030D-6E8A-4147-A177-3AD203B41FA5}">
                      <a16:colId xmlns:a16="http://schemas.microsoft.com/office/drawing/2014/main" val="1844341551"/>
                    </a:ext>
                  </a:extLst>
                </a:gridCol>
                <a:gridCol w="773526">
                  <a:extLst>
                    <a:ext uri="{9D8B030D-6E8A-4147-A177-3AD203B41FA5}">
                      <a16:colId xmlns:a16="http://schemas.microsoft.com/office/drawing/2014/main" val="628667021"/>
                    </a:ext>
                  </a:extLst>
                </a:gridCol>
                <a:gridCol w="1220723">
                  <a:extLst>
                    <a:ext uri="{9D8B030D-6E8A-4147-A177-3AD203B41FA5}">
                      <a16:colId xmlns:a16="http://schemas.microsoft.com/office/drawing/2014/main" val="4187928632"/>
                    </a:ext>
                  </a:extLst>
                </a:gridCol>
                <a:gridCol w="930648">
                  <a:extLst>
                    <a:ext uri="{9D8B030D-6E8A-4147-A177-3AD203B41FA5}">
                      <a16:colId xmlns:a16="http://schemas.microsoft.com/office/drawing/2014/main" val="3755589779"/>
                    </a:ext>
                  </a:extLst>
                </a:gridCol>
                <a:gridCol w="788635">
                  <a:extLst>
                    <a:ext uri="{9D8B030D-6E8A-4147-A177-3AD203B41FA5}">
                      <a16:colId xmlns:a16="http://schemas.microsoft.com/office/drawing/2014/main" val="1419024160"/>
                    </a:ext>
                  </a:extLst>
                </a:gridCol>
              </a:tblGrid>
              <a:tr h="594824">
                <a:tc>
                  <a:txBody>
                    <a:bodyPr/>
                    <a:lstStyle/>
                    <a:p>
                      <a:pPr algn="l" fontAlgn="b">
                        <a:buNone/>
                      </a:pPr>
                      <a:r>
                        <a:rPr lang="en-US" sz="800" b="1" i="0" u="none" strike="noStrike" dirty="0">
                          <a:solidFill>
                            <a:srgbClr val="000000"/>
                          </a:solidFill>
                          <a:effectLst/>
                          <a:latin typeface="Aptos Narrow" panose="020B0004020202020204" pitchFamily="34" charset="0"/>
                        </a:rPr>
                        <a:t>Institution</a:t>
                      </a:r>
                    </a:p>
                  </a:txBody>
                  <a:tcPr marL="6631" marR="6631" marT="6631" marB="0" anchor="b">
                    <a:lnL>
                      <a:noFill/>
                    </a:lnL>
                    <a:lnR>
                      <a:noFill/>
                    </a:lnR>
                    <a:lnT>
                      <a:noFill/>
                    </a:lnT>
                    <a:lnB>
                      <a:noFill/>
                    </a:lnB>
                    <a:noFill/>
                  </a:tcPr>
                </a:tc>
                <a:tc>
                  <a:txBody>
                    <a:bodyPr/>
                    <a:lstStyle/>
                    <a:p>
                      <a:pPr algn="l" fontAlgn="b">
                        <a:buNone/>
                      </a:pPr>
                      <a:r>
                        <a:rPr lang="en-US" sz="800" b="1" i="0" u="none" strike="noStrike" dirty="0">
                          <a:solidFill>
                            <a:srgbClr val="000000"/>
                          </a:solidFill>
                          <a:effectLst/>
                          <a:latin typeface="Aptos Narrow" panose="020B0004020202020204" pitchFamily="34" charset="0"/>
                        </a:rPr>
                        <a:t>Metro/Micro Classification</a:t>
                      </a:r>
                    </a:p>
                  </a:txBody>
                  <a:tcPr marL="6631" marR="6631" marT="6631" marB="0" anchor="b">
                    <a:lnL>
                      <a:noFill/>
                    </a:lnL>
                    <a:lnR>
                      <a:noFill/>
                    </a:lnR>
                    <a:lnT>
                      <a:noFill/>
                    </a:lnT>
                    <a:lnB>
                      <a:noFill/>
                    </a:lnB>
                    <a:noFill/>
                  </a:tcPr>
                </a:tc>
                <a:tc>
                  <a:txBody>
                    <a:bodyPr/>
                    <a:lstStyle/>
                    <a:p>
                      <a:pPr algn="l" fontAlgn="b">
                        <a:buNone/>
                      </a:pPr>
                      <a:r>
                        <a:rPr lang="en-US" sz="800" b="1" i="0" u="none" strike="noStrike" dirty="0">
                          <a:solidFill>
                            <a:srgbClr val="000000"/>
                          </a:solidFill>
                          <a:effectLst/>
                          <a:latin typeface="Aptos Narrow" panose="020B0004020202020204" pitchFamily="34" charset="0"/>
                        </a:rPr>
                        <a:t>Percent of County Rural Classification</a:t>
                      </a:r>
                    </a:p>
                  </a:txBody>
                  <a:tcPr marL="6631" marR="6631" marT="6631" marB="0" anchor="b">
                    <a:lnL>
                      <a:noFill/>
                    </a:lnL>
                    <a:lnR>
                      <a:noFill/>
                    </a:lnR>
                    <a:lnT>
                      <a:noFill/>
                    </a:lnT>
                    <a:lnB>
                      <a:noFill/>
                    </a:lnB>
                    <a:noFill/>
                  </a:tcPr>
                </a:tc>
                <a:tc>
                  <a:txBody>
                    <a:bodyPr/>
                    <a:lstStyle/>
                    <a:p>
                      <a:pPr algn="l" fontAlgn="b">
                        <a:buNone/>
                      </a:pPr>
                      <a:r>
                        <a:rPr lang="en-US" sz="800" b="1" i="0" u="none" strike="noStrike">
                          <a:solidFill>
                            <a:srgbClr val="000000"/>
                          </a:solidFill>
                          <a:effectLst/>
                          <a:latin typeface="Aptos Narrow" panose="020B0004020202020204" pitchFamily="34" charset="0"/>
                        </a:rPr>
                        <a:t>NCES Locale Classification</a:t>
                      </a:r>
                    </a:p>
                  </a:txBody>
                  <a:tcPr marL="6631" marR="6631" marT="6631" marB="0" anchor="b">
                    <a:lnL>
                      <a:noFill/>
                    </a:lnL>
                    <a:lnR>
                      <a:noFill/>
                    </a:lnR>
                    <a:lnT>
                      <a:noFill/>
                    </a:lnT>
                    <a:lnB>
                      <a:noFill/>
                    </a:lnB>
                    <a:noFill/>
                  </a:tcPr>
                </a:tc>
                <a:tc>
                  <a:txBody>
                    <a:bodyPr/>
                    <a:lstStyle/>
                    <a:p>
                      <a:pPr algn="l" fontAlgn="b">
                        <a:buNone/>
                      </a:pPr>
                      <a:r>
                        <a:rPr lang="en-US" sz="800" b="1" i="0" u="none" strike="noStrike">
                          <a:solidFill>
                            <a:srgbClr val="000000"/>
                          </a:solidFill>
                          <a:effectLst/>
                          <a:latin typeface="Aptos Narrow" panose="020B0004020202020204" pitchFamily="34" charset="0"/>
                        </a:rPr>
                        <a:t>Rural-Serving Institution Classification</a:t>
                      </a:r>
                    </a:p>
                  </a:txBody>
                  <a:tcPr marL="6631" marR="6631" marT="6631" marB="0" anchor="b">
                    <a:lnL>
                      <a:noFill/>
                    </a:lnL>
                    <a:lnR>
                      <a:noFill/>
                    </a:lnR>
                    <a:lnT>
                      <a:noFill/>
                    </a:lnT>
                    <a:lnB>
                      <a:noFill/>
                    </a:lnB>
                    <a:noFill/>
                  </a:tcPr>
                </a:tc>
                <a:tc>
                  <a:txBody>
                    <a:bodyPr/>
                    <a:lstStyle/>
                    <a:p>
                      <a:pPr algn="l" fontAlgn="b">
                        <a:buNone/>
                      </a:pPr>
                      <a:r>
                        <a:rPr lang="en-US" sz="800" b="1" i="0" u="none" strike="noStrike">
                          <a:solidFill>
                            <a:srgbClr val="000000"/>
                          </a:solidFill>
                          <a:effectLst/>
                          <a:latin typeface="Aptos Narrow" panose="020B0004020202020204" pitchFamily="34" charset="0"/>
                        </a:rPr>
                        <a:t>RUCA Classification</a:t>
                      </a:r>
                    </a:p>
                  </a:txBody>
                  <a:tcPr marL="6631" marR="6631" marT="6631" marB="0" anchor="b">
                    <a:lnL>
                      <a:noFill/>
                    </a:lnL>
                    <a:lnR>
                      <a:noFill/>
                    </a:lnR>
                    <a:lnT>
                      <a:noFill/>
                    </a:lnT>
                    <a:lnB>
                      <a:noFill/>
                    </a:lnB>
                    <a:noFill/>
                  </a:tcPr>
                </a:tc>
                <a:tc>
                  <a:txBody>
                    <a:bodyPr/>
                    <a:lstStyle/>
                    <a:p>
                      <a:pPr algn="l" fontAlgn="b">
                        <a:buNone/>
                      </a:pPr>
                      <a:r>
                        <a:rPr lang="en-US" sz="800" b="1" i="0" u="none" strike="noStrike">
                          <a:solidFill>
                            <a:srgbClr val="000000"/>
                          </a:solidFill>
                          <a:effectLst/>
                          <a:latin typeface="Aptos Narrow" panose="020B0004020202020204" pitchFamily="34" charset="0"/>
                        </a:rPr>
                        <a:t>Rural Match</a:t>
                      </a:r>
                    </a:p>
                  </a:txBody>
                  <a:tcPr marL="6631" marR="6631" marT="6631" marB="0" anchor="b">
                    <a:lnL>
                      <a:noFill/>
                    </a:lnL>
                    <a:lnR>
                      <a:noFill/>
                    </a:lnR>
                    <a:lnT>
                      <a:noFill/>
                    </a:lnT>
                    <a:lnB>
                      <a:noFill/>
                    </a:lnB>
                    <a:noFill/>
                  </a:tcPr>
                </a:tc>
                <a:extLst>
                  <a:ext uri="{0D108BD9-81ED-4DB2-BD59-A6C34878D82A}">
                    <a16:rowId xmlns:a16="http://schemas.microsoft.com/office/drawing/2014/main" val="918170880"/>
                  </a:ext>
                </a:extLst>
              </a:tr>
              <a:tr h="148706">
                <a:tc>
                  <a:txBody>
                    <a:bodyPr/>
                    <a:lstStyle/>
                    <a:p>
                      <a:pPr algn="l" fontAlgn="b">
                        <a:buNone/>
                      </a:pPr>
                      <a:r>
                        <a:rPr lang="en-US" sz="800" b="0" i="1" u="none" strike="noStrike">
                          <a:solidFill>
                            <a:srgbClr val="000000"/>
                          </a:solidFill>
                          <a:effectLst/>
                          <a:latin typeface="Aptos Narrow" panose="020B0004020202020204" pitchFamily="34" charset="0"/>
                        </a:rPr>
                        <a:t>Four-year Research</a:t>
                      </a:r>
                    </a:p>
                  </a:txBody>
                  <a:tcPr marL="6631" marR="6631" marT="6631"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extLst>
                  <a:ext uri="{0D108BD9-81ED-4DB2-BD59-A6C34878D82A}">
                    <a16:rowId xmlns:a16="http://schemas.microsoft.com/office/drawing/2014/main" val="70911768"/>
                  </a:ext>
                </a:extLst>
              </a:tr>
              <a:tr h="148706">
                <a:tc>
                  <a:txBody>
                    <a:bodyPr/>
                    <a:lstStyle/>
                    <a:p>
                      <a:pPr lvl="1" algn="l" fontAlgn="b">
                        <a:buNone/>
                      </a:pPr>
                      <a:r>
                        <a:rPr lang="en-US" sz="800" b="0" i="0" u="none" strike="noStrike" dirty="0">
                          <a:solidFill>
                            <a:srgbClr val="000000"/>
                          </a:solidFill>
                          <a:effectLst/>
                          <a:latin typeface="Aptos Narrow" panose="020B0004020202020204" pitchFamily="34" charset="0"/>
                        </a:rPr>
                        <a:t>University of New Mexico-Main Campus</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City - Large</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Non 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Not All Rural</a:t>
                      </a:r>
                    </a:p>
                  </a:txBody>
                  <a:tcPr marL="6631" marR="6631" marT="6631" marB="0" anchor="b">
                    <a:lnL>
                      <a:noFill/>
                    </a:lnL>
                    <a:lnR>
                      <a:noFill/>
                    </a:lnR>
                    <a:lnT>
                      <a:noFill/>
                    </a:lnT>
                    <a:lnB>
                      <a:noFill/>
                    </a:lnB>
                    <a:noFill/>
                  </a:tcPr>
                </a:tc>
                <a:extLst>
                  <a:ext uri="{0D108BD9-81ED-4DB2-BD59-A6C34878D82A}">
                    <a16:rowId xmlns:a16="http://schemas.microsoft.com/office/drawing/2014/main" val="2545667386"/>
                  </a:ext>
                </a:extLst>
              </a:tr>
              <a:tr h="148706">
                <a:tc>
                  <a:txBody>
                    <a:bodyPr/>
                    <a:lstStyle/>
                    <a:p>
                      <a:pPr lvl="1" algn="l" fontAlgn="b">
                        <a:buNone/>
                      </a:pPr>
                      <a:r>
                        <a:rPr lang="en-US" sz="800" b="0" i="0" u="none" strike="noStrike" dirty="0">
                          <a:solidFill>
                            <a:srgbClr val="000000"/>
                          </a:solidFill>
                          <a:effectLst/>
                          <a:latin typeface="Aptos Narrow" panose="020B0004020202020204" pitchFamily="34" charset="0"/>
                        </a:rPr>
                        <a:t>New Mexico State University-Main Campus</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Suburb - Midsize</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Non 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Not All Rural</a:t>
                      </a:r>
                    </a:p>
                  </a:txBody>
                  <a:tcPr marL="6631" marR="6631" marT="6631" marB="0" anchor="b">
                    <a:lnL>
                      <a:noFill/>
                    </a:lnL>
                    <a:lnR>
                      <a:noFill/>
                    </a:lnR>
                    <a:lnT>
                      <a:noFill/>
                    </a:lnT>
                    <a:lnB>
                      <a:noFill/>
                    </a:lnB>
                    <a:noFill/>
                  </a:tcPr>
                </a:tc>
                <a:extLst>
                  <a:ext uri="{0D108BD9-81ED-4DB2-BD59-A6C34878D82A}">
                    <a16:rowId xmlns:a16="http://schemas.microsoft.com/office/drawing/2014/main" val="2575341899"/>
                  </a:ext>
                </a:extLst>
              </a:tr>
              <a:tr h="148706">
                <a:tc>
                  <a:txBody>
                    <a:bodyPr/>
                    <a:lstStyle/>
                    <a:p>
                      <a:pPr lvl="1" algn="l" fontAlgn="b">
                        <a:buNone/>
                      </a:pPr>
                      <a:r>
                        <a:rPr lang="en-US" sz="800" b="0" i="0" u="none" strike="noStrike" dirty="0">
                          <a:solidFill>
                            <a:srgbClr val="000000"/>
                          </a:solidFill>
                          <a:effectLst/>
                          <a:latin typeface="Aptos Narrow" panose="020B0004020202020204" pitchFamily="34" charset="0"/>
                        </a:rPr>
                        <a:t>New Mexico Institute of Mining and Technology</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B050"/>
                          </a:solidFill>
                          <a:effectLst/>
                          <a:latin typeface="Aptos Narrow" panose="020B0004020202020204" pitchFamily="34" charset="0"/>
                        </a:rPr>
                        <a:t>All Rural/Town</a:t>
                      </a:r>
                    </a:p>
                  </a:txBody>
                  <a:tcPr marL="6631" marR="6631" marT="6631" marB="0" anchor="b">
                    <a:lnL>
                      <a:noFill/>
                    </a:lnL>
                    <a:lnR>
                      <a:noFill/>
                    </a:lnR>
                    <a:lnT>
                      <a:noFill/>
                    </a:lnT>
                    <a:lnB>
                      <a:noFill/>
                    </a:lnB>
                    <a:noFill/>
                  </a:tcPr>
                </a:tc>
                <a:extLst>
                  <a:ext uri="{0D108BD9-81ED-4DB2-BD59-A6C34878D82A}">
                    <a16:rowId xmlns:a16="http://schemas.microsoft.com/office/drawing/2014/main" val="1110415878"/>
                  </a:ext>
                </a:extLst>
              </a:tr>
              <a:tr h="148706">
                <a:tc>
                  <a:txBody>
                    <a:bodyPr/>
                    <a:lstStyle/>
                    <a:p>
                      <a:pPr algn="l" fontAlgn="b">
                        <a:buNone/>
                      </a:pPr>
                      <a:r>
                        <a:rPr lang="en-US" sz="800" b="0" i="1" u="none" strike="noStrike">
                          <a:solidFill>
                            <a:srgbClr val="000000"/>
                          </a:solidFill>
                          <a:effectLst/>
                          <a:latin typeface="Aptos Narrow" panose="020B0004020202020204" pitchFamily="34" charset="0"/>
                        </a:rPr>
                        <a:t>Four-year Comprehensives </a:t>
                      </a:r>
                    </a:p>
                  </a:txBody>
                  <a:tcPr marL="6631" marR="6631" marT="6631"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800" b="0" i="0" u="none" strike="noStrike" dirty="0">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extLst>
                  <a:ext uri="{0D108BD9-81ED-4DB2-BD59-A6C34878D82A}">
                    <a16:rowId xmlns:a16="http://schemas.microsoft.com/office/drawing/2014/main" val="2483090835"/>
                  </a:ext>
                </a:extLst>
              </a:tr>
              <a:tr h="148706">
                <a:tc>
                  <a:txBody>
                    <a:bodyPr/>
                    <a:lstStyle/>
                    <a:p>
                      <a:pPr lvl="1" algn="l" fontAlgn="b">
                        <a:buNone/>
                      </a:pPr>
                      <a:r>
                        <a:rPr lang="en-US" sz="800" b="0" i="0" u="none" strike="noStrike">
                          <a:solidFill>
                            <a:srgbClr val="000000"/>
                          </a:solidFill>
                          <a:effectLst/>
                          <a:latin typeface="Aptos Narrow" panose="020B0004020202020204" pitchFamily="34" charset="0"/>
                        </a:rPr>
                        <a:t>Western New Mexico University</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Not All Rural</a:t>
                      </a:r>
                    </a:p>
                  </a:txBody>
                  <a:tcPr marL="6631" marR="6631" marT="6631" marB="0" anchor="b">
                    <a:lnL>
                      <a:noFill/>
                    </a:lnL>
                    <a:lnR>
                      <a:noFill/>
                    </a:lnR>
                    <a:lnT>
                      <a:noFill/>
                    </a:lnT>
                    <a:lnB>
                      <a:noFill/>
                    </a:lnB>
                    <a:noFill/>
                  </a:tcPr>
                </a:tc>
                <a:extLst>
                  <a:ext uri="{0D108BD9-81ED-4DB2-BD59-A6C34878D82A}">
                    <a16:rowId xmlns:a16="http://schemas.microsoft.com/office/drawing/2014/main" val="371644007"/>
                  </a:ext>
                </a:extLst>
              </a:tr>
              <a:tr h="148706">
                <a:tc>
                  <a:txBody>
                    <a:bodyPr/>
                    <a:lstStyle/>
                    <a:p>
                      <a:pPr lvl="1" algn="l" fontAlgn="b">
                        <a:buNone/>
                      </a:pPr>
                      <a:r>
                        <a:rPr lang="en-US" sz="800" b="0" i="0" u="none" strike="noStrike" dirty="0">
                          <a:solidFill>
                            <a:srgbClr val="000000"/>
                          </a:solidFill>
                          <a:effectLst/>
                          <a:latin typeface="Aptos Narrow" panose="020B0004020202020204" pitchFamily="34" charset="0"/>
                        </a:rPr>
                        <a:t>Northern New Mexico College</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Town - Distant</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B050"/>
                          </a:solidFill>
                          <a:effectLst/>
                          <a:latin typeface="Aptos Narrow" panose="020B0004020202020204" pitchFamily="34" charset="0"/>
                        </a:rPr>
                        <a:t>All Rural/Town</a:t>
                      </a:r>
                    </a:p>
                  </a:txBody>
                  <a:tcPr marL="6631" marR="6631" marT="6631" marB="0" anchor="b">
                    <a:lnL>
                      <a:noFill/>
                    </a:lnL>
                    <a:lnR>
                      <a:noFill/>
                    </a:lnR>
                    <a:lnT>
                      <a:noFill/>
                    </a:lnT>
                    <a:lnB>
                      <a:noFill/>
                    </a:lnB>
                    <a:noFill/>
                  </a:tcPr>
                </a:tc>
                <a:extLst>
                  <a:ext uri="{0D108BD9-81ED-4DB2-BD59-A6C34878D82A}">
                    <a16:rowId xmlns:a16="http://schemas.microsoft.com/office/drawing/2014/main" val="1724171054"/>
                  </a:ext>
                </a:extLst>
              </a:tr>
              <a:tr h="148706">
                <a:tc>
                  <a:txBody>
                    <a:bodyPr/>
                    <a:lstStyle/>
                    <a:p>
                      <a:pPr lvl="1" algn="l" fontAlgn="b">
                        <a:buNone/>
                      </a:pPr>
                      <a:r>
                        <a:rPr lang="en-US" sz="800" b="0" i="0" u="none" strike="noStrike">
                          <a:solidFill>
                            <a:srgbClr val="000000"/>
                          </a:solidFill>
                          <a:effectLst/>
                          <a:latin typeface="Aptos Narrow" panose="020B0004020202020204" pitchFamily="34" charset="0"/>
                        </a:rPr>
                        <a:t>New Mexico Highlands University</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Not All Rural</a:t>
                      </a:r>
                    </a:p>
                  </a:txBody>
                  <a:tcPr marL="6631" marR="6631" marT="6631" marB="0" anchor="b">
                    <a:lnL>
                      <a:noFill/>
                    </a:lnL>
                    <a:lnR>
                      <a:noFill/>
                    </a:lnR>
                    <a:lnT>
                      <a:noFill/>
                    </a:lnT>
                    <a:lnB>
                      <a:noFill/>
                    </a:lnB>
                    <a:noFill/>
                  </a:tcPr>
                </a:tc>
                <a:extLst>
                  <a:ext uri="{0D108BD9-81ED-4DB2-BD59-A6C34878D82A}">
                    <a16:rowId xmlns:a16="http://schemas.microsoft.com/office/drawing/2014/main" val="4019841069"/>
                  </a:ext>
                </a:extLst>
              </a:tr>
              <a:tr h="148706">
                <a:tc>
                  <a:txBody>
                    <a:bodyPr/>
                    <a:lstStyle/>
                    <a:p>
                      <a:pPr lvl="1" algn="l" fontAlgn="b">
                        <a:buNone/>
                      </a:pPr>
                      <a:r>
                        <a:rPr lang="en-US" sz="800" b="0" i="0" u="none" strike="noStrike" dirty="0">
                          <a:solidFill>
                            <a:srgbClr val="000000"/>
                          </a:solidFill>
                          <a:effectLst/>
                          <a:latin typeface="Aptos Narrow" panose="020B0004020202020204" pitchFamily="34" charset="0"/>
                        </a:rPr>
                        <a:t>Eastern New Mexico University-Main Campus</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Not All Rural</a:t>
                      </a:r>
                    </a:p>
                  </a:txBody>
                  <a:tcPr marL="6631" marR="6631" marT="6631" marB="0" anchor="b">
                    <a:lnL>
                      <a:noFill/>
                    </a:lnL>
                    <a:lnR>
                      <a:noFill/>
                    </a:lnR>
                    <a:lnT>
                      <a:noFill/>
                    </a:lnT>
                    <a:lnB>
                      <a:noFill/>
                    </a:lnB>
                    <a:noFill/>
                  </a:tcPr>
                </a:tc>
                <a:extLst>
                  <a:ext uri="{0D108BD9-81ED-4DB2-BD59-A6C34878D82A}">
                    <a16:rowId xmlns:a16="http://schemas.microsoft.com/office/drawing/2014/main" val="1383006271"/>
                  </a:ext>
                </a:extLst>
              </a:tr>
              <a:tr h="148706">
                <a:tc>
                  <a:txBody>
                    <a:bodyPr/>
                    <a:lstStyle/>
                    <a:p>
                      <a:pPr algn="l" fontAlgn="b">
                        <a:buNone/>
                      </a:pPr>
                      <a:r>
                        <a:rPr lang="en-US" sz="800" b="0" i="1" u="none" strike="noStrike">
                          <a:solidFill>
                            <a:srgbClr val="000000"/>
                          </a:solidFill>
                          <a:effectLst/>
                          <a:latin typeface="Aptos Narrow" panose="020B0004020202020204" pitchFamily="34" charset="0"/>
                        </a:rPr>
                        <a:t>Branch Campuses </a:t>
                      </a:r>
                    </a:p>
                  </a:txBody>
                  <a:tcPr marL="6631" marR="6631" marT="6631"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800" b="0" i="0" u="none" strike="noStrike" dirty="0">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extLst>
                  <a:ext uri="{0D108BD9-81ED-4DB2-BD59-A6C34878D82A}">
                    <a16:rowId xmlns:a16="http://schemas.microsoft.com/office/drawing/2014/main" val="252526120"/>
                  </a:ext>
                </a:extLst>
              </a:tr>
              <a:tr h="272420">
                <a:tc>
                  <a:txBody>
                    <a:bodyPr/>
                    <a:lstStyle/>
                    <a:p>
                      <a:pPr lvl="1" algn="l" fontAlgn="b">
                        <a:buNone/>
                      </a:pPr>
                      <a:r>
                        <a:rPr lang="en-US" sz="800" b="0" i="0" u="none" strike="noStrike">
                          <a:solidFill>
                            <a:srgbClr val="000000"/>
                          </a:solidFill>
                          <a:effectLst/>
                          <a:latin typeface="Aptos Narrow" panose="020B0004020202020204" pitchFamily="34" charset="0"/>
                        </a:rPr>
                        <a:t>University of New Mexico-Valencia County Campus</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Rural – Fringe </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Non 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Not All Rural</a:t>
                      </a:r>
                    </a:p>
                  </a:txBody>
                  <a:tcPr marL="6631" marR="6631" marT="6631" marB="0" anchor="b">
                    <a:lnL>
                      <a:noFill/>
                    </a:lnL>
                    <a:lnR>
                      <a:noFill/>
                    </a:lnR>
                    <a:lnT>
                      <a:noFill/>
                    </a:lnT>
                    <a:lnB>
                      <a:noFill/>
                    </a:lnB>
                    <a:noFill/>
                  </a:tcPr>
                </a:tc>
                <a:extLst>
                  <a:ext uri="{0D108BD9-81ED-4DB2-BD59-A6C34878D82A}">
                    <a16:rowId xmlns:a16="http://schemas.microsoft.com/office/drawing/2014/main" val="2605969366"/>
                  </a:ext>
                </a:extLst>
              </a:tr>
              <a:tr h="148706">
                <a:tc>
                  <a:txBody>
                    <a:bodyPr/>
                    <a:lstStyle/>
                    <a:p>
                      <a:pPr lvl="1" algn="l" fontAlgn="b">
                        <a:buNone/>
                      </a:pPr>
                      <a:r>
                        <a:rPr lang="en-US" sz="800" b="0" i="0" u="none" strike="noStrike">
                          <a:solidFill>
                            <a:srgbClr val="000000"/>
                          </a:solidFill>
                          <a:effectLst/>
                          <a:latin typeface="Aptos Narrow" panose="020B0004020202020204" pitchFamily="34" charset="0"/>
                        </a:rPr>
                        <a:t>University of New Mexico-Taos Campus</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Rural – Fringe </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B050"/>
                          </a:solidFill>
                          <a:effectLst/>
                          <a:latin typeface="Aptos Narrow" panose="020B0004020202020204" pitchFamily="34" charset="0"/>
                        </a:rPr>
                        <a:t>All Rural/Town</a:t>
                      </a:r>
                    </a:p>
                  </a:txBody>
                  <a:tcPr marL="6631" marR="6631" marT="6631" marB="0" anchor="b">
                    <a:lnL>
                      <a:noFill/>
                    </a:lnL>
                    <a:lnR>
                      <a:noFill/>
                    </a:lnR>
                    <a:lnT>
                      <a:noFill/>
                    </a:lnT>
                    <a:lnB>
                      <a:noFill/>
                    </a:lnB>
                    <a:noFill/>
                  </a:tcPr>
                </a:tc>
                <a:extLst>
                  <a:ext uri="{0D108BD9-81ED-4DB2-BD59-A6C34878D82A}">
                    <a16:rowId xmlns:a16="http://schemas.microsoft.com/office/drawing/2014/main" val="1328023441"/>
                  </a:ext>
                </a:extLst>
              </a:tr>
              <a:tr h="148706">
                <a:tc>
                  <a:txBody>
                    <a:bodyPr/>
                    <a:lstStyle/>
                    <a:p>
                      <a:pPr lvl="1" algn="l" fontAlgn="b">
                        <a:buNone/>
                      </a:pPr>
                      <a:r>
                        <a:rPr lang="en-US" sz="800" b="0" i="0" u="none" strike="noStrike">
                          <a:solidFill>
                            <a:srgbClr val="000000"/>
                          </a:solidFill>
                          <a:effectLst/>
                          <a:latin typeface="Aptos Narrow" panose="020B0004020202020204" pitchFamily="34" charset="0"/>
                        </a:rPr>
                        <a:t>University of New Mexico-Los Alamos Campus</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Town - Distant</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Not All Rural</a:t>
                      </a:r>
                    </a:p>
                  </a:txBody>
                  <a:tcPr marL="6631" marR="6631" marT="6631" marB="0" anchor="b">
                    <a:lnL>
                      <a:noFill/>
                    </a:lnL>
                    <a:lnR>
                      <a:noFill/>
                    </a:lnR>
                    <a:lnT>
                      <a:noFill/>
                    </a:lnT>
                    <a:lnB>
                      <a:noFill/>
                    </a:lnB>
                    <a:noFill/>
                  </a:tcPr>
                </a:tc>
                <a:extLst>
                  <a:ext uri="{0D108BD9-81ED-4DB2-BD59-A6C34878D82A}">
                    <a16:rowId xmlns:a16="http://schemas.microsoft.com/office/drawing/2014/main" val="1681848511"/>
                  </a:ext>
                </a:extLst>
              </a:tr>
              <a:tr h="148706">
                <a:tc>
                  <a:txBody>
                    <a:bodyPr/>
                    <a:lstStyle/>
                    <a:p>
                      <a:pPr lvl="1" algn="l" fontAlgn="b">
                        <a:buNone/>
                      </a:pPr>
                      <a:r>
                        <a:rPr lang="en-US" sz="800" b="0" i="0" u="none" strike="noStrike">
                          <a:solidFill>
                            <a:srgbClr val="000000"/>
                          </a:solidFill>
                          <a:effectLst/>
                          <a:latin typeface="Aptos Narrow" panose="020B0004020202020204" pitchFamily="34" charset="0"/>
                        </a:rPr>
                        <a:t>University of New Mexico-Gallup Campus</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B050"/>
                          </a:solidFill>
                          <a:effectLst/>
                          <a:latin typeface="Aptos Narrow" panose="020B0004020202020204" pitchFamily="34" charset="0"/>
                        </a:rPr>
                        <a:t>All Rural/Town</a:t>
                      </a:r>
                    </a:p>
                  </a:txBody>
                  <a:tcPr marL="6631" marR="6631" marT="6631" marB="0" anchor="b">
                    <a:lnL>
                      <a:noFill/>
                    </a:lnL>
                    <a:lnR>
                      <a:noFill/>
                    </a:lnR>
                    <a:lnT>
                      <a:noFill/>
                    </a:lnT>
                    <a:lnB>
                      <a:noFill/>
                    </a:lnB>
                    <a:noFill/>
                  </a:tcPr>
                </a:tc>
                <a:extLst>
                  <a:ext uri="{0D108BD9-81ED-4DB2-BD59-A6C34878D82A}">
                    <a16:rowId xmlns:a16="http://schemas.microsoft.com/office/drawing/2014/main" val="2858124500"/>
                  </a:ext>
                </a:extLst>
              </a:tr>
              <a:tr h="148706">
                <a:tc>
                  <a:txBody>
                    <a:bodyPr/>
                    <a:lstStyle/>
                    <a:p>
                      <a:pPr lvl="1" algn="l" fontAlgn="b">
                        <a:buNone/>
                      </a:pPr>
                      <a:r>
                        <a:rPr lang="en-US" sz="800" b="0" i="0" u="none" strike="noStrike" dirty="0">
                          <a:solidFill>
                            <a:srgbClr val="000000"/>
                          </a:solidFill>
                          <a:effectLst/>
                          <a:latin typeface="Aptos Narrow" panose="020B0004020202020204" pitchFamily="34" charset="0"/>
                        </a:rPr>
                        <a:t>New Mexico State University-Alamogordo</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Rural - Fringe</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B050"/>
                          </a:solidFill>
                          <a:effectLst/>
                          <a:latin typeface="Aptos Narrow" panose="020B0004020202020204" pitchFamily="34" charset="0"/>
                        </a:rPr>
                        <a:t>All Rural/Town</a:t>
                      </a:r>
                    </a:p>
                  </a:txBody>
                  <a:tcPr marL="6631" marR="6631" marT="6631" marB="0" anchor="b">
                    <a:lnL>
                      <a:noFill/>
                    </a:lnL>
                    <a:lnR>
                      <a:noFill/>
                    </a:lnR>
                    <a:lnT>
                      <a:noFill/>
                    </a:lnT>
                    <a:lnB>
                      <a:noFill/>
                    </a:lnB>
                    <a:noFill/>
                  </a:tcPr>
                </a:tc>
                <a:extLst>
                  <a:ext uri="{0D108BD9-81ED-4DB2-BD59-A6C34878D82A}">
                    <a16:rowId xmlns:a16="http://schemas.microsoft.com/office/drawing/2014/main" val="2206324437"/>
                  </a:ext>
                </a:extLst>
              </a:tr>
              <a:tr h="148706">
                <a:tc>
                  <a:txBody>
                    <a:bodyPr/>
                    <a:lstStyle/>
                    <a:p>
                      <a:pPr lvl="1" algn="l" fontAlgn="b">
                        <a:buNone/>
                      </a:pPr>
                      <a:r>
                        <a:rPr lang="en-US" sz="800" b="0" i="0" u="none" strike="noStrike" dirty="0">
                          <a:solidFill>
                            <a:srgbClr val="000000"/>
                          </a:solidFill>
                          <a:effectLst/>
                          <a:latin typeface="Aptos Narrow" panose="020B0004020202020204" pitchFamily="34" charset="0"/>
                        </a:rPr>
                        <a:t>New Mexico State University-Grants</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B050"/>
                          </a:solidFill>
                          <a:effectLst/>
                          <a:latin typeface="Aptos Narrow" panose="020B0004020202020204" pitchFamily="34" charset="0"/>
                        </a:rPr>
                        <a:t>All Rural/Town</a:t>
                      </a:r>
                    </a:p>
                  </a:txBody>
                  <a:tcPr marL="6631" marR="6631" marT="6631" marB="0" anchor="b">
                    <a:lnL>
                      <a:noFill/>
                    </a:lnL>
                    <a:lnR>
                      <a:noFill/>
                    </a:lnR>
                    <a:lnT>
                      <a:noFill/>
                    </a:lnT>
                    <a:lnB>
                      <a:noFill/>
                    </a:lnB>
                    <a:noFill/>
                  </a:tcPr>
                </a:tc>
                <a:extLst>
                  <a:ext uri="{0D108BD9-81ED-4DB2-BD59-A6C34878D82A}">
                    <a16:rowId xmlns:a16="http://schemas.microsoft.com/office/drawing/2014/main" val="3732817704"/>
                  </a:ext>
                </a:extLst>
              </a:tr>
              <a:tr h="148706">
                <a:tc>
                  <a:txBody>
                    <a:bodyPr/>
                    <a:lstStyle/>
                    <a:p>
                      <a:pPr lvl="1" algn="l" fontAlgn="b">
                        <a:buNone/>
                      </a:pPr>
                      <a:r>
                        <a:rPr lang="en-US" sz="800" b="0" i="0" u="none" strike="noStrike">
                          <a:solidFill>
                            <a:srgbClr val="000000"/>
                          </a:solidFill>
                          <a:effectLst/>
                          <a:latin typeface="Aptos Narrow" panose="020B0004020202020204" pitchFamily="34" charset="0"/>
                        </a:rPr>
                        <a:t>New Mexico State University-Dona Ana</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City - Midsize</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Non 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Not All Rural</a:t>
                      </a:r>
                    </a:p>
                  </a:txBody>
                  <a:tcPr marL="6631" marR="6631" marT="6631" marB="0" anchor="b">
                    <a:lnL>
                      <a:noFill/>
                    </a:lnL>
                    <a:lnR>
                      <a:noFill/>
                    </a:lnR>
                    <a:lnT>
                      <a:noFill/>
                    </a:lnT>
                    <a:lnB>
                      <a:noFill/>
                    </a:lnB>
                    <a:noFill/>
                  </a:tcPr>
                </a:tc>
                <a:extLst>
                  <a:ext uri="{0D108BD9-81ED-4DB2-BD59-A6C34878D82A}">
                    <a16:rowId xmlns:a16="http://schemas.microsoft.com/office/drawing/2014/main" val="4042732648"/>
                  </a:ext>
                </a:extLst>
              </a:tr>
              <a:tr h="148706">
                <a:tc>
                  <a:txBody>
                    <a:bodyPr/>
                    <a:lstStyle/>
                    <a:p>
                      <a:pPr lvl="1" algn="l" fontAlgn="b">
                        <a:buNone/>
                      </a:pPr>
                      <a:r>
                        <a:rPr lang="en-US" sz="800" b="0" i="0" u="none" strike="noStrike">
                          <a:solidFill>
                            <a:srgbClr val="000000"/>
                          </a:solidFill>
                          <a:effectLst/>
                          <a:latin typeface="Aptos Narrow" panose="020B0004020202020204" pitchFamily="34" charset="0"/>
                        </a:rPr>
                        <a:t>Eastern New Mexico University-Roswell Campus</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Not All Rural</a:t>
                      </a:r>
                    </a:p>
                  </a:txBody>
                  <a:tcPr marL="6631" marR="6631" marT="6631" marB="0" anchor="b">
                    <a:lnL>
                      <a:noFill/>
                    </a:lnL>
                    <a:lnR>
                      <a:noFill/>
                    </a:lnR>
                    <a:lnT>
                      <a:noFill/>
                    </a:lnT>
                    <a:lnB>
                      <a:noFill/>
                    </a:lnB>
                    <a:noFill/>
                  </a:tcPr>
                </a:tc>
                <a:extLst>
                  <a:ext uri="{0D108BD9-81ED-4DB2-BD59-A6C34878D82A}">
                    <a16:rowId xmlns:a16="http://schemas.microsoft.com/office/drawing/2014/main" val="1619661497"/>
                  </a:ext>
                </a:extLst>
              </a:tr>
              <a:tr h="160183">
                <a:tc>
                  <a:txBody>
                    <a:bodyPr/>
                    <a:lstStyle/>
                    <a:p>
                      <a:pPr lvl="1" algn="l" fontAlgn="b">
                        <a:buNone/>
                      </a:pPr>
                      <a:r>
                        <a:rPr lang="en-US" sz="800" b="0" i="0" u="none" strike="noStrike" dirty="0">
                          <a:solidFill>
                            <a:srgbClr val="000000"/>
                          </a:solidFill>
                          <a:effectLst/>
                          <a:latin typeface="Aptos Narrow" panose="020B0004020202020204" pitchFamily="34" charset="0"/>
                        </a:rPr>
                        <a:t>Eastern New Mexico University Ruidoso Branch</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Not All Rural</a:t>
                      </a:r>
                    </a:p>
                  </a:txBody>
                  <a:tcPr marL="6631" marR="6631" marT="6631" marB="0" anchor="b">
                    <a:lnL>
                      <a:noFill/>
                    </a:lnL>
                    <a:lnR>
                      <a:noFill/>
                    </a:lnR>
                    <a:lnT>
                      <a:noFill/>
                    </a:lnT>
                    <a:lnB>
                      <a:noFill/>
                    </a:lnB>
                    <a:noFill/>
                  </a:tcPr>
                </a:tc>
                <a:extLst>
                  <a:ext uri="{0D108BD9-81ED-4DB2-BD59-A6C34878D82A}">
                    <a16:rowId xmlns:a16="http://schemas.microsoft.com/office/drawing/2014/main" val="513829269"/>
                  </a:ext>
                </a:extLst>
              </a:tr>
              <a:tr h="148706">
                <a:tc>
                  <a:txBody>
                    <a:bodyPr/>
                    <a:lstStyle/>
                    <a:p>
                      <a:pPr algn="l" fontAlgn="b">
                        <a:buNone/>
                      </a:pPr>
                      <a:r>
                        <a:rPr lang="en-US" sz="800" b="0" i="1" u="none" strike="noStrike">
                          <a:solidFill>
                            <a:srgbClr val="000000"/>
                          </a:solidFill>
                          <a:effectLst/>
                          <a:latin typeface="Aptos Narrow" panose="020B0004020202020204" pitchFamily="34" charset="0"/>
                        </a:rPr>
                        <a:t>Independent Community Colleges</a:t>
                      </a:r>
                    </a:p>
                  </a:txBody>
                  <a:tcPr marL="6631" marR="6631" marT="6631"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800" b="0" i="0" u="none" strike="noStrike" dirty="0">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extLst>
                  <a:ext uri="{0D108BD9-81ED-4DB2-BD59-A6C34878D82A}">
                    <a16:rowId xmlns:a16="http://schemas.microsoft.com/office/drawing/2014/main" val="22294907"/>
                  </a:ext>
                </a:extLst>
              </a:tr>
              <a:tr h="148706">
                <a:tc>
                  <a:txBody>
                    <a:bodyPr/>
                    <a:lstStyle/>
                    <a:p>
                      <a:pPr lvl="1" algn="l" fontAlgn="b">
                        <a:buNone/>
                      </a:pPr>
                      <a:r>
                        <a:rPr lang="en-US" sz="800" b="0" i="0" u="none" strike="noStrike" dirty="0">
                          <a:solidFill>
                            <a:srgbClr val="000000"/>
                          </a:solidFill>
                          <a:effectLst/>
                          <a:latin typeface="Aptos Narrow" panose="020B0004020202020204" pitchFamily="34" charset="0"/>
                        </a:rPr>
                        <a:t>Central New Mexico Community College</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City - Large</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Non 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Not All Rural</a:t>
                      </a:r>
                    </a:p>
                  </a:txBody>
                  <a:tcPr marL="6631" marR="6631" marT="6631" marB="0" anchor="b">
                    <a:lnL>
                      <a:noFill/>
                    </a:lnL>
                    <a:lnR>
                      <a:noFill/>
                    </a:lnR>
                    <a:lnT>
                      <a:noFill/>
                    </a:lnT>
                    <a:lnB>
                      <a:noFill/>
                    </a:lnB>
                    <a:noFill/>
                  </a:tcPr>
                </a:tc>
                <a:extLst>
                  <a:ext uri="{0D108BD9-81ED-4DB2-BD59-A6C34878D82A}">
                    <a16:rowId xmlns:a16="http://schemas.microsoft.com/office/drawing/2014/main" val="3857078886"/>
                  </a:ext>
                </a:extLst>
              </a:tr>
              <a:tr h="148706">
                <a:tc>
                  <a:txBody>
                    <a:bodyPr/>
                    <a:lstStyle/>
                    <a:p>
                      <a:pPr lvl="1" algn="l" fontAlgn="b">
                        <a:buNone/>
                      </a:pPr>
                      <a:r>
                        <a:rPr lang="en-US" sz="800" b="0" i="0" u="none" strike="noStrike" dirty="0">
                          <a:solidFill>
                            <a:srgbClr val="000000"/>
                          </a:solidFill>
                          <a:effectLst/>
                          <a:latin typeface="Aptos Narrow" panose="020B0004020202020204" pitchFamily="34" charset="0"/>
                        </a:rPr>
                        <a:t>Clovis Community College</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Not All Rural</a:t>
                      </a:r>
                    </a:p>
                  </a:txBody>
                  <a:tcPr marL="6631" marR="6631" marT="6631" marB="0" anchor="b">
                    <a:lnL>
                      <a:noFill/>
                    </a:lnL>
                    <a:lnR>
                      <a:noFill/>
                    </a:lnR>
                    <a:lnT>
                      <a:noFill/>
                    </a:lnT>
                    <a:lnB>
                      <a:noFill/>
                    </a:lnB>
                    <a:noFill/>
                  </a:tcPr>
                </a:tc>
                <a:extLst>
                  <a:ext uri="{0D108BD9-81ED-4DB2-BD59-A6C34878D82A}">
                    <a16:rowId xmlns:a16="http://schemas.microsoft.com/office/drawing/2014/main" val="239195588"/>
                  </a:ext>
                </a:extLst>
              </a:tr>
              <a:tr h="148706">
                <a:tc>
                  <a:txBody>
                    <a:bodyPr/>
                    <a:lstStyle/>
                    <a:p>
                      <a:pPr lvl="1" algn="l" fontAlgn="b">
                        <a:buNone/>
                      </a:pPr>
                      <a:r>
                        <a:rPr lang="en-US" sz="800" b="0" i="0" u="none" strike="noStrike" dirty="0">
                          <a:solidFill>
                            <a:srgbClr val="000000"/>
                          </a:solidFill>
                          <a:effectLst/>
                          <a:latin typeface="Aptos Narrow" panose="020B0004020202020204" pitchFamily="34" charset="0"/>
                        </a:rPr>
                        <a:t>New Mexico Junior College</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Not All Rural</a:t>
                      </a:r>
                    </a:p>
                  </a:txBody>
                  <a:tcPr marL="6631" marR="6631" marT="6631" marB="0" anchor="b">
                    <a:lnL>
                      <a:noFill/>
                    </a:lnL>
                    <a:lnR>
                      <a:noFill/>
                    </a:lnR>
                    <a:lnT>
                      <a:noFill/>
                    </a:lnT>
                    <a:lnB>
                      <a:noFill/>
                    </a:lnB>
                    <a:noFill/>
                  </a:tcPr>
                </a:tc>
                <a:extLst>
                  <a:ext uri="{0D108BD9-81ED-4DB2-BD59-A6C34878D82A}">
                    <a16:rowId xmlns:a16="http://schemas.microsoft.com/office/drawing/2014/main" val="3733074659"/>
                  </a:ext>
                </a:extLst>
              </a:tr>
              <a:tr h="148706">
                <a:tc>
                  <a:txBody>
                    <a:bodyPr/>
                    <a:lstStyle/>
                    <a:p>
                      <a:pPr lvl="1" algn="l" fontAlgn="b">
                        <a:buNone/>
                      </a:pPr>
                      <a:r>
                        <a:rPr lang="en-US" sz="800" b="0" i="0" u="none" strike="noStrike" dirty="0">
                          <a:solidFill>
                            <a:srgbClr val="000000"/>
                          </a:solidFill>
                          <a:effectLst/>
                          <a:latin typeface="Aptos Narrow" panose="020B0004020202020204" pitchFamily="34" charset="0"/>
                        </a:rPr>
                        <a:t>Southeast New Mexico College</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Rural – Fringe</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Not All Rural</a:t>
                      </a:r>
                    </a:p>
                  </a:txBody>
                  <a:tcPr marL="6631" marR="6631" marT="6631" marB="0" anchor="b">
                    <a:lnL>
                      <a:noFill/>
                    </a:lnL>
                    <a:lnR>
                      <a:noFill/>
                    </a:lnR>
                    <a:lnT>
                      <a:noFill/>
                    </a:lnT>
                    <a:lnB>
                      <a:noFill/>
                    </a:lnB>
                    <a:noFill/>
                  </a:tcPr>
                </a:tc>
                <a:extLst>
                  <a:ext uri="{0D108BD9-81ED-4DB2-BD59-A6C34878D82A}">
                    <a16:rowId xmlns:a16="http://schemas.microsoft.com/office/drawing/2014/main" val="552241213"/>
                  </a:ext>
                </a:extLst>
              </a:tr>
              <a:tr h="148706">
                <a:tc>
                  <a:txBody>
                    <a:bodyPr/>
                    <a:lstStyle/>
                    <a:p>
                      <a:pPr lvl="1" algn="l" fontAlgn="b">
                        <a:buNone/>
                      </a:pPr>
                      <a:r>
                        <a:rPr lang="en-US" sz="800" b="0" i="0" u="none" strike="noStrike" dirty="0">
                          <a:solidFill>
                            <a:srgbClr val="000000"/>
                          </a:solidFill>
                          <a:effectLst/>
                          <a:latin typeface="Aptos Narrow" panose="020B0004020202020204" pitchFamily="34" charset="0"/>
                        </a:rPr>
                        <a:t>San Juan College</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Rural – Fringe </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Not All Rural</a:t>
                      </a:r>
                    </a:p>
                  </a:txBody>
                  <a:tcPr marL="6631" marR="6631" marT="6631" marB="0" anchor="b">
                    <a:lnL>
                      <a:noFill/>
                    </a:lnL>
                    <a:lnR>
                      <a:noFill/>
                    </a:lnR>
                    <a:lnT>
                      <a:noFill/>
                    </a:lnT>
                    <a:lnB>
                      <a:noFill/>
                    </a:lnB>
                    <a:noFill/>
                  </a:tcPr>
                </a:tc>
                <a:extLst>
                  <a:ext uri="{0D108BD9-81ED-4DB2-BD59-A6C34878D82A}">
                    <a16:rowId xmlns:a16="http://schemas.microsoft.com/office/drawing/2014/main" val="537659186"/>
                  </a:ext>
                </a:extLst>
              </a:tr>
              <a:tr h="148706">
                <a:tc>
                  <a:txBody>
                    <a:bodyPr/>
                    <a:lstStyle/>
                    <a:p>
                      <a:pPr lvl="1" algn="l" fontAlgn="b">
                        <a:buNone/>
                      </a:pPr>
                      <a:r>
                        <a:rPr lang="en-US" sz="800" b="0" i="0" u="none" strike="noStrike" dirty="0">
                          <a:solidFill>
                            <a:srgbClr val="000000"/>
                          </a:solidFill>
                          <a:effectLst/>
                          <a:latin typeface="Aptos Narrow" panose="020B0004020202020204" pitchFamily="34" charset="0"/>
                        </a:rPr>
                        <a:t>Santa Fe Community College</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Rural – Fringe</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Not All Rural</a:t>
                      </a:r>
                    </a:p>
                  </a:txBody>
                  <a:tcPr marL="6631" marR="6631" marT="6631" marB="0" anchor="b">
                    <a:lnL>
                      <a:noFill/>
                    </a:lnL>
                    <a:lnR>
                      <a:noFill/>
                    </a:lnR>
                    <a:lnT>
                      <a:noFill/>
                    </a:lnT>
                    <a:lnB>
                      <a:noFill/>
                    </a:lnB>
                    <a:noFill/>
                  </a:tcPr>
                </a:tc>
                <a:extLst>
                  <a:ext uri="{0D108BD9-81ED-4DB2-BD59-A6C34878D82A}">
                    <a16:rowId xmlns:a16="http://schemas.microsoft.com/office/drawing/2014/main" val="194134539"/>
                  </a:ext>
                </a:extLst>
              </a:tr>
              <a:tr h="148706">
                <a:tc>
                  <a:txBody>
                    <a:bodyPr/>
                    <a:lstStyle/>
                    <a:p>
                      <a:pPr lvl="1" algn="l" fontAlgn="b">
                        <a:buNone/>
                      </a:pPr>
                      <a:r>
                        <a:rPr lang="en-US" sz="800" b="0" i="0" u="none" strike="noStrike" dirty="0">
                          <a:solidFill>
                            <a:srgbClr val="000000"/>
                          </a:solidFill>
                          <a:effectLst/>
                          <a:latin typeface="Aptos Narrow" panose="020B0004020202020204" pitchFamily="34" charset="0"/>
                        </a:rPr>
                        <a:t>Mesalands Community College</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Not All Rural</a:t>
                      </a:r>
                    </a:p>
                  </a:txBody>
                  <a:tcPr marL="6631" marR="6631" marT="6631" marB="0" anchor="b">
                    <a:lnL>
                      <a:noFill/>
                    </a:lnL>
                    <a:lnR>
                      <a:noFill/>
                    </a:lnR>
                    <a:lnT>
                      <a:noFill/>
                    </a:lnT>
                    <a:lnB>
                      <a:noFill/>
                    </a:lnB>
                    <a:noFill/>
                  </a:tcPr>
                </a:tc>
                <a:extLst>
                  <a:ext uri="{0D108BD9-81ED-4DB2-BD59-A6C34878D82A}">
                    <a16:rowId xmlns:a16="http://schemas.microsoft.com/office/drawing/2014/main" val="1114771436"/>
                  </a:ext>
                </a:extLst>
              </a:tr>
              <a:tr h="148706">
                <a:tc>
                  <a:txBody>
                    <a:bodyPr/>
                    <a:lstStyle/>
                    <a:p>
                      <a:pPr lvl="1" algn="l" fontAlgn="b">
                        <a:buNone/>
                      </a:pPr>
                      <a:r>
                        <a:rPr lang="en-US" sz="800" b="0" i="0" u="none" strike="noStrike" dirty="0">
                          <a:solidFill>
                            <a:srgbClr val="000000"/>
                          </a:solidFill>
                          <a:effectLst/>
                          <a:latin typeface="Aptos Narrow" panose="020B0004020202020204" pitchFamily="34" charset="0"/>
                        </a:rPr>
                        <a:t>Luna Community College</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Non-Rural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Rural – Fringe</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Rural-Serving</a:t>
                      </a:r>
                    </a:p>
                  </a:txBody>
                  <a:tcPr marL="6631" marR="6631" marT="6631"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Rural</a:t>
                      </a:r>
                    </a:p>
                  </a:txBody>
                  <a:tcPr marL="6631" marR="6631" marT="6631" marB="0" anchor="b">
                    <a:lnL>
                      <a:noFill/>
                    </a:lnL>
                    <a:lnR>
                      <a:noFill/>
                    </a:lnR>
                    <a:lnT>
                      <a:noFill/>
                    </a:lnT>
                    <a:lnB>
                      <a:noFill/>
                    </a:lnB>
                    <a:noFill/>
                  </a:tcPr>
                </a:tc>
                <a:tc>
                  <a:txBody>
                    <a:bodyPr/>
                    <a:lstStyle/>
                    <a:p>
                      <a:pPr algn="l" fontAlgn="b">
                        <a:buNone/>
                      </a:pPr>
                      <a:r>
                        <a:rPr lang="en-US" sz="800" b="0" i="0" u="none" strike="noStrike" dirty="0">
                          <a:solidFill>
                            <a:srgbClr val="000000"/>
                          </a:solidFill>
                          <a:effectLst/>
                          <a:latin typeface="Aptos Narrow" panose="020B0004020202020204" pitchFamily="34" charset="0"/>
                        </a:rPr>
                        <a:t>Not All Rural</a:t>
                      </a:r>
                    </a:p>
                  </a:txBody>
                  <a:tcPr marL="6631" marR="6631" marT="6631" marB="0" anchor="b">
                    <a:lnL>
                      <a:noFill/>
                    </a:lnL>
                    <a:lnR>
                      <a:noFill/>
                    </a:lnR>
                    <a:lnT>
                      <a:noFill/>
                    </a:lnT>
                    <a:lnB>
                      <a:noFill/>
                    </a:lnB>
                    <a:noFill/>
                  </a:tcPr>
                </a:tc>
                <a:extLst>
                  <a:ext uri="{0D108BD9-81ED-4DB2-BD59-A6C34878D82A}">
                    <a16:rowId xmlns:a16="http://schemas.microsoft.com/office/drawing/2014/main" val="1181208266"/>
                  </a:ext>
                </a:extLst>
              </a:tr>
            </a:tbl>
          </a:graphicData>
        </a:graphic>
      </p:graphicFrame>
      <p:sp>
        <p:nvSpPr>
          <p:cNvPr id="4" name="Slide Number Placeholder 3">
            <a:extLst>
              <a:ext uri="{FF2B5EF4-FFF2-40B4-BE49-F238E27FC236}">
                <a16:creationId xmlns:a16="http://schemas.microsoft.com/office/drawing/2014/main" id="{C120A09D-87B2-B4E1-BCC9-13D4664493A8}"/>
              </a:ext>
            </a:extLst>
          </p:cNvPr>
          <p:cNvSpPr>
            <a:spLocks noGrp="1"/>
          </p:cNvSpPr>
          <p:nvPr>
            <p:ph type="sldNum" sz="quarter" idx="11"/>
          </p:nvPr>
        </p:nvSpPr>
        <p:spPr/>
        <p:txBody>
          <a:bodyPr/>
          <a:lstStyle/>
          <a:p>
            <a:fld id="{DADA6105-A3FA-49B5-BA61-2DD39CF3A21F}" type="slidenum">
              <a:rPr lang="en-US" smtClean="0"/>
              <a:pPr/>
              <a:t>19</a:t>
            </a:fld>
            <a:endParaRPr lang="en-US"/>
          </a:p>
        </p:txBody>
      </p:sp>
    </p:spTree>
    <p:extLst>
      <p:ext uri="{BB962C8B-B14F-4D97-AF65-F5344CB8AC3E}">
        <p14:creationId xmlns:p14="http://schemas.microsoft.com/office/powerpoint/2010/main" val="812331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C0EEB-2B33-2CBB-E71A-4F85372EEE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989FF5-10BE-63B1-A854-36FA89A86530}"/>
              </a:ext>
            </a:extLst>
          </p:cNvPr>
          <p:cNvSpPr>
            <a:spLocks noGrp="1"/>
          </p:cNvSpPr>
          <p:nvPr>
            <p:ph type="title"/>
          </p:nvPr>
        </p:nvSpPr>
        <p:spPr>
          <a:xfrm>
            <a:off x="102066" y="289208"/>
            <a:ext cx="11987868" cy="972152"/>
          </a:xfrm>
        </p:spPr>
        <p:txBody>
          <a:bodyPr anchor="ctr">
            <a:normAutofit/>
          </a:bodyPr>
          <a:lstStyle/>
          <a:p>
            <a:r>
              <a:rPr lang="en-US"/>
              <a:t>About NCHEMS</a:t>
            </a:r>
          </a:p>
        </p:txBody>
      </p:sp>
      <p:graphicFrame>
        <p:nvGraphicFramePr>
          <p:cNvPr id="12" name="Content Placeholder 2" descr="Graphic with text reading: The National Center for Higher Education Management Systems (NCHEMS) is a postsecondary education research and advising organization that unlocks data and evidence to help states, systems, and institutions design policies and practices to meet their goals. Since 1969, we’ve been engaging higher education leaders and state and system-level policy makers, providing the insights and intelligence they need to create and sustain successful higher education institutions and systems.">
            <a:extLst>
              <a:ext uri="{FF2B5EF4-FFF2-40B4-BE49-F238E27FC236}">
                <a16:creationId xmlns:a16="http://schemas.microsoft.com/office/drawing/2014/main" id="{23B0310A-DAA7-2906-2BB9-AE7C97AF97A1}"/>
              </a:ext>
            </a:extLst>
          </p:cNvPr>
          <p:cNvGraphicFramePr>
            <a:graphicFrameLocks noGrp="1"/>
          </p:cNvGraphicFramePr>
          <p:nvPr>
            <p:ph idx="1"/>
            <p:extLst>
              <p:ext uri="{D42A27DB-BD31-4B8C-83A1-F6EECF244321}">
                <p14:modId xmlns:p14="http://schemas.microsoft.com/office/powerpoint/2010/main" val="2976110594"/>
              </p:ext>
            </p:extLst>
          </p:nvPr>
        </p:nvGraphicFramePr>
        <p:xfrm>
          <a:off x="838199" y="1096511"/>
          <a:ext cx="10515600" cy="46649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7007DB59-9169-6CE6-9254-935904FDF9B3}"/>
              </a:ext>
            </a:extLst>
          </p:cNvPr>
          <p:cNvSpPr>
            <a:spLocks noGrp="1"/>
          </p:cNvSpPr>
          <p:nvPr>
            <p:ph type="sldNum" sz="quarter" idx="12"/>
          </p:nvPr>
        </p:nvSpPr>
        <p:spPr>
          <a:xfrm>
            <a:off x="4724399" y="6386228"/>
            <a:ext cx="2743200" cy="365125"/>
          </a:xfrm>
        </p:spPr>
        <p:txBody>
          <a:bodyPr/>
          <a:lstStyle/>
          <a:p>
            <a:pPr algn="ctr"/>
            <a:fld id="{425331BE-9B34-486E-85AB-550C6C3A182A}" type="slidenum">
              <a:rPr lang="en-US" smtClean="0"/>
              <a:pPr algn="ctr"/>
              <a:t>2</a:t>
            </a:fld>
            <a:endParaRPr lang="en-US" dirty="0"/>
          </a:p>
        </p:txBody>
      </p:sp>
    </p:spTree>
    <p:extLst>
      <p:ext uri="{BB962C8B-B14F-4D97-AF65-F5344CB8AC3E}">
        <p14:creationId xmlns:p14="http://schemas.microsoft.com/office/powerpoint/2010/main" val="36261001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2038B-D4E1-E74C-EFD2-979BD30C00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734FC8-8D31-2FDF-6EF9-142C9AD4B938}"/>
              </a:ext>
            </a:extLst>
          </p:cNvPr>
          <p:cNvSpPr>
            <a:spLocks noGrp="1"/>
          </p:cNvSpPr>
          <p:nvPr>
            <p:ph type="title"/>
          </p:nvPr>
        </p:nvSpPr>
        <p:spPr/>
        <p:txBody>
          <a:bodyPr/>
          <a:lstStyle/>
          <a:p>
            <a:r>
              <a:rPr lang="en-US" dirty="0"/>
              <a:t>Comparison Table</a:t>
            </a:r>
            <a:br>
              <a:rPr lang="en-US" dirty="0"/>
            </a:br>
            <a:r>
              <a:rPr lang="en-US" sz="2000" i="1" dirty="0"/>
              <a:t>Focused - NCES Locale, RSI, RUCA</a:t>
            </a:r>
            <a:endParaRPr lang="en-US" i="1" dirty="0"/>
          </a:p>
        </p:txBody>
      </p:sp>
      <p:sp>
        <p:nvSpPr>
          <p:cNvPr id="4" name="Slide Number Placeholder 3">
            <a:extLst>
              <a:ext uri="{FF2B5EF4-FFF2-40B4-BE49-F238E27FC236}">
                <a16:creationId xmlns:a16="http://schemas.microsoft.com/office/drawing/2014/main" id="{AF01797C-5A9E-6CBD-3BFA-803BE31F62F6}"/>
              </a:ext>
            </a:extLst>
          </p:cNvPr>
          <p:cNvSpPr>
            <a:spLocks noGrp="1"/>
          </p:cNvSpPr>
          <p:nvPr>
            <p:ph type="sldNum" sz="quarter" idx="11"/>
          </p:nvPr>
        </p:nvSpPr>
        <p:spPr/>
        <p:txBody>
          <a:bodyPr/>
          <a:lstStyle/>
          <a:p>
            <a:fld id="{DADA6105-A3FA-49B5-BA61-2DD39CF3A21F}" type="slidenum">
              <a:rPr lang="en-US" smtClean="0"/>
              <a:pPr/>
              <a:t>20</a:t>
            </a:fld>
            <a:endParaRPr lang="en-US"/>
          </a:p>
        </p:txBody>
      </p:sp>
      <p:graphicFrame>
        <p:nvGraphicFramePr>
          <p:cNvPr id="10" name="Content Placeholder 9">
            <a:extLst>
              <a:ext uri="{FF2B5EF4-FFF2-40B4-BE49-F238E27FC236}">
                <a16:creationId xmlns:a16="http://schemas.microsoft.com/office/drawing/2014/main" id="{6EEF3AF8-1D3F-CF30-79CD-1516864AD26C}"/>
              </a:ext>
            </a:extLst>
          </p:cNvPr>
          <p:cNvGraphicFramePr>
            <a:graphicFrameLocks noGrp="1"/>
          </p:cNvGraphicFramePr>
          <p:nvPr>
            <p:ph idx="1"/>
            <p:extLst>
              <p:ext uri="{D42A27DB-BD31-4B8C-83A1-F6EECF244321}">
                <p14:modId xmlns:p14="http://schemas.microsoft.com/office/powerpoint/2010/main" val="689483357"/>
              </p:ext>
            </p:extLst>
          </p:nvPr>
        </p:nvGraphicFramePr>
        <p:xfrm>
          <a:off x="1386348" y="1382848"/>
          <a:ext cx="8524567" cy="4595153"/>
        </p:xfrm>
        <a:graphic>
          <a:graphicData uri="http://schemas.openxmlformats.org/drawingml/2006/table">
            <a:tbl>
              <a:tblPr/>
              <a:tblGrid>
                <a:gridCol w="3546346">
                  <a:extLst>
                    <a:ext uri="{9D8B030D-6E8A-4147-A177-3AD203B41FA5}">
                      <a16:colId xmlns:a16="http://schemas.microsoft.com/office/drawing/2014/main" val="1182800299"/>
                    </a:ext>
                  </a:extLst>
                </a:gridCol>
                <a:gridCol w="1318111">
                  <a:extLst>
                    <a:ext uri="{9D8B030D-6E8A-4147-A177-3AD203B41FA5}">
                      <a16:colId xmlns:a16="http://schemas.microsoft.com/office/drawing/2014/main" val="4227264663"/>
                    </a:ext>
                  </a:extLst>
                </a:gridCol>
                <a:gridCol w="1741787">
                  <a:extLst>
                    <a:ext uri="{9D8B030D-6E8A-4147-A177-3AD203B41FA5}">
                      <a16:colId xmlns:a16="http://schemas.microsoft.com/office/drawing/2014/main" val="696417306"/>
                    </a:ext>
                  </a:extLst>
                </a:gridCol>
                <a:gridCol w="1165116">
                  <a:extLst>
                    <a:ext uri="{9D8B030D-6E8A-4147-A177-3AD203B41FA5}">
                      <a16:colId xmlns:a16="http://schemas.microsoft.com/office/drawing/2014/main" val="3189944691"/>
                    </a:ext>
                  </a:extLst>
                </a:gridCol>
                <a:gridCol w="753207">
                  <a:extLst>
                    <a:ext uri="{9D8B030D-6E8A-4147-A177-3AD203B41FA5}">
                      <a16:colId xmlns:a16="http://schemas.microsoft.com/office/drawing/2014/main" val="1172708744"/>
                    </a:ext>
                  </a:extLst>
                </a:gridCol>
              </a:tblGrid>
              <a:tr h="299785">
                <a:tc>
                  <a:txBody>
                    <a:bodyPr/>
                    <a:lstStyle/>
                    <a:p>
                      <a:pPr algn="l" fontAlgn="b">
                        <a:buNone/>
                      </a:pPr>
                      <a:r>
                        <a:rPr lang="en-US" sz="900" b="1" i="0" u="none" strike="noStrike" dirty="0">
                          <a:solidFill>
                            <a:srgbClr val="000000"/>
                          </a:solidFill>
                          <a:effectLst/>
                          <a:latin typeface="Aptos Narrow" panose="020B0004020202020204" pitchFamily="34" charset="0"/>
                        </a:rPr>
                        <a:t>Institution</a:t>
                      </a:r>
                    </a:p>
                  </a:txBody>
                  <a:tcPr marL="5853" marR="5853" marT="5853" marB="0" anchor="b">
                    <a:lnL>
                      <a:noFill/>
                    </a:lnL>
                    <a:lnR>
                      <a:noFill/>
                    </a:lnR>
                    <a:lnT>
                      <a:noFill/>
                    </a:lnT>
                    <a:lnB>
                      <a:noFill/>
                    </a:lnB>
                    <a:noFill/>
                  </a:tcPr>
                </a:tc>
                <a:tc>
                  <a:txBody>
                    <a:bodyPr/>
                    <a:lstStyle/>
                    <a:p>
                      <a:pPr algn="l" fontAlgn="b">
                        <a:buNone/>
                      </a:pPr>
                      <a:r>
                        <a:rPr lang="en-US" sz="900" b="1" i="0" u="none" strike="noStrike">
                          <a:solidFill>
                            <a:srgbClr val="000000"/>
                          </a:solidFill>
                          <a:effectLst/>
                          <a:latin typeface="Aptos Narrow" panose="020B0004020202020204" pitchFamily="34" charset="0"/>
                        </a:rPr>
                        <a:t>NCES Locale Classification</a:t>
                      </a:r>
                    </a:p>
                  </a:txBody>
                  <a:tcPr marL="5853" marR="5853" marT="5853" marB="0" anchor="b">
                    <a:lnL>
                      <a:noFill/>
                    </a:lnL>
                    <a:lnR>
                      <a:noFill/>
                    </a:lnR>
                    <a:lnT>
                      <a:noFill/>
                    </a:lnT>
                    <a:lnB>
                      <a:noFill/>
                    </a:lnB>
                    <a:noFill/>
                  </a:tcPr>
                </a:tc>
                <a:tc>
                  <a:txBody>
                    <a:bodyPr/>
                    <a:lstStyle/>
                    <a:p>
                      <a:pPr algn="l" fontAlgn="b">
                        <a:buNone/>
                      </a:pPr>
                      <a:r>
                        <a:rPr lang="en-US" sz="900" b="1" i="0" u="none" strike="noStrike">
                          <a:solidFill>
                            <a:srgbClr val="000000"/>
                          </a:solidFill>
                          <a:effectLst/>
                          <a:latin typeface="Aptos Narrow" panose="020B0004020202020204" pitchFamily="34" charset="0"/>
                        </a:rPr>
                        <a:t>Rural-Serving Institution Classification</a:t>
                      </a:r>
                    </a:p>
                  </a:txBody>
                  <a:tcPr marL="5853" marR="5853" marT="5853" marB="0" anchor="b">
                    <a:lnL>
                      <a:noFill/>
                    </a:lnL>
                    <a:lnR>
                      <a:noFill/>
                    </a:lnR>
                    <a:lnT>
                      <a:noFill/>
                    </a:lnT>
                    <a:lnB>
                      <a:noFill/>
                    </a:lnB>
                    <a:noFill/>
                  </a:tcPr>
                </a:tc>
                <a:tc>
                  <a:txBody>
                    <a:bodyPr/>
                    <a:lstStyle/>
                    <a:p>
                      <a:pPr algn="l" fontAlgn="b">
                        <a:buNone/>
                      </a:pPr>
                      <a:r>
                        <a:rPr lang="en-US" sz="900" b="1" i="0" u="none" strike="noStrike">
                          <a:solidFill>
                            <a:srgbClr val="000000"/>
                          </a:solidFill>
                          <a:effectLst/>
                          <a:latin typeface="Aptos Narrow" panose="020B0004020202020204" pitchFamily="34" charset="0"/>
                        </a:rPr>
                        <a:t>RUCA Classification</a:t>
                      </a:r>
                    </a:p>
                  </a:txBody>
                  <a:tcPr marL="5853" marR="5853" marT="5853" marB="0" anchor="b">
                    <a:lnL>
                      <a:noFill/>
                    </a:lnL>
                    <a:lnR>
                      <a:noFill/>
                    </a:lnR>
                    <a:lnT>
                      <a:noFill/>
                    </a:lnT>
                    <a:lnB>
                      <a:noFill/>
                    </a:lnB>
                    <a:noFill/>
                  </a:tcPr>
                </a:tc>
                <a:tc>
                  <a:txBody>
                    <a:bodyPr/>
                    <a:lstStyle/>
                    <a:p>
                      <a:pPr algn="l" fontAlgn="b">
                        <a:buNone/>
                      </a:pPr>
                      <a:r>
                        <a:rPr lang="en-US" sz="900" b="1" i="0" u="none" strike="noStrike">
                          <a:solidFill>
                            <a:srgbClr val="000000"/>
                          </a:solidFill>
                          <a:effectLst/>
                          <a:latin typeface="Aptos Narrow" panose="020B0004020202020204" pitchFamily="34" charset="0"/>
                        </a:rPr>
                        <a:t>Rural Match</a:t>
                      </a:r>
                    </a:p>
                  </a:txBody>
                  <a:tcPr marL="5853" marR="5853" marT="5853" marB="0" anchor="b">
                    <a:lnL>
                      <a:noFill/>
                    </a:lnL>
                    <a:lnR>
                      <a:noFill/>
                    </a:lnR>
                    <a:lnT>
                      <a:noFill/>
                    </a:lnT>
                    <a:lnB>
                      <a:noFill/>
                    </a:lnB>
                    <a:noFill/>
                  </a:tcPr>
                </a:tc>
                <a:extLst>
                  <a:ext uri="{0D108BD9-81ED-4DB2-BD59-A6C34878D82A}">
                    <a16:rowId xmlns:a16="http://schemas.microsoft.com/office/drawing/2014/main" val="478669196"/>
                  </a:ext>
                </a:extLst>
              </a:tr>
              <a:tr h="153406">
                <a:tc>
                  <a:txBody>
                    <a:bodyPr/>
                    <a:lstStyle/>
                    <a:p>
                      <a:pPr algn="l" fontAlgn="b">
                        <a:buNone/>
                      </a:pPr>
                      <a:r>
                        <a:rPr lang="en-US" sz="900" b="0" i="1" u="none" strike="noStrike" dirty="0">
                          <a:solidFill>
                            <a:srgbClr val="000000"/>
                          </a:solidFill>
                          <a:effectLst/>
                          <a:latin typeface="Aptos Narrow" panose="020B0004020202020204" pitchFamily="34" charset="0"/>
                        </a:rPr>
                        <a:t>Four-year Research</a:t>
                      </a:r>
                    </a:p>
                  </a:txBody>
                  <a:tcPr marL="5853" marR="5853" marT="5853" marB="0" anchor="b">
                    <a:lnL>
                      <a:noFill/>
                    </a:lnL>
                    <a:lnR>
                      <a:noFill/>
                    </a:lnR>
                    <a:lnT>
                      <a:noFill/>
                    </a:lnT>
                    <a:lnB>
                      <a:noFill/>
                    </a:lnB>
                    <a:noFill/>
                  </a:tcPr>
                </a:tc>
                <a:tc>
                  <a:txBody>
                    <a:bodyPr/>
                    <a:lstStyle/>
                    <a:p>
                      <a:pPr algn="l" fontAlgn="b">
                        <a:buNone/>
                      </a:pPr>
                      <a:endParaRPr lang="en-US" sz="900" b="0" i="0" u="none" strike="noStrike">
                        <a:solidFill>
                          <a:srgbClr val="000000"/>
                        </a:solidFill>
                        <a:effectLst/>
                        <a:latin typeface="Aptos Narrow" panose="020B0004020202020204" pitchFamily="34" charset="0"/>
                      </a:endParaRPr>
                    </a:p>
                  </a:txBody>
                  <a:tcPr marL="5853" marR="5853" marT="5853" marB="0" anchor="b">
                    <a:lnL>
                      <a:noFill/>
                    </a:lnL>
                    <a:lnR>
                      <a:noFill/>
                    </a:lnR>
                    <a:lnT>
                      <a:noFill/>
                    </a:lnT>
                    <a:lnB>
                      <a:noFill/>
                    </a:lnB>
                    <a:noFill/>
                  </a:tcPr>
                </a:tc>
                <a:tc>
                  <a:txBody>
                    <a:bodyPr/>
                    <a:lstStyle/>
                    <a:p>
                      <a:pPr algn="l" fontAlgn="b">
                        <a:buNone/>
                      </a:pPr>
                      <a:endParaRPr lang="en-US" sz="900" b="0" i="0" u="none" strike="noStrike">
                        <a:solidFill>
                          <a:srgbClr val="000000"/>
                        </a:solidFill>
                        <a:effectLst/>
                        <a:latin typeface="Aptos Narrow" panose="020B0004020202020204" pitchFamily="34" charset="0"/>
                      </a:endParaRPr>
                    </a:p>
                  </a:txBody>
                  <a:tcPr marL="5853" marR="5853" marT="5853" marB="0" anchor="b">
                    <a:lnL>
                      <a:noFill/>
                    </a:lnL>
                    <a:lnR>
                      <a:noFill/>
                    </a:lnR>
                    <a:lnT>
                      <a:noFill/>
                    </a:lnT>
                    <a:lnB>
                      <a:noFill/>
                    </a:lnB>
                    <a:noFill/>
                  </a:tcPr>
                </a:tc>
                <a:tc>
                  <a:txBody>
                    <a:bodyPr/>
                    <a:lstStyle/>
                    <a:p>
                      <a:pPr algn="l" fontAlgn="b">
                        <a:buNone/>
                      </a:pPr>
                      <a:endParaRPr lang="en-US" sz="900" b="0" i="0" u="none" strike="noStrike">
                        <a:solidFill>
                          <a:srgbClr val="000000"/>
                        </a:solidFill>
                        <a:effectLst/>
                        <a:latin typeface="Aptos Narrow" panose="020B0004020202020204" pitchFamily="34" charset="0"/>
                      </a:endParaRPr>
                    </a:p>
                  </a:txBody>
                  <a:tcPr marL="5853" marR="5853" marT="5853" marB="0" anchor="b">
                    <a:lnL>
                      <a:noFill/>
                    </a:lnL>
                    <a:lnR>
                      <a:noFill/>
                    </a:lnR>
                    <a:lnT>
                      <a:noFill/>
                    </a:lnT>
                    <a:lnB>
                      <a:noFill/>
                    </a:lnB>
                    <a:noFill/>
                  </a:tcPr>
                </a:tc>
                <a:tc>
                  <a:txBody>
                    <a:bodyPr/>
                    <a:lstStyle/>
                    <a:p>
                      <a:pPr algn="l" fontAlgn="b">
                        <a:buNone/>
                      </a:pPr>
                      <a:endParaRPr lang="en-US" sz="900" b="0" i="0" u="none" strike="noStrike">
                        <a:solidFill>
                          <a:srgbClr val="000000"/>
                        </a:solidFill>
                        <a:effectLst/>
                        <a:latin typeface="Aptos Narrow" panose="020B0004020202020204" pitchFamily="34" charset="0"/>
                      </a:endParaRPr>
                    </a:p>
                  </a:txBody>
                  <a:tcPr marL="5853" marR="5853" marT="5853" marB="0" anchor="b">
                    <a:lnL>
                      <a:noFill/>
                    </a:lnL>
                    <a:lnR>
                      <a:noFill/>
                    </a:lnR>
                    <a:lnT>
                      <a:noFill/>
                    </a:lnT>
                    <a:lnB>
                      <a:noFill/>
                    </a:lnB>
                    <a:noFill/>
                  </a:tcPr>
                </a:tc>
                <a:extLst>
                  <a:ext uri="{0D108BD9-81ED-4DB2-BD59-A6C34878D82A}">
                    <a16:rowId xmlns:a16="http://schemas.microsoft.com/office/drawing/2014/main" val="2594782301"/>
                  </a:ext>
                </a:extLst>
              </a:tr>
              <a:tr h="153406">
                <a:tc>
                  <a:txBody>
                    <a:bodyPr/>
                    <a:lstStyle/>
                    <a:p>
                      <a:pPr lvl="1" algn="l" fontAlgn="b">
                        <a:buNone/>
                      </a:pPr>
                      <a:r>
                        <a:rPr lang="en-US" sz="900" b="0" i="0" u="none" strike="noStrike" dirty="0">
                          <a:solidFill>
                            <a:srgbClr val="000000"/>
                          </a:solidFill>
                          <a:effectLst/>
                          <a:latin typeface="Aptos Narrow" panose="020B0004020202020204" pitchFamily="34" charset="0"/>
                        </a:rPr>
                        <a:t>University of New Mexico-Main Campus</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City - Large</a:t>
                      </a:r>
                    </a:p>
                  </a:txBody>
                  <a:tcPr marL="6631" marR="6631" marT="6631"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Non 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Non-Rural</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Not All Rural</a:t>
                      </a:r>
                    </a:p>
                  </a:txBody>
                  <a:tcPr marL="5853" marR="5853" marT="5853" marB="0" anchor="b">
                    <a:lnL>
                      <a:noFill/>
                    </a:lnL>
                    <a:lnR>
                      <a:noFill/>
                    </a:lnR>
                    <a:lnT>
                      <a:noFill/>
                    </a:lnT>
                    <a:lnB>
                      <a:noFill/>
                    </a:lnB>
                    <a:noFill/>
                  </a:tcPr>
                </a:tc>
                <a:extLst>
                  <a:ext uri="{0D108BD9-81ED-4DB2-BD59-A6C34878D82A}">
                    <a16:rowId xmlns:a16="http://schemas.microsoft.com/office/drawing/2014/main" val="3927881546"/>
                  </a:ext>
                </a:extLst>
              </a:tr>
              <a:tr h="153406">
                <a:tc>
                  <a:txBody>
                    <a:bodyPr/>
                    <a:lstStyle/>
                    <a:p>
                      <a:pPr lvl="1" algn="l" fontAlgn="b">
                        <a:buNone/>
                      </a:pPr>
                      <a:r>
                        <a:rPr lang="en-US" sz="900" b="0" i="0" u="none" strike="noStrike">
                          <a:solidFill>
                            <a:srgbClr val="000000"/>
                          </a:solidFill>
                          <a:effectLst/>
                          <a:latin typeface="Aptos Narrow" panose="020B0004020202020204" pitchFamily="34" charset="0"/>
                        </a:rPr>
                        <a:t>New Mexico State University-Main Campus</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Suburb - Midsize</a:t>
                      </a:r>
                    </a:p>
                  </a:txBody>
                  <a:tcPr marL="6631" marR="6631" marT="6631"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Non 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Non-Rural</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Not All Rural</a:t>
                      </a:r>
                    </a:p>
                  </a:txBody>
                  <a:tcPr marL="5853" marR="5853" marT="5853" marB="0" anchor="b">
                    <a:lnL>
                      <a:noFill/>
                    </a:lnL>
                    <a:lnR>
                      <a:noFill/>
                    </a:lnR>
                    <a:lnT>
                      <a:noFill/>
                    </a:lnT>
                    <a:lnB>
                      <a:noFill/>
                    </a:lnB>
                    <a:noFill/>
                  </a:tcPr>
                </a:tc>
                <a:extLst>
                  <a:ext uri="{0D108BD9-81ED-4DB2-BD59-A6C34878D82A}">
                    <a16:rowId xmlns:a16="http://schemas.microsoft.com/office/drawing/2014/main" val="3903246232"/>
                  </a:ext>
                </a:extLst>
              </a:tr>
              <a:tr h="153406">
                <a:tc>
                  <a:txBody>
                    <a:bodyPr/>
                    <a:lstStyle/>
                    <a:p>
                      <a:pPr lvl="1" algn="l" fontAlgn="b">
                        <a:buNone/>
                      </a:pPr>
                      <a:r>
                        <a:rPr lang="en-US" sz="900" b="0" i="0" u="none" strike="noStrike" dirty="0">
                          <a:solidFill>
                            <a:srgbClr val="000000"/>
                          </a:solidFill>
                          <a:effectLst/>
                          <a:latin typeface="Aptos Narrow" panose="020B0004020202020204" pitchFamily="34" charset="0"/>
                        </a:rPr>
                        <a:t>New Mexico Institute of Mining and Technology</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B050"/>
                          </a:solidFill>
                          <a:effectLst/>
                          <a:latin typeface="Aptos Narrow" panose="020B0004020202020204" pitchFamily="34" charset="0"/>
                        </a:rPr>
                        <a:t>All Rural/Town</a:t>
                      </a:r>
                    </a:p>
                  </a:txBody>
                  <a:tcPr marL="5853" marR="5853" marT="5853" marB="0" anchor="b">
                    <a:lnL>
                      <a:noFill/>
                    </a:lnL>
                    <a:lnR>
                      <a:noFill/>
                    </a:lnR>
                    <a:lnT>
                      <a:noFill/>
                    </a:lnT>
                    <a:lnB>
                      <a:noFill/>
                    </a:lnB>
                    <a:noFill/>
                  </a:tcPr>
                </a:tc>
                <a:extLst>
                  <a:ext uri="{0D108BD9-81ED-4DB2-BD59-A6C34878D82A}">
                    <a16:rowId xmlns:a16="http://schemas.microsoft.com/office/drawing/2014/main" val="3277715960"/>
                  </a:ext>
                </a:extLst>
              </a:tr>
              <a:tr h="153406">
                <a:tc>
                  <a:txBody>
                    <a:bodyPr/>
                    <a:lstStyle/>
                    <a:p>
                      <a:pPr algn="l" fontAlgn="b">
                        <a:buNone/>
                      </a:pPr>
                      <a:r>
                        <a:rPr lang="en-US" sz="900" b="0" i="1" u="none" strike="noStrike" dirty="0">
                          <a:solidFill>
                            <a:srgbClr val="000000"/>
                          </a:solidFill>
                          <a:effectLst/>
                          <a:latin typeface="Aptos Narrow" panose="020B0004020202020204" pitchFamily="34" charset="0"/>
                        </a:rPr>
                        <a:t>Four-year Comprehensives </a:t>
                      </a:r>
                    </a:p>
                  </a:txBody>
                  <a:tcPr marL="5853" marR="5853" marT="5853" marB="0" anchor="b">
                    <a:lnL>
                      <a:noFill/>
                    </a:lnL>
                    <a:lnR>
                      <a:noFill/>
                    </a:lnR>
                    <a:lnT>
                      <a:noFill/>
                    </a:lnT>
                    <a:lnB>
                      <a:noFill/>
                    </a:lnB>
                    <a:noFill/>
                  </a:tcPr>
                </a:tc>
                <a:tc>
                  <a:txBody>
                    <a:bodyPr/>
                    <a:lstStyle/>
                    <a:p>
                      <a:pPr algn="l" fontAlgn="b">
                        <a:buNone/>
                      </a:pPr>
                      <a:endParaRPr lang="en-US" sz="900" b="0" i="0" u="none" strike="noStrike" dirty="0">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900" b="0" i="0" u="none" strike="noStrike">
                        <a:solidFill>
                          <a:srgbClr val="000000"/>
                        </a:solidFill>
                        <a:effectLst/>
                        <a:latin typeface="Aptos Narrow" panose="020B0004020202020204" pitchFamily="34" charset="0"/>
                      </a:endParaRPr>
                    </a:p>
                  </a:txBody>
                  <a:tcPr marL="5853" marR="5853" marT="5853" marB="0" anchor="b">
                    <a:lnL>
                      <a:noFill/>
                    </a:lnL>
                    <a:lnR>
                      <a:noFill/>
                    </a:lnR>
                    <a:lnT>
                      <a:noFill/>
                    </a:lnT>
                    <a:lnB>
                      <a:noFill/>
                    </a:lnB>
                    <a:noFill/>
                  </a:tcPr>
                </a:tc>
                <a:tc>
                  <a:txBody>
                    <a:bodyPr/>
                    <a:lstStyle/>
                    <a:p>
                      <a:pPr algn="l" fontAlgn="b">
                        <a:buNone/>
                      </a:pPr>
                      <a:endParaRPr lang="en-US" sz="900" b="0" i="0" u="none" strike="noStrike">
                        <a:solidFill>
                          <a:srgbClr val="000000"/>
                        </a:solidFill>
                        <a:effectLst/>
                        <a:latin typeface="Aptos Narrow" panose="020B0004020202020204" pitchFamily="34" charset="0"/>
                      </a:endParaRPr>
                    </a:p>
                  </a:txBody>
                  <a:tcPr marL="5853" marR="5853" marT="5853" marB="0" anchor="b">
                    <a:lnL>
                      <a:noFill/>
                    </a:lnL>
                    <a:lnR>
                      <a:noFill/>
                    </a:lnR>
                    <a:lnT>
                      <a:noFill/>
                    </a:lnT>
                    <a:lnB>
                      <a:noFill/>
                    </a:lnB>
                    <a:noFill/>
                  </a:tcPr>
                </a:tc>
                <a:tc>
                  <a:txBody>
                    <a:bodyPr/>
                    <a:lstStyle/>
                    <a:p>
                      <a:pPr algn="l" fontAlgn="b">
                        <a:buNone/>
                      </a:pPr>
                      <a:endParaRPr lang="en-US" sz="900" b="0" i="0" u="none" strike="noStrike" dirty="0">
                        <a:solidFill>
                          <a:srgbClr val="00B050"/>
                        </a:solidFill>
                        <a:effectLst/>
                        <a:latin typeface="Aptos Narrow" panose="020B0004020202020204" pitchFamily="34" charset="0"/>
                      </a:endParaRPr>
                    </a:p>
                  </a:txBody>
                  <a:tcPr marL="5853" marR="5853" marT="5853" marB="0" anchor="b">
                    <a:lnL>
                      <a:noFill/>
                    </a:lnL>
                    <a:lnR>
                      <a:noFill/>
                    </a:lnR>
                    <a:lnT>
                      <a:noFill/>
                    </a:lnT>
                    <a:lnB>
                      <a:noFill/>
                    </a:lnB>
                    <a:noFill/>
                  </a:tcPr>
                </a:tc>
                <a:extLst>
                  <a:ext uri="{0D108BD9-81ED-4DB2-BD59-A6C34878D82A}">
                    <a16:rowId xmlns:a16="http://schemas.microsoft.com/office/drawing/2014/main" val="627553600"/>
                  </a:ext>
                </a:extLst>
              </a:tr>
              <a:tr h="153406">
                <a:tc>
                  <a:txBody>
                    <a:bodyPr/>
                    <a:lstStyle/>
                    <a:p>
                      <a:pPr lvl="1" algn="l" fontAlgn="b">
                        <a:buNone/>
                      </a:pPr>
                      <a:r>
                        <a:rPr lang="en-US" sz="900" b="0" i="0" u="none" strike="noStrike">
                          <a:solidFill>
                            <a:srgbClr val="000000"/>
                          </a:solidFill>
                          <a:effectLst/>
                          <a:latin typeface="Aptos Narrow" panose="020B0004020202020204" pitchFamily="34" charset="0"/>
                        </a:rPr>
                        <a:t>Western New Mexico University</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B050"/>
                          </a:solidFill>
                          <a:effectLst/>
                          <a:latin typeface="Aptos Narrow" panose="020B0004020202020204" pitchFamily="34" charset="0"/>
                        </a:rPr>
                        <a:t>All Rural/Town</a:t>
                      </a:r>
                    </a:p>
                  </a:txBody>
                  <a:tcPr marL="5853" marR="5853" marT="5853" marB="0" anchor="b">
                    <a:lnL>
                      <a:noFill/>
                    </a:lnL>
                    <a:lnR>
                      <a:noFill/>
                    </a:lnR>
                    <a:lnT>
                      <a:noFill/>
                    </a:lnT>
                    <a:lnB>
                      <a:noFill/>
                    </a:lnB>
                    <a:noFill/>
                  </a:tcPr>
                </a:tc>
                <a:extLst>
                  <a:ext uri="{0D108BD9-81ED-4DB2-BD59-A6C34878D82A}">
                    <a16:rowId xmlns:a16="http://schemas.microsoft.com/office/drawing/2014/main" val="487440839"/>
                  </a:ext>
                </a:extLst>
              </a:tr>
              <a:tr h="153406">
                <a:tc>
                  <a:txBody>
                    <a:bodyPr/>
                    <a:lstStyle/>
                    <a:p>
                      <a:pPr lvl="1" algn="l" fontAlgn="b">
                        <a:buNone/>
                      </a:pPr>
                      <a:r>
                        <a:rPr lang="en-US" sz="900" b="0" i="0" u="none" strike="noStrike">
                          <a:solidFill>
                            <a:srgbClr val="000000"/>
                          </a:solidFill>
                          <a:effectLst/>
                          <a:latin typeface="Aptos Narrow" panose="020B0004020202020204" pitchFamily="34" charset="0"/>
                        </a:rPr>
                        <a:t>Northern New Mexico College</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Town - Distant</a:t>
                      </a:r>
                    </a:p>
                  </a:txBody>
                  <a:tcPr marL="6631" marR="6631" marT="6631"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B050"/>
                          </a:solidFill>
                          <a:effectLst/>
                          <a:latin typeface="Aptos Narrow" panose="020B0004020202020204" pitchFamily="34" charset="0"/>
                        </a:rPr>
                        <a:t>All Rural/Town</a:t>
                      </a:r>
                    </a:p>
                  </a:txBody>
                  <a:tcPr marL="5853" marR="5853" marT="5853" marB="0" anchor="b">
                    <a:lnL>
                      <a:noFill/>
                    </a:lnL>
                    <a:lnR>
                      <a:noFill/>
                    </a:lnR>
                    <a:lnT>
                      <a:noFill/>
                    </a:lnT>
                    <a:lnB>
                      <a:noFill/>
                    </a:lnB>
                    <a:noFill/>
                  </a:tcPr>
                </a:tc>
                <a:extLst>
                  <a:ext uri="{0D108BD9-81ED-4DB2-BD59-A6C34878D82A}">
                    <a16:rowId xmlns:a16="http://schemas.microsoft.com/office/drawing/2014/main" val="739584129"/>
                  </a:ext>
                </a:extLst>
              </a:tr>
              <a:tr h="153406">
                <a:tc>
                  <a:txBody>
                    <a:bodyPr/>
                    <a:lstStyle/>
                    <a:p>
                      <a:pPr lvl="1" algn="l" fontAlgn="b">
                        <a:buNone/>
                      </a:pPr>
                      <a:r>
                        <a:rPr lang="en-US" sz="900" b="0" i="0" u="none" strike="noStrike">
                          <a:solidFill>
                            <a:srgbClr val="000000"/>
                          </a:solidFill>
                          <a:effectLst/>
                          <a:latin typeface="Aptos Narrow" panose="020B0004020202020204" pitchFamily="34" charset="0"/>
                        </a:rPr>
                        <a:t>New Mexico Highlands University</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B050"/>
                          </a:solidFill>
                          <a:effectLst/>
                          <a:latin typeface="Aptos Narrow" panose="020B0004020202020204" pitchFamily="34" charset="0"/>
                        </a:rPr>
                        <a:t>All Rural/Town</a:t>
                      </a:r>
                    </a:p>
                  </a:txBody>
                  <a:tcPr marL="5853" marR="5853" marT="5853" marB="0" anchor="b">
                    <a:lnL>
                      <a:noFill/>
                    </a:lnL>
                    <a:lnR>
                      <a:noFill/>
                    </a:lnR>
                    <a:lnT>
                      <a:noFill/>
                    </a:lnT>
                    <a:lnB>
                      <a:noFill/>
                    </a:lnB>
                    <a:noFill/>
                  </a:tcPr>
                </a:tc>
                <a:extLst>
                  <a:ext uri="{0D108BD9-81ED-4DB2-BD59-A6C34878D82A}">
                    <a16:rowId xmlns:a16="http://schemas.microsoft.com/office/drawing/2014/main" val="90233829"/>
                  </a:ext>
                </a:extLst>
              </a:tr>
              <a:tr h="153406">
                <a:tc>
                  <a:txBody>
                    <a:bodyPr/>
                    <a:lstStyle/>
                    <a:p>
                      <a:pPr lvl="1" algn="l" fontAlgn="b">
                        <a:buNone/>
                      </a:pPr>
                      <a:r>
                        <a:rPr lang="en-US" sz="900" b="0" i="0" u="none" strike="noStrike" dirty="0">
                          <a:solidFill>
                            <a:srgbClr val="000000"/>
                          </a:solidFill>
                          <a:effectLst/>
                          <a:latin typeface="Aptos Narrow" panose="020B0004020202020204" pitchFamily="34" charset="0"/>
                        </a:rPr>
                        <a:t>Eastern New Mexico University-Main Campus</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B050"/>
                          </a:solidFill>
                          <a:effectLst/>
                          <a:latin typeface="Aptos Narrow" panose="020B0004020202020204" pitchFamily="34" charset="0"/>
                        </a:rPr>
                        <a:t>All Rural/Town</a:t>
                      </a:r>
                    </a:p>
                  </a:txBody>
                  <a:tcPr marL="5853" marR="5853" marT="5853" marB="0" anchor="b">
                    <a:lnL>
                      <a:noFill/>
                    </a:lnL>
                    <a:lnR>
                      <a:noFill/>
                    </a:lnR>
                    <a:lnT>
                      <a:noFill/>
                    </a:lnT>
                    <a:lnB>
                      <a:noFill/>
                    </a:lnB>
                    <a:noFill/>
                  </a:tcPr>
                </a:tc>
                <a:extLst>
                  <a:ext uri="{0D108BD9-81ED-4DB2-BD59-A6C34878D82A}">
                    <a16:rowId xmlns:a16="http://schemas.microsoft.com/office/drawing/2014/main" val="3204901043"/>
                  </a:ext>
                </a:extLst>
              </a:tr>
              <a:tr h="153406">
                <a:tc>
                  <a:txBody>
                    <a:bodyPr/>
                    <a:lstStyle/>
                    <a:p>
                      <a:pPr algn="l" fontAlgn="b">
                        <a:buNone/>
                      </a:pPr>
                      <a:r>
                        <a:rPr lang="en-US" sz="900" b="0" i="1" u="none" strike="noStrike" dirty="0">
                          <a:solidFill>
                            <a:srgbClr val="000000"/>
                          </a:solidFill>
                          <a:effectLst/>
                          <a:latin typeface="Aptos Narrow" panose="020B0004020202020204" pitchFamily="34" charset="0"/>
                        </a:rPr>
                        <a:t>Branch Campuses </a:t>
                      </a:r>
                    </a:p>
                  </a:txBody>
                  <a:tcPr marL="5853" marR="5853" marT="5853" marB="0" anchor="b">
                    <a:lnL>
                      <a:noFill/>
                    </a:lnL>
                    <a:lnR>
                      <a:noFill/>
                    </a:lnR>
                    <a:lnT>
                      <a:noFill/>
                    </a:lnT>
                    <a:lnB>
                      <a:noFill/>
                    </a:lnB>
                    <a:noFill/>
                  </a:tcPr>
                </a:tc>
                <a:tc>
                  <a:txBody>
                    <a:bodyPr/>
                    <a:lstStyle/>
                    <a:p>
                      <a:pPr algn="l" fontAlgn="b">
                        <a:buNone/>
                      </a:pPr>
                      <a:endParaRPr lang="en-US" sz="900" b="0" i="0" u="none" strike="noStrike" dirty="0">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900" b="0" i="0" u="none" strike="noStrike">
                        <a:solidFill>
                          <a:srgbClr val="000000"/>
                        </a:solidFill>
                        <a:effectLst/>
                        <a:latin typeface="Aptos Narrow" panose="020B0004020202020204" pitchFamily="34" charset="0"/>
                      </a:endParaRPr>
                    </a:p>
                  </a:txBody>
                  <a:tcPr marL="5853" marR="5853" marT="5853" marB="0" anchor="b">
                    <a:lnL>
                      <a:noFill/>
                    </a:lnL>
                    <a:lnR>
                      <a:noFill/>
                    </a:lnR>
                    <a:lnT>
                      <a:noFill/>
                    </a:lnT>
                    <a:lnB>
                      <a:noFill/>
                    </a:lnB>
                    <a:noFill/>
                  </a:tcPr>
                </a:tc>
                <a:tc>
                  <a:txBody>
                    <a:bodyPr/>
                    <a:lstStyle/>
                    <a:p>
                      <a:pPr algn="l" fontAlgn="b">
                        <a:buNone/>
                      </a:pPr>
                      <a:endParaRPr lang="en-US" sz="900" b="0" i="0" u="none" strike="noStrike">
                        <a:solidFill>
                          <a:srgbClr val="000000"/>
                        </a:solidFill>
                        <a:effectLst/>
                        <a:latin typeface="Aptos Narrow" panose="020B0004020202020204" pitchFamily="34" charset="0"/>
                      </a:endParaRPr>
                    </a:p>
                  </a:txBody>
                  <a:tcPr marL="5853" marR="5853" marT="5853" marB="0" anchor="b">
                    <a:lnL>
                      <a:noFill/>
                    </a:lnL>
                    <a:lnR>
                      <a:noFill/>
                    </a:lnR>
                    <a:lnT>
                      <a:noFill/>
                    </a:lnT>
                    <a:lnB>
                      <a:noFill/>
                    </a:lnB>
                    <a:noFill/>
                  </a:tcPr>
                </a:tc>
                <a:tc>
                  <a:txBody>
                    <a:bodyPr/>
                    <a:lstStyle/>
                    <a:p>
                      <a:pPr algn="l" fontAlgn="b">
                        <a:buNone/>
                      </a:pPr>
                      <a:endParaRPr lang="en-US" sz="900" b="0" i="0" u="none" strike="noStrike">
                        <a:solidFill>
                          <a:srgbClr val="000000"/>
                        </a:solidFill>
                        <a:effectLst/>
                        <a:latin typeface="Aptos Narrow" panose="020B0004020202020204" pitchFamily="34" charset="0"/>
                      </a:endParaRPr>
                    </a:p>
                  </a:txBody>
                  <a:tcPr marL="5853" marR="5853" marT="5853" marB="0" anchor="b">
                    <a:lnL>
                      <a:noFill/>
                    </a:lnL>
                    <a:lnR>
                      <a:noFill/>
                    </a:lnR>
                    <a:lnT>
                      <a:noFill/>
                    </a:lnT>
                    <a:lnB>
                      <a:noFill/>
                    </a:lnB>
                    <a:noFill/>
                  </a:tcPr>
                </a:tc>
                <a:extLst>
                  <a:ext uri="{0D108BD9-81ED-4DB2-BD59-A6C34878D82A}">
                    <a16:rowId xmlns:a16="http://schemas.microsoft.com/office/drawing/2014/main" val="2884804073"/>
                  </a:ext>
                </a:extLst>
              </a:tr>
              <a:tr h="153406">
                <a:tc>
                  <a:txBody>
                    <a:bodyPr/>
                    <a:lstStyle/>
                    <a:p>
                      <a:pPr lvl="1" algn="l" fontAlgn="b">
                        <a:buNone/>
                      </a:pPr>
                      <a:r>
                        <a:rPr lang="en-US" sz="900" b="0" i="0" u="none" strike="noStrike">
                          <a:solidFill>
                            <a:srgbClr val="000000"/>
                          </a:solidFill>
                          <a:effectLst/>
                          <a:latin typeface="Aptos Narrow" panose="020B0004020202020204" pitchFamily="34" charset="0"/>
                        </a:rPr>
                        <a:t>University of New Mexico-Valencia County Campus</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Rural – Fringe </a:t>
                      </a:r>
                    </a:p>
                  </a:txBody>
                  <a:tcPr marL="6631" marR="6631" marT="6631"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Non 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Non-Rural</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Not All Rural</a:t>
                      </a:r>
                    </a:p>
                  </a:txBody>
                  <a:tcPr marL="5853" marR="5853" marT="5853" marB="0" anchor="b">
                    <a:lnL>
                      <a:noFill/>
                    </a:lnL>
                    <a:lnR>
                      <a:noFill/>
                    </a:lnR>
                    <a:lnT>
                      <a:noFill/>
                    </a:lnT>
                    <a:lnB>
                      <a:noFill/>
                    </a:lnB>
                    <a:noFill/>
                  </a:tcPr>
                </a:tc>
                <a:extLst>
                  <a:ext uri="{0D108BD9-81ED-4DB2-BD59-A6C34878D82A}">
                    <a16:rowId xmlns:a16="http://schemas.microsoft.com/office/drawing/2014/main" val="260510149"/>
                  </a:ext>
                </a:extLst>
              </a:tr>
              <a:tr h="153406">
                <a:tc>
                  <a:txBody>
                    <a:bodyPr/>
                    <a:lstStyle/>
                    <a:p>
                      <a:pPr lvl="1" algn="l" fontAlgn="b">
                        <a:buNone/>
                      </a:pPr>
                      <a:r>
                        <a:rPr lang="en-US" sz="900" b="0" i="0" u="none" strike="noStrike">
                          <a:solidFill>
                            <a:srgbClr val="000000"/>
                          </a:solidFill>
                          <a:effectLst/>
                          <a:latin typeface="Aptos Narrow" panose="020B0004020202020204" pitchFamily="34" charset="0"/>
                        </a:rPr>
                        <a:t>University of New Mexico-Taos Campus</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Rural – Fringe </a:t>
                      </a:r>
                    </a:p>
                  </a:txBody>
                  <a:tcPr marL="6631" marR="6631" marT="6631"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B050"/>
                          </a:solidFill>
                          <a:effectLst/>
                          <a:latin typeface="Aptos Narrow" panose="020B0004020202020204" pitchFamily="34" charset="0"/>
                        </a:rPr>
                        <a:t>All Rural/Town</a:t>
                      </a:r>
                    </a:p>
                  </a:txBody>
                  <a:tcPr marL="5853" marR="5853" marT="5853" marB="0" anchor="b">
                    <a:lnL>
                      <a:noFill/>
                    </a:lnL>
                    <a:lnR>
                      <a:noFill/>
                    </a:lnR>
                    <a:lnT>
                      <a:noFill/>
                    </a:lnT>
                    <a:lnB>
                      <a:noFill/>
                    </a:lnB>
                    <a:noFill/>
                  </a:tcPr>
                </a:tc>
                <a:extLst>
                  <a:ext uri="{0D108BD9-81ED-4DB2-BD59-A6C34878D82A}">
                    <a16:rowId xmlns:a16="http://schemas.microsoft.com/office/drawing/2014/main" val="1541811717"/>
                  </a:ext>
                </a:extLst>
              </a:tr>
              <a:tr h="153406">
                <a:tc>
                  <a:txBody>
                    <a:bodyPr/>
                    <a:lstStyle/>
                    <a:p>
                      <a:pPr lvl="1" algn="l" fontAlgn="b">
                        <a:buNone/>
                      </a:pPr>
                      <a:r>
                        <a:rPr lang="en-US" sz="900" b="0" i="0" u="none" strike="noStrike">
                          <a:solidFill>
                            <a:srgbClr val="000000"/>
                          </a:solidFill>
                          <a:effectLst/>
                          <a:latin typeface="Aptos Narrow" panose="020B0004020202020204" pitchFamily="34" charset="0"/>
                        </a:rPr>
                        <a:t>University of New Mexico-Los Alamos Campus</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Town - Distant</a:t>
                      </a:r>
                    </a:p>
                  </a:txBody>
                  <a:tcPr marL="6631" marR="6631" marT="6631"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B050"/>
                          </a:solidFill>
                          <a:effectLst/>
                          <a:latin typeface="Aptos Narrow" panose="020B0004020202020204" pitchFamily="34" charset="0"/>
                        </a:rPr>
                        <a:t>All Rural/Town</a:t>
                      </a:r>
                    </a:p>
                  </a:txBody>
                  <a:tcPr marL="5853" marR="5853" marT="5853" marB="0" anchor="b">
                    <a:lnL>
                      <a:noFill/>
                    </a:lnL>
                    <a:lnR>
                      <a:noFill/>
                    </a:lnR>
                    <a:lnT>
                      <a:noFill/>
                    </a:lnT>
                    <a:lnB>
                      <a:noFill/>
                    </a:lnB>
                    <a:noFill/>
                  </a:tcPr>
                </a:tc>
                <a:extLst>
                  <a:ext uri="{0D108BD9-81ED-4DB2-BD59-A6C34878D82A}">
                    <a16:rowId xmlns:a16="http://schemas.microsoft.com/office/drawing/2014/main" val="2011346395"/>
                  </a:ext>
                </a:extLst>
              </a:tr>
              <a:tr h="153406">
                <a:tc>
                  <a:txBody>
                    <a:bodyPr/>
                    <a:lstStyle/>
                    <a:p>
                      <a:pPr lvl="1" algn="l" fontAlgn="b">
                        <a:buNone/>
                      </a:pPr>
                      <a:r>
                        <a:rPr lang="en-US" sz="900" b="0" i="0" u="none" strike="noStrike" dirty="0">
                          <a:solidFill>
                            <a:srgbClr val="000000"/>
                          </a:solidFill>
                          <a:effectLst/>
                          <a:latin typeface="Aptos Narrow" panose="020B0004020202020204" pitchFamily="34" charset="0"/>
                        </a:rPr>
                        <a:t>University of New Mexico-Gallup Campus</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B050"/>
                          </a:solidFill>
                          <a:effectLst/>
                          <a:latin typeface="Aptos Narrow" panose="020B0004020202020204" pitchFamily="34" charset="0"/>
                        </a:rPr>
                        <a:t>All Rural/Town</a:t>
                      </a:r>
                    </a:p>
                  </a:txBody>
                  <a:tcPr marL="5853" marR="5853" marT="5853" marB="0" anchor="b">
                    <a:lnL>
                      <a:noFill/>
                    </a:lnL>
                    <a:lnR>
                      <a:noFill/>
                    </a:lnR>
                    <a:lnT>
                      <a:noFill/>
                    </a:lnT>
                    <a:lnB>
                      <a:noFill/>
                    </a:lnB>
                    <a:noFill/>
                  </a:tcPr>
                </a:tc>
                <a:extLst>
                  <a:ext uri="{0D108BD9-81ED-4DB2-BD59-A6C34878D82A}">
                    <a16:rowId xmlns:a16="http://schemas.microsoft.com/office/drawing/2014/main" val="3436613690"/>
                  </a:ext>
                </a:extLst>
              </a:tr>
              <a:tr h="153406">
                <a:tc>
                  <a:txBody>
                    <a:bodyPr/>
                    <a:lstStyle/>
                    <a:p>
                      <a:pPr lvl="1" algn="l" fontAlgn="b">
                        <a:buNone/>
                      </a:pPr>
                      <a:r>
                        <a:rPr lang="en-US" sz="900" b="0" i="0" u="none" strike="noStrike" dirty="0">
                          <a:solidFill>
                            <a:srgbClr val="000000"/>
                          </a:solidFill>
                          <a:effectLst/>
                          <a:latin typeface="Aptos Narrow" panose="020B0004020202020204" pitchFamily="34" charset="0"/>
                        </a:rPr>
                        <a:t>New Mexico State University-Alamogordo</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Rural - Fringe</a:t>
                      </a:r>
                    </a:p>
                  </a:txBody>
                  <a:tcPr marL="6631" marR="6631" marT="6631"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Rural</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B050"/>
                          </a:solidFill>
                          <a:effectLst/>
                          <a:latin typeface="Aptos Narrow" panose="020B0004020202020204" pitchFamily="34" charset="0"/>
                        </a:rPr>
                        <a:t>All Rural/Town</a:t>
                      </a:r>
                    </a:p>
                  </a:txBody>
                  <a:tcPr marL="5853" marR="5853" marT="5853" marB="0" anchor="b">
                    <a:lnL>
                      <a:noFill/>
                    </a:lnL>
                    <a:lnR>
                      <a:noFill/>
                    </a:lnR>
                    <a:lnT>
                      <a:noFill/>
                    </a:lnT>
                    <a:lnB>
                      <a:noFill/>
                    </a:lnB>
                    <a:noFill/>
                  </a:tcPr>
                </a:tc>
                <a:extLst>
                  <a:ext uri="{0D108BD9-81ED-4DB2-BD59-A6C34878D82A}">
                    <a16:rowId xmlns:a16="http://schemas.microsoft.com/office/drawing/2014/main" val="2316490247"/>
                  </a:ext>
                </a:extLst>
              </a:tr>
              <a:tr h="153406">
                <a:tc>
                  <a:txBody>
                    <a:bodyPr/>
                    <a:lstStyle/>
                    <a:p>
                      <a:pPr lvl="1" algn="l" fontAlgn="b">
                        <a:buNone/>
                      </a:pPr>
                      <a:r>
                        <a:rPr lang="en-US" sz="900" b="0" i="0" u="none" strike="noStrike" dirty="0">
                          <a:solidFill>
                            <a:srgbClr val="000000"/>
                          </a:solidFill>
                          <a:effectLst/>
                          <a:latin typeface="Aptos Narrow" panose="020B0004020202020204" pitchFamily="34" charset="0"/>
                        </a:rPr>
                        <a:t>New Mexico State University-Grants</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Rural</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B050"/>
                          </a:solidFill>
                          <a:effectLst/>
                          <a:latin typeface="Aptos Narrow" panose="020B0004020202020204" pitchFamily="34" charset="0"/>
                        </a:rPr>
                        <a:t>All Rural/Town</a:t>
                      </a:r>
                    </a:p>
                  </a:txBody>
                  <a:tcPr marL="5853" marR="5853" marT="5853" marB="0" anchor="b">
                    <a:lnL>
                      <a:noFill/>
                    </a:lnL>
                    <a:lnR>
                      <a:noFill/>
                    </a:lnR>
                    <a:lnT>
                      <a:noFill/>
                    </a:lnT>
                    <a:lnB>
                      <a:noFill/>
                    </a:lnB>
                    <a:noFill/>
                  </a:tcPr>
                </a:tc>
                <a:extLst>
                  <a:ext uri="{0D108BD9-81ED-4DB2-BD59-A6C34878D82A}">
                    <a16:rowId xmlns:a16="http://schemas.microsoft.com/office/drawing/2014/main" val="1820523041"/>
                  </a:ext>
                </a:extLst>
              </a:tr>
              <a:tr h="153406">
                <a:tc>
                  <a:txBody>
                    <a:bodyPr/>
                    <a:lstStyle/>
                    <a:p>
                      <a:pPr lvl="1" algn="l" fontAlgn="b">
                        <a:buNone/>
                      </a:pPr>
                      <a:r>
                        <a:rPr lang="en-US" sz="900" b="0" i="0" u="none" strike="noStrike" dirty="0">
                          <a:solidFill>
                            <a:srgbClr val="000000"/>
                          </a:solidFill>
                          <a:effectLst/>
                          <a:latin typeface="Aptos Narrow" panose="020B0004020202020204" pitchFamily="34" charset="0"/>
                        </a:rPr>
                        <a:t>New Mexico State University-Dona Ana</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City - Midsize</a:t>
                      </a:r>
                    </a:p>
                  </a:txBody>
                  <a:tcPr marL="6631" marR="6631" marT="6631"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Non 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Non-Rural</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Not All Rural</a:t>
                      </a:r>
                    </a:p>
                  </a:txBody>
                  <a:tcPr marL="5853" marR="5853" marT="5853" marB="0" anchor="b">
                    <a:lnL>
                      <a:noFill/>
                    </a:lnL>
                    <a:lnR>
                      <a:noFill/>
                    </a:lnR>
                    <a:lnT>
                      <a:noFill/>
                    </a:lnT>
                    <a:lnB>
                      <a:noFill/>
                    </a:lnB>
                    <a:noFill/>
                  </a:tcPr>
                </a:tc>
                <a:extLst>
                  <a:ext uri="{0D108BD9-81ED-4DB2-BD59-A6C34878D82A}">
                    <a16:rowId xmlns:a16="http://schemas.microsoft.com/office/drawing/2014/main" val="3434544659"/>
                  </a:ext>
                </a:extLst>
              </a:tr>
              <a:tr h="153406">
                <a:tc>
                  <a:txBody>
                    <a:bodyPr/>
                    <a:lstStyle/>
                    <a:p>
                      <a:pPr lvl="1" algn="l" fontAlgn="b">
                        <a:buNone/>
                      </a:pPr>
                      <a:r>
                        <a:rPr lang="en-US" sz="900" b="0" i="0" u="none" strike="noStrike">
                          <a:solidFill>
                            <a:srgbClr val="000000"/>
                          </a:solidFill>
                          <a:effectLst/>
                          <a:latin typeface="Aptos Narrow" panose="020B0004020202020204" pitchFamily="34" charset="0"/>
                        </a:rPr>
                        <a:t>Eastern New Mexico University-Roswell Campus</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B050"/>
                          </a:solidFill>
                          <a:effectLst/>
                          <a:latin typeface="Aptos Narrow" panose="020B0004020202020204" pitchFamily="34" charset="0"/>
                        </a:rPr>
                        <a:t>All Rural/Town</a:t>
                      </a:r>
                    </a:p>
                  </a:txBody>
                  <a:tcPr marL="5853" marR="5853" marT="5853" marB="0" anchor="b">
                    <a:lnL>
                      <a:noFill/>
                    </a:lnL>
                    <a:lnR>
                      <a:noFill/>
                    </a:lnR>
                    <a:lnT>
                      <a:noFill/>
                    </a:lnT>
                    <a:lnB>
                      <a:noFill/>
                    </a:lnB>
                    <a:noFill/>
                  </a:tcPr>
                </a:tc>
                <a:extLst>
                  <a:ext uri="{0D108BD9-81ED-4DB2-BD59-A6C34878D82A}">
                    <a16:rowId xmlns:a16="http://schemas.microsoft.com/office/drawing/2014/main" val="2725644459"/>
                  </a:ext>
                </a:extLst>
              </a:tr>
              <a:tr h="153406">
                <a:tc>
                  <a:txBody>
                    <a:bodyPr/>
                    <a:lstStyle/>
                    <a:p>
                      <a:pPr lvl="1" algn="l" fontAlgn="b">
                        <a:buNone/>
                      </a:pPr>
                      <a:r>
                        <a:rPr lang="en-US" sz="900" b="0" i="0" u="none" strike="noStrike" dirty="0">
                          <a:solidFill>
                            <a:srgbClr val="000000"/>
                          </a:solidFill>
                          <a:effectLst/>
                          <a:latin typeface="Aptos Narrow" panose="020B0004020202020204" pitchFamily="34" charset="0"/>
                        </a:rPr>
                        <a:t>Eastern New Mexico University Ruidoso Branch</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B050"/>
                          </a:solidFill>
                          <a:effectLst/>
                          <a:latin typeface="Aptos Narrow" panose="020B0004020202020204" pitchFamily="34" charset="0"/>
                        </a:rPr>
                        <a:t>All Rural/Town</a:t>
                      </a:r>
                    </a:p>
                  </a:txBody>
                  <a:tcPr marL="5853" marR="5853" marT="5853" marB="0" anchor="b">
                    <a:lnL>
                      <a:noFill/>
                    </a:lnL>
                    <a:lnR>
                      <a:noFill/>
                    </a:lnR>
                    <a:lnT>
                      <a:noFill/>
                    </a:lnT>
                    <a:lnB>
                      <a:noFill/>
                    </a:lnB>
                    <a:noFill/>
                  </a:tcPr>
                </a:tc>
                <a:extLst>
                  <a:ext uri="{0D108BD9-81ED-4DB2-BD59-A6C34878D82A}">
                    <a16:rowId xmlns:a16="http://schemas.microsoft.com/office/drawing/2014/main" val="4293863661"/>
                  </a:ext>
                </a:extLst>
              </a:tr>
              <a:tr h="153406">
                <a:tc>
                  <a:txBody>
                    <a:bodyPr/>
                    <a:lstStyle/>
                    <a:p>
                      <a:pPr algn="l" fontAlgn="b">
                        <a:buNone/>
                      </a:pPr>
                      <a:r>
                        <a:rPr lang="en-US" sz="900" b="0" i="1" u="none" strike="noStrike" dirty="0">
                          <a:solidFill>
                            <a:srgbClr val="000000"/>
                          </a:solidFill>
                          <a:effectLst/>
                          <a:latin typeface="Aptos Narrow" panose="020B0004020202020204" pitchFamily="34" charset="0"/>
                        </a:rPr>
                        <a:t>Independent Community Colleges</a:t>
                      </a:r>
                    </a:p>
                  </a:txBody>
                  <a:tcPr marL="5853" marR="5853" marT="5853" marB="0" anchor="b">
                    <a:lnL>
                      <a:noFill/>
                    </a:lnL>
                    <a:lnR>
                      <a:noFill/>
                    </a:lnR>
                    <a:lnT>
                      <a:noFill/>
                    </a:lnT>
                    <a:lnB>
                      <a:noFill/>
                    </a:lnB>
                    <a:noFill/>
                  </a:tcPr>
                </a:tc>
                <a:tc>
                  <a:txBody>
                    <a:bodyPr/>
                    <a:lstStyle/>
                    <a:p>
                      <a:pPr algn="l" fontAlgn="b">
                        <a:buNone/>
                      </a:pPr>
                      <a:endParaRPr lang="en-US" sz="900" b="0" i="0" u="none" strike="noStrike" dirty="0">
                        <a:solidFill>
                          <a:srgbClr val="000000"/>
                        </a:solidFill>
                        <a:effectLst/>
                        <a:latin typeface="Aptos Narrow" panose="020B0004020202020204" pitchFamily="34" charset="0"/>
                      </a:endParaRPr>
                    </a:p>
                  </a:txBody>
                  <a:tcPr marL="6631" marR="6631" marT="6631" marB="0" anchor="b">
                    <a:lnL>
                      <a:noFill/>
                    </a:lnL>
                    <a:lnR>
                      <a:noFill/>
                    </a:lnR>
                    <a:lnT>
                      <a:noFill/>
                    </a:lnT>
                    <a:lnB>
                      <a:noFill/>
                    </a:lnB>
                    <a:noFill/>
                  </a:tcPr>
                </a:tc>
                <a:tc>
                  <a:txBody>
                    <a:bodyPr/>
                    <a:lstStyle/>
                    <a:p>
                      <a:pPr algn="l" fontAlgn="b">
                        <a:buNone/>
                      </a:pPr>
                      <a:endParaRPr lang="en-US" sz="900" b="0" i="0" u="none" strike="noStrike">
                        <a:solidFill>
                          <a:srgbClr val="000000"/>
                        </a:solidFill>
                        <a:effectLst/>
                        <a:latin typeface="Aptos Narrow" panose="020B0004020202020204" pitchFamily="34" charset="0"/>
                      </a:endParaRPr>
                    </a:p>
                  </a:txBody>
                  <a:tcPr marL="5853" marR="5853" marT="5853" marB="0" anchor="b">
                    <a:lnL>
                      <a:noFill/>
                    </a:lnL>
                    <a:lnR>
                      <a:noFill/>
                    </a:lnR>
                    <a:lnT>
                      <a:noFill/>
                    </a:lnT>
                    <a:lnB>
                      <a:noFill/>
                    </a:lnB>
                    <a:noFill/>
                  </a:tcPr>
                </a:tc>
                <a:tc>
                  <a:txBody>
                    <a:bodyPr/>
                    <a:lstStyle/>
                    <a:p>
                      <a:pPr algn="l" fontAlgn="b">
                        <a:buNone/>
                      </a:pPr>
                      <a:endParaRPr lang="en-US" sz="900" b="0" i="0" u="none" strike="noStrike">
                        <a:solidFill>
                          <a:srgbClr val="000000"/>
                        </a:solidFill>
                        <a:effectLst/>
                        <a:latin typeface="Aptos Narrow" panose="020B0004020202020204" pitchFamily="34" charset="0"/>
                      </a:endParaRPr>
                    </a:p>
                  </a:txBody>
                  <a:tcPr marL="5853" marR="5853" marT="5853" marB="0" anchor="b">
                    <a:lnL>
                      <a:noFill/>
                    </a:lnL>
                    <a:lnR>
                      <a:noFill/>
                    </a:lnR>
                    <a:lnT>
                      <a:noFill/>
                    </a:lnT>
                    <a:lnB>
                      <a:noFill/>
                    </a:lnB>
                    <a:noFill/>
                  </a:tcPr>
                </a:tc>
                <a:tc>
                  <a:txBody>
                    <a:bodyPr/>
                    <a:lstStyle/>
                    <a:p>
                      <a:pPr algn="l" fontAlgn="b">
                        <a:buNone/>
                      </a:pPr>
                      <a:endParaRPr lang="en-US" sz="900" b="0" i="0" u="none" strike="noStrike">
                        <a:solidFill>
                          <a:srgbClr val="000000"/>
                        </a:solidFill>
                        <a:effectLst/>
                        <a:latin typeface="Aptos Narrow" panose="020B0004020202020204" pitchFamily="34" charset="0"/>
                      </a:endParaRPr>
                    </a:p>
                  </a:txBody>
                  <a:tcPr marL="5853" marR="5853" marT="5853" marB="0" anchor="b">
                    <a:lnL>
                      <a:noFill/>
                    </a:lnL>
                    <a:lnR>
                      <a:noFill/>
                    </a:lnR>
                    <a:lnT>
                      <a:noFill/>
                    </a:lnT>
                    <a:lnB>
                      <a:noFill/>
                    </a:lnB>
                    <a:noFill/>
                  </a:tcPr>
                </a:tc>
                <a:extLst>
                  <a:ext uri="{0D108BD9-81ED-4DB2-BD59-A6C34878D82A}">
                    <a16:rowId xmlns:a16="http://schemas.microsoft.com/office/drawing/2014/main" val="2068184324"/>
                  </a:ext>
                </a:extLst>
              </a:tr>
              <a:tr h="153406">
                <a:tc>
                  <a:txBody>
                    <a:bodyPr/>
                    <a:lstStyle/>
                    <a:p>
                      <a:pPr lvl="1" algn="l" fontAlgn="b">
                        <a:buNone/>
                      </a:pPr>
                      <a:r>
                        <a:rPr lang="en-US" sz="900" b="0" i="0" u="none" strike="noStrike" dirty="0">
                          <a:solidFill>
                            <a:srgbClr val="000000"/>
                          </a:solidFill>
                          <a:effectLst/>
                          <a:latin typeface="Aptos Narrow" panose="020B0004020202020204" pitchFamily="34" charset="0"/>
                        </a:rPr>
                        <a:t>Central New Mexico Community College</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City - Large</a:t>
                      </a:r>
                    </a:p>
                  </a:txBody>
                  <a:tcPr marL="6631" marR="6631" marT="6631"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Non 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Non-Rural</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Not All Rural</a:t>
                      </a:r>
                    </a:p>
                  </a:txBody>
                  <a:tcPr marL="5853" marR="5853" marT="5853" marB="0" anchor="b">
                    <a:lnL>
                      <a:noFill/>
                    </a:lnL>
                    <a:lnR>
                      <a:noFill/>
                    </a:lnR>
                    <a:lnT>
                      <a:noFill/>
                    </a:lnT>
                    <a:lnB>
                      <a:noFill/>
                    </a:lnB>
                    <a:noFill/>
                  </a:tcPr>
                </a:tc>
                <a:extLst>
                  <a:ext uri="{0D108BD9-81ED-4DB2-BD59-A6C34878D82A}">
                    <a16:rowId xmlns:a16="http://schemas.microsoft.com/office/drawing/2014/main" val="889113767"/>
                  </a:ext>
                </a:extLst>
              </a:tr>
              <a:tr h="153406">
                <a:tc>
                  <a:txBody>
                    <a:bodyPr/>
                    <a:lstStyle/>
                    <a:p>
                      <a:pPr lvl="1" algn="l" fontAlgn="b">
                        <a:buNone/>
                      </a:pPr>
                      <a:r>
                        <a:rPr lang="en-US" sz="900" b="0" i="0" u="none" strike="noStrike" dirty="0">
                          <a:solidFill>
                            <a:srgbClr val="000000"/>
                          </a:solidFill>
                          <a:effectLst/>
                          <a:latin typeface="Aptos Narrow" panose="020B0004020202020204" pitchFamily="34" charset="0"/>
                        </a:rPr>
                        <a:t>Clovis Community College</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B050"/>
                          </a:solidFill>
                          <a:effectLst/>
                          <a:latin typeface="Aptos Narrow" panose="020B0004020202020204" pitchFamily="34" charset="0"/>
                        </a:rPr>
                        <a:t>All Rural/Town</a:t>
                      </a:r>
                    </a:p>
                  </a:txBody>
                  <a:tcPr marL="5853" marR="5853" marT="5853" marB="0" anchor="b">
                    <a:lnL>
                      <a:noFill/>
                    </a:lnL>
                    <a:lnR>
                      <a:noFill/>
                    </a:lnR>
                    <a:lnT>
                      <a:noFill/>
                    </a:lnT>
                    <a:lnB>
                      <a:noFill/>
                    </a:lnB>
                    <a:noFill/>
                  </a:tcPr>
                </a:tc>
                <a:extLst>
                  <a:ext uri="{0D108BD9-81ED-4DB2-BD59-A6C34878D82A}">
                    <a16:rowId xmlns:a16="http://schemas.microsoft.com/office/drawing/2014/main" val="1291274142"/>
                  </a:ext>
                </a:extLst>
              </a:tr>
              <a:tr h="153406">
                <a:tc>
                  <a:txBody>
                    <a:bodyPr/>
                    <a:lstStyle/>
                    <a:p>
                      <a:pPr lvl="1" algn="l" fontAlgn="b">
                        <a:buNone/>
                      </a:pPr>
                      <a:r>
                        <a:rPr lang="en-US" sz="900" b="0" i="0" u="none" strike="noStrike" dirty="0">
                          <a:solidFill>
                            <a:srgbClr val="000000"/>
                          </a:solidFill>
                          <a:effectLst/>
                          <a:latin typeface="Aptos Narrow" panose="020B0004020202020204" pitchFamily="34" charset="0"/>
                        </a:rPr>
                        <a:t>New Mexico Junior College</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B050"/>
                          </a:solidFill>
                          <a:effectLst/>
                          <a:latin typeface="Aptos Narrow" panose="020B0004020202020204" pitchFamily="34" charset="0"/>
                        </a:rPr>
                        <a:t>All Rural/Town</a:t>
                      </a:r>
                    </a:p>
                  </a:txBody>
                  <a:tcPr marL="5853" marR="5853" marT="5853" marB="0" anchor="b">
                    <a:lnL>
                      <a:noFill/>
                    </a:lnL>
                    <a:lnR>
                      <a:noFill/>
                    </a:lnR>
                    <a:lnT>
                      <a:noFill/>
                    </a:lnT>
                    <a:lnB>
                      <a:noFill/>
                    </a:lnB>
                    <a:noFill/>
                  </a:tcPr>
                </a:tc>
                <a:extLst>
                  <a:ext uri="{0D108BD9-81ED-4DB2-BD59-A6C34878D82A}">
                    <a16:rowId xmlns:a16="http://schemas.microsoft.com/office/drawing/2014/main" val="819272083"/>
                  </a:ext>
                </a:extLst>
              </a:tr>
              <a:tr h="153406">
                <a:tc>
                  <a:txBody>
                    <a:bodyPr/>
                    <a:lstStyle/>
                    <a:p>
                      <a:pPr lvl="1" algn="l" fontAlgn="b">
                        <a:buNone/>
                      </a:pPr>
                      <a:r>
                        <a:rPr lang="en-US" sz="900" b="0" i="0" u="none" strike="noStrike" dirty="0">
                          <a:solidFill>
                            <a:srgbClr val="000000"/>
                          </a:solidFill>
                          <a:effectLst/>
                          <a:latin typeface="Aptos Narrow" panose="020B0004020202020204" pitchFamily="34" charset="0"/>
                        </a:rPr>
                        <a:t>Southeast New Mexico College</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Rural – Fringe</a:t>
                      </a:r>
                    </a:p>
                  </a:txBody>
                  <a:tcPr marL="6631" marR="6631" marT="6631"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B050"/>
                          </a:solidFill>
                          <a:effectLst/>
                          <a:latin typeface="Aptos Narrow" panose="020B0004020202020204" pitchFamily="34" charset="0"/>
                        </a:rPr>
                        <a:t>All Rural/Town</a:t>
                      </a:r>
                    </a:p>
                  </a:txBody>
                  <a:tcPr marL="5853" marR="5853" marT="5853" marB="0" anchor="b">
                    <a:lnL>
                      <a:noFill/>
                    </a:lnL>
                    <a:lnR>
                      <a:noFill/>
                    </a:lnR>
                    <a:lnT>
                      <a:noFill/>
                    </a:lnT>
                    <a:lnB>
                      <a:noFill/>
                    </a:lnB>
                    <a:noFill/>
                  </a:tcPr>
                </a:tc>
                <a:extLst>
                  <a:ext uri="{0D108BD9-81ED-4DB2-BD59-A6C34878D82A}">
                    <a16:rowId xmlns:a16="http://schemas.microsoft.com/office/drawing/2014/main" val="2873829084"/>
                  </a:ext>
                </a:extLst>
              </a:tr>
              <a:tr h="153406">
                <a:tc>
                  <a:txBody>
                    <a:bodyPr/>
                    <a:lstStyle/>
                    <a:p>
                      <a:pPr lvl="1" algn="l" fontAlgn="b">
                        <a:buNone/>
                      </a:pPr>
                      <a:r>
                        <a:rPr lang="en-US" sz="900" b="0" i="0" u="none" strike="noStrike" dirty="0">
                          <a:solidFill>
                            <a:srgbClr val="000000"/>
                          </a:solidFill>
                          <a:effectLst/>
                          <a:latin typeface="Aptos Narrow" panose="020B0004020202020204" pitchFamily="34" charset="0"/>
                        </a:rPr>
                        <a:t>San Juan College</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Rural – Fringe </a:t>
                      </a:r>
                    </a:p>
                  </a:txBody>
                  <a:tcPr marL="6631" marR="6631" marT="6631"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Non-Rural</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Not All Rural</a:t>
                      </a:r>
                    </a:p>
                  </a:txBody>
                  <a:tcPr marL="5853" marR="5853" marT="5853" marB="0" anchor="b">
                    <a:lnL>
                      <a:noFill/>
                    </a:lnL>
                    <a:lnR>
                      <a:noFill/>
                    </a:lnR>
                    <a:lnT>
                      <a:noFill/>
                    </a:lnT>
                    <a:lnB>
                      <a:noFill/>
                    </a:lnB>
                    <a:noFill/>
                  </a:tcPr>
                </a:tc>
                <a:extLst>
                  <a:ext uri="{0D108BD9-81ED-4DB2-BD59-A6C34878D82A}">
                    <a16:rowId xmlns:a16="http://schemas.microsoft.com/office/drawing/2014/main" val="579695321"/>
                  </a:ext>
                </a:extLst>
              </a:tr>
              <a:tr h="153406">
                <a:tc>
                  <a:txBody>
                    <a:bodyPr/>
                    <a:lstStyle/>
                    <a:p>
                      <a:pPr lvl="1" algn="l" fontAlgn="b">
                        <a:buNone/>
                      </a:pPr>
                      <a:r>
                        <a:rPr lang="en-US" sz="900" b="0" i="0" u="none" strike="noStrike" dirty="0">
                          <a:solidFill>
                            <a:srgbClr val="000000"/>
                          </a:solidFill>
                          <a:effectLst/>
                          <a:latin typeface="Aptos Narrow" panose="020B0004020202020204" pitchFamily="34" charset="0"/>
                        </a:rPr>
                        <a:t>Santa Fe Community College</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Rural – Fringe</a:t>
                      </a:r>
                    </a:p>
                  </a:txBody>
                  <a:tcPr marL="6631" marR="6631" marT="6631"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Non-Rural</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Not All Rural</a:t>
                      </a:r>
                    </a:p>
                  </a:txBody>
                  <a:tcPr marL="5853" marR="5853" marT="5853" marB="0" anchor="b">
                    <a:lnL>
                      <a:noFill/>
                    </a:lnL>
                    <a:lnR>
                      <a:noFill/>
                    </a:lnR>
                    <a:lnT>
                      <a:noFill/>
                    </a:lnT>
                    <a:lnB>
                      <a:noFill/>
                    </a:lnB>
                    <a:noFill/>
                  </a:tcPr>
                </a:tc>
                <a:extLst>
                  <a:ext uri="{0D108BD9-81ED-4DB2-BD59-A6C34878D82A}">
                    <a16:rowId xmlns:a16="http://schemas.microsoft.com/office/drawing/2014/main" val="882279804"/>
                  </a:ext>
                </a:extLst>
              </a:tr>
              <a:tr h="153406">
                <a:tc>
                  <a:txBody>
                    <a:bodyPr/>
                    <a:lstStyle/>
                    <a:p>
                      <a:pPr lvl="1" algn="l" fontAlgn="b">
                        <a:buNone/>
                      </a:pPr>
                      <a:r>
                        <a:rPr lang="en-US" sz="900" b="0" i="0" u="none" strike="noStrike" dirty="0">
                          <a:solidFill>
                            <a:srgbClr val="000000"/>
                          </a:solidFill>
                          <a:effectLst/>
                          <a:latin typeface="Aptos Narrow" panose="020B0004020202020204" pitchFamily="34" charset="0"/>
                        </a:rPr>
                        <a:t>Mesalands Community College</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Town – Remote</a:t>
                      </a:r>
                    </a:p>
                  </a:txBody>
                  <a:tcPr marL="6631" marR="6631" marT="6631"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B050"/>
                          </a:solidFill>
                          <a:effectLst/>
                          <a:latin typeface="Aptos Narrow" panose="020B0004020202020204" pitchFamily="34" charset="0"/>
                        </a:rPr>
                        <a:t>All Rural/Town</a:t>
                      </a:r>
                    </a:p>
                  </a:txBody>
                  <a:tcPr marL="5853" marR="5853" marT="5853" marB="0" anchor="b">
                    <a:lnL>
                      <a:noFill/>
                    </a:lnL>
                    <a:lnR>
                      <a:noFill/>
                    </a:lnR>
                    <a:lnT>
                      <a:noFill/>
                    </a:lnT>
                    <a:lnB>
                      <a:noFill/>
                    </a:lnB>
                    <a:noFill/>
                  </a:tcPr>
                </a:tc>
                <a:extLst>
                  <a:ext uri="{0D108BD9-81ED-4DB2-BD59-A6C34878D82A}">
                    <a16:rowId xmlns:a16="http://schemas.microsoft.com/office/drawing/2014/main" val="1117435212"/>
                  </a:ext>
                </a:extLst>
              </a:tr>
              <a:tr h="153406">
                <a:tc>
                  <a:txBody>
                    <a:bodyPr/>
                    <a:lstStyle/>
                    <a:p>
                      <a:pPr lvl="1" algn="l" fontAlgn="b">
                        <a:buNone/>
                      </a:pPr>
                      <a:r>
                        <a:rPr lang="en-US" sz="900" b="0" i="0" u="none" strike="noStrike" dirty="0">
                          <a:solidFill>
                            <a:srgbClr val="000000"/>
                          </a:solidFill>
                          <a:effectLst/>
                          <a:latin typeface="Aptos Narrow" panose="020B0004020202020204" pitchFamily="34" charset="0"/>
                        </a:rPr>
                        <a:t>Luna Community College</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0000"/>
                          </a:solidFill>
                          <a:effectLst/>
                          <a:latin typeface="Aptos Narrow" panose="020B0004020202020204" pitchFamily="34" charset="0"/>
                        </a:rPr>
                        <a:t>Rural – Fringe</a:t>
                      </a:r>
                    </a:p>
                  </a:txBody>
                  <a:tcPr marL="6631" marR="6631" marT="6631"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Rural-Serving</a:t>
                      </a:r>
                    </a:p>
                  </a:txBody>
                  <a:tcPr marL="5853" marR="5853" marT="5853"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Narrow" panose="020B0004020202020204" pitchFamily="34" charset="0"/>
                        </a:rPr>
                        <a:t>Rural</a:t>
                      </a:r>
                    </a:p>
                  </a:txBody>
                  <a:tcPr marL="5853" marR="5853" marT="5853" marB="0" anchor="b">
                    <a:lnL>
                      <a:noFill/>
                    </a:lnL>
                    <a:lnR>
                      <a:noFill/>
                    </a:lnR>
                    <a:lnT>
                      <a:noFill/>
                    </a:lnT>
                    <a:lnB>
                      <a:noFill/>
                    </a:lnB>
                    <a:noFill/>
                  </a:tcPr>
                </a:tc>
                <a:tc>
                  <a:txBody>
                    <a:bodyPr/>
                    <a:lstStyle/>
                    <a:p>
                      <a:pPr algn="l" fontAlgn="b">
                        <a:buNone/>
                      </a:pPr>
                      <a:r>
                        <a:rPr lang="en-US" sz="900" b="0" i="0" u="none" strike="noStrike" dirty="0">
                          <a:solidFill>
                            <a:srgbClr val="00B050"/>
                          </a:solidFill>
                          <a:effectLst/>
                          <a:latin typeface="Aptos Narrow" panose="020B0004020202020204" pitchFamily="34" charset="0"/>
                        </a:rPr>
                        <a:t>All Rural/Town</a:t>
                      </a:r>
                    </a:p>
                  </a:txBody>
                  <a:tcPr marL="5853" marR="5853" marT="5853" marB="0" anchor="b">
                    <a:lnL>
                      <a:noFill/>
                    </a:lnL>
                    <a:lnR>
                      <a:noFill/>
                    </a:lnR>
                    <a:lnT>
                      <a:noFill/>
                    </a:lnT>
                    <a:lnB>
                      <a:noFill/>
                    </a:lnB>
                    <a:noFill/>
                  </a:tcPr>
                </a:tc>
                <a:extLst>
                  <a:ext uri="{0D108BD9-81ED-4DB2-BD59-A6C34878D82A}">
                    <a16:rowId xmlns:a16="http://schemas.microsoft.com/office/drawing/2014/main" val="3329845611"/>
                  </a:ext>
                </a:extLst>
              </a:tr>
            </a:tbl>
          </a:graphicData>
        </a:graphic>
      </p:graphicFrame>
    </p:spTree>
    <p:extLst>
      <p:ext uri="{BB962C8B-B14F-4D97-AF65-F5344CB8AC3E}">
        <p14:creationId xmlns:p14="http://schemas.microsoft.com/office/powerpoint/2010/main" val="152369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6F229-E63D-9C43-A3ED-99288CF14A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755FC3-BCF9-A94E-84F8-95F356F699B5}"/>
              </a:ext>
            </a:extLst>
          </p:cNvPr>
          <p:cNvSpPr>
            <a:spLocks noGrp="1"/>
          </p:cNvSpPr>
          <p:nvPr>
            <p:ph type="title"/>
          </p:nvPr>
        </p:nvSpPr>
        <p:spPr/>
        <p:txBody>
          <a:bodyPr/>
          <a:lstStyle/>
          <a:p>
            <a:r>
              <a:rPr lang="en-US" dirty="0"/>
              <a:t>Improved Definition Fit for NM</a:t>
            </a:r>
            <a:br>
              <a:rPr lang="en-US" dirty="0"/>
            </a:br>
            <a:r>
              <a:rPr lang="en-US" sz="2400" i="1" dirty="0"/>
              <a:t>NCES Locale</a:t>
            </a:r>
            <a:endParaRPr lang="en-US" i="1" dirty="0"/>
          </a:p>
        </p:txBody>
      </p:sp>
      <p:sp>
        <p:nvSpPr>
          <p:cNvPr id="4" name="Slide Number Placeholder 3">
            <a:extLst>
              <a:ext uri="{FF2B5EF4-FFF2-40B4-BE49-F238E27FC236}">
                <a16:creationId xmlns:a16="http://schemas.microsoft.com/office/drawing/2014/main" id="{5E7BED9C-25D9-B174-37FB-21EDC3B9EDEB}"/>
              </a:ext>
            </a:extLst>
          </p:cNvPr>
          <p:cNvSpPr>
            <a:spLocks noGrp="1"/>
          </p:cNvSpPr>
          <p:nvPr>
            <p:ph type="sldNum" sz="quarter" idx="11"/>
          </p:nvPr>
        </p:nvSpPr>
        <p:spPr/>
        <p:txBody>
          <a:bodyPr/>
          <a:lstStyle/>
          <a:p>
            <a:fld id="{DADA6105-A3FA-49B5-BA61-2DD39CF3A21F}" type="slidenum">
              <a:rPr lang="en-US" smtClean="0"/>
              <a:pPr/>
              <a:t>21</a:t>
            </a:fld>
            <a:endParaRPr lang="en-US"/>
          </a:p>
        </p:txBody>
      </p:sp>
      <p:pic>
        <p:nvPicPr>
          <p:cNvPr id="9" name="Content Placeholder 8">
            <a:extLst>
              <a:ext uri="{FF2B5EF4-FFF2-40B4-BE49-F238E27FC236}">
                <a16:creationId xmlns:a16="http://schemas.microsoft.com/office/drawing/2014/main" id="{79FCAB4A-6BE2-6E8C-7B55-84413B983509}"/>
              </a:ext>
            </a:extLst>
          </p:cNvPr>
          <p:cNvPicPr>
            <a:picLocks noGrp="1" noChangeAspect="1"/>
          </p:cNvPicPr>
          <p:nvPr>
            <p:ph idx="1"/>
          </p:nvPr>
        </p:nvPicPr>
        <p:blipFill>
          <a:blip r:embed="rId2"/>
          <a:stretch>
            <a:fillRect/>
          </a:stretch>
        </p:blipFill>
        <p:spPr>
          <a:xfrm>
            <a:off x="2477387" y="1417638"/>
            <a:ext cx="7246198" cy="4661104"/>
          </a:xfrm>
          <a:prstGeom prst="rect">
            <a:avLst/>
          </a:prstGeom>
        </p:spPr>
      </p:pic>
      <p:sp>
        <p:nvSpPr>
          <p:cNvPr id="6" name="AutoShape 2">
            <a:extLst>
              <a:ext uri="{FF2B5EF4-FFF2-40B4-BE49-F238E27FC236}">
                <a16:creationId xmlns:a16="http://schemas.microsoft.com/office/drawing/2014/main" id="{902E0B8F-F6F5-26AA-6694-09CE9B4FF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61604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9C1E2-5238-9C94-2DBD-7309BA0F33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6A921A-4114-77B5-210A-57F057ABB012}"/>
              </a:ext>
            </a:extLst>
          </p:cNvPr>
          <p:cNvSpPr>
            <a:spLocks noGrp="1"/>
          </p:cNvSpPr>
          <p:nvPr>
            <p:ph type="title"/>
          </p:nvPr>
        </p:nvSpPr>
        <p:spPr/>
        <p:txBody>
          <a:bodyPr/>
          <a:lstStyle/>
          <a:p>
            <a:r>
              <a:rPr lang="en-US" dirty="0"/>
              <a:t>Improved Definition Fit for NM</a:t>
            </a:r>
            <a:br>
              <a:rPr lang="en-US" dirty="0"/>
            </a:br>
            <a:r>
              <a:rPr lang="en-US" sz="2400" i="1" dirty="0"/>
              <a:t>NCES Locale</a:t>
            </a:r>
            <a:endParaRPr lang="en-US" i="1" dirty="0"/>
          </a:p>
        </p:txBody>
      </p:sp>
      <p:sp>
        <p:nvSpPr>
          <p:cNvPr id="4" name="Slide Number Placeholder 3">
            <a:extLst>
              <a:ext uri="{FF2B5EF4-FFF2-40B4-BE49-F238E27FC236}">
                <a16:creationId xmlns:a16="http://schemas.microsoft.com/office/drawing/2014/main" id="{6AB45C50-106B-6D31-619C-38B8CB8FADD4}"/>
              </a:ext>
            </a:extLst>
          </p:cNvPr>
          <p:cNvSpPr>
            <a:spLocks noGrp="1"/>
          </p:cNvSpPr>
          <p:nvPr>
            <p:ph type="sldNum" sz="quarter" idx="11"/>
          </p:nvPr>
        </p:nvSpPr>
        <p:spPr/>
        <p:txBody>
          <a:bodyPr/>
          <a:lstStyle/>
          <a:p>
            <a:fld id="{DADA6105-A3FA-49B5-BA61-2DD39CF3A21F}" type="slidenum">
              <a:rPr lang="en-US" smtClean="0"/>
              <a:pPr/>
              <a:t>22</a:t>
            </a:fld>
            <a:endParaRPr lang="en-US"/>
          </a:p>
        </p:txBody>
      </p:sp>
      <p:sp>
        <p:nvSpPr>
          <p:cNvPr id="6" name="AutoShape 2">
            <a:extLst>
              <a:ext uri="{FF2B5EF4-FFF2-40B4-BE49-F238E27FC236}">
                <a16:creationId xmlns:a16="http://schemas.microsoft.com/office/drawing/2014/main" id="{C921D52A-6B85-F96B-F71F-3521FE3D9FC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Content Placeholder 7">
            <a:extLst>
              <a:ext uri="{FF2B5EF4-FFF2-40B4-BE49-F238E27FC236}">
                <a16:creationId xmlns:a16="http://schemas.microsoft.com/office/drawing/2014/main" id="{FFAA404B-11B8-8688-C4FB-4C3898A01905}"/>
              </a:ext>
            </a:extLst>
          </p:cNvPr>
          <p:cNvPicPr>
            <a:picLocks noGrp="1" noChangeAspect="1"/>
          </p:cNvPicPr>
          <p:nvPr>
            <p:ph idx="1"/>
          </p:nvPr>
        </p:nvPicPr>
        <p:blipFill>
          <a:blip r:embed="rId2"/>
          <a:stretch>
            <a:fillRect/>
          </a:stretch>
        </p:blipFill>
        <p:spPr>
          <a:xfrm>
            <a:off x="2263793" y="1261360"/>
            <a:ext cx="7512012" cy="4832089"/>
          </a:xfrm>
          <a:prstGeom prst="rect">
            <a:avLst/>
          </a:prstGeom>
        </p:spPr>
      </p:pic>
    </p:spTree>
    <p:extLst>
      <p:ext uri="{BB962C8B-B14F-4D97-AF65-F5344CB8AC3E}">
        <p14:creationId xmlns:p14="http://schemas.microsoft.com/office/powerpoint/2010/main" val="24007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E97B8-F401-19F1-A78C-4E814B9C7DBB}"/>
              </a:ext>
            </a:extLst>
          </p:cNvPr>
          <p:cNvSpPr>
            <a:spLocks noGrp="1"/>
          </p:cNvSpPr>
          <p:nvPr>
            <p:ph type="title"/>
          </p:nvPr>
        </p:nvSpPr>
        <p:spPr/>
        <p:txBody>
          <a:bodyPr/>
          <a:lstStyle/>
          <a:p>
            <a:r>
              <a:rPr lang="en-US" dirty="0"/>
              <a:t>Institutional Analysis - Findings</a:t>
            </a:r>
          </a:p>
        </p:txBody>
      </p:sp>
      <p:sp>
        <p:nvSpPr>
          <p:cNvPr id="3" name="Content Placeholder 2">
            <a:extLst>
              <a:ext uri="{FF2B5EF4-FFF2-40B4-BE49-F238E27FC236}">
                <a16:creationId xmlns:a16="http://schemas.microsoft.com/office/drawing/2014/main" id="{5DEF9A10-566D-78A3-5CE1-716BAF280E8B}"/>
              </a:ext>
            </a:extLst>
          </p:cNvPr>
          <p:cNvSpPr>
            <a:spLocks noGrp="1"/>
          </p:cNvSpPr>
          <p:nvPr>
            <p:ph idx="1"/>
          </p:nvPr>
        </p:nvSpPr>
        <p:spPr/>
        <p:txBody>
          <a:bodyPr>
            <a:normAutofit fontScale="92500" lnSpcReduction="10000"/>
          </a:bodyPr>
          <a:lstStyle/>
          <a:p>
            <a:r>
              <a:rPr lang="en-US" dirty="0"/>
              <a:t>Not all definitions fit New Mexico </a:t>
            </a:r>
          </a:p>
          <a:p>
            <a:pPr lvl="1"/>
            <a:r>
              <a:rPr lang="en-US" dirty="0"/>
              <a:t>The percent of the county that is rural (50%+) </a:t>
            </a:r>
          </a:p>
          <a:p>
            <a:pPr lvl="1"/>
            <a:r>
              <a:rPr lang="en-US" dirty="0"/>
              <a:t>Metro/Non-Metro</a:t>
            </a:r>
          </a:p>
          <a:p>
            <a:r>
              <a:rPr lang="en-US" dirty="0"/>
              <a:t>Findings from the comparative analysis </a:t>
            </a:r>
          </a:p>
          <a:p>
            <a:pPr lvl="1"/>
            <a:r>
              <a:rPr lang="en-US" dirty="0"/>
              <a:t>Overall, most definitions align</a:t>
            </a:r>
          </a:p>
          <a:p>
            <a:pPr lvl="1"/>
            <a:r>
              <a:rPr lang="en-US" dirty="0"/>
              <a:t>NCES Locale and RSI align</a:t>
            </a:r>
          </a:p>
          <a:p>
            <a:pPr lvl="2"/>
            <a:r>
              <a:rPr lang="en-US" dirty="0"/>
              <a:t>Exception UNM-Valencia </a:t>
            </a:r>
          </a:p>
          <a:p>
            <a:pPr lvl="1"/>
            <a:r>
              <a:rPr lang="en-US" dirty="0"/>
              <a:t>RUCA codes align with NCES and RSI</a:t>
            </a:r>
          </a:p>
          <a:p>
            <a:pPr lvl="2"/>
            <a:r>
              <a:rPr lang="en-US" dirty="0"/>
              <a:t>Exception San Juan and Santa Fe CCs</a:t>
            </a:r>
          </a:p>
          <a:p>
            <a:r>
              <a:rPr lang="en-US" dirty="0"/>
              <a:t>Recommended definitions for institutional analysis in New Mexico</a:t>
            </a:r>
          </a:p>
          <a:p>
            <a:pPr lvl="1"/>
            <a:r>
              <a:rPr lang="en-US" dirty="0"/>
              <a:t>NCES Locale Codes</a:t>
            </a:r>
          </a:p>
          <a:p>
            <a:pPr lvl="1"/>
            <a:r>
              <a:rPr lang="en-US" dirty="0"/>
              <a:t>ARRC’s Rural Serving Institution </a:t>
            </a:r>
          </a:p>
          <a:p>
            <a:pPr lvl="1"/>
            <a:r>
              <a:rPr lang="en-US" dirty="0"/>
              <a:t>RUCA </a:t>
            </a:r>
          </a:p>
          <a:p>
            <a:endParaRPr lang="en-US" dirty="0"/>
          </a:p>
        </p:txBody>
      </p:sp>
      <p:sp>
        <p:nvSpPr>
          <p:cNvPr id="4" name="Slide Number Placeholder 3">
            <a:extLst>
              <a:ext uri="{FF2B5EF4-FFF2-40B4-BE49-F238E27FC236}">
                <a16:creationId xmlns:a16="http://schemas.microsoft.com/office/drawing/2014/main" id="{5BBD199F-1DF9-9541-8BB3-BE2886C9FF20}"/>
              </a:ext>
            </a:extLst>
          </p:cNvPr>
          <p:cNvSpPr>
            <a:spLocks noGrp="1"/>
          </p:cNvSpPr>
          <p:nvPr>
            <p:ph type="sldNum" sz="quarter" idx="11"/>
          </p:nvPr>
        </p:nvSpPr>
        <p:spPr/>
        <p:txBody>
          <a:bodyPr/>
          <a:lstStyle/>
          <a:p>
            <a:fld id="{DADA6105-A3FA-49B5-BA61-2DD39CF3A21F}" type="slidenum">
              <a:rPr lang="en-US" smtClean="0"/>
              <a:pPr/>
              <a:t>23</a:t>
            </a:fld>
            <a:endParaRPr lang="en-US"/>
          </a:p>
        </p:txBody>
      </p:sp>
    </p:spTree>
    <p:extLst>
      <p:ext uri="{BB962C8B-B14F-4D97-AF65-F5344CB8AC3E}">
        <p14:creationId xmlns:p14="http://schemas.microsoft.com/office/powerpoint/2010/main" val="37127704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37590-9B47-75F9-36E5-3A96FB6F3E2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37DCEC5-F795-60E9-4248-E21DA481D314}"/>
              </a:ext>
            </a:extLst>
          </p:cNvPr>
          <p:cNvSpPr>
            <a:spLocks noGrp="1"/>
          </p:cNvSpPr>
          <p:nvPr>
            <p:ph type="title"/>
          </p:nvPr>
        </p:nvSpPr>
        <p:spPr/>
        <p:txBody>
          <a:bodyPr/>
          <a:lstStyle/>
          <a:p>
            <a:r>
              <a:rPr lang="en-US" dirty="0"/>
              <a:t>Student Analysis Process</a:t>
            </a:r>
          </a:p>
        </p:txBody>
      </p:sp>
      <p:sp>
        <p:nvSpPr>
          <p:cNvPr id="5" name="Text Placeholder 4">
            <a:extLst>
              <a:ext uri="{FF2B5EF4-FFF2-40B4-BE49-F238E27FC236}">
                <a16:creationId xmlns:a16="http://schemas.microsoft.com/office/drawing/2014/main" id="{5022621C-6B8E-4FAF-077A-FB95B9F77D42}"/>
              </a:ext>
            </a:extLst>
          </p:cNvPr>
          <p:cNvSpPr>
            <a:spLocks noGrp="1"/>
          </p:cNvSpPr>
          <p:nvPr>
            <p:ph type="body" idx="1"/>
          </p:nvPr>
        </p:nvSpPr>
        <p:spPr/>
        <p:txBody>
          <a:bodyPr/>
          <a:lstStyle/>
          <a:p>
            <a:r>
              <a:rPr lang="en-US" dirty="0"/>
              <a:t>Applying various definitions of rurality using student-level data</a:t>
            </a:r>
          </a:p>
        </p:txBody>
      </p:sp>
      <p:sp>
        <p:nvSpPr>
          <p:cNvPr id="3" name="Slide Number Placeholder 2">
            <a:extLst>
              <a:ext uri="{FF2B5EF4-FFF2-40B4-BE49-F238E27FC236}">
                <a16:creationId xmlns:a16="http://schemas.microsoft.com/office/drawing/2014/main" id="{9F855C73-5100-1567-775E-E18DE99E0125}"/>
              </a:ext>
            </a:extLst>
          </p:cNvPr>
          <p:cNvSpPr>
            <a:spLocks noGrp="1"/>
          </p:cNvSpPr>
          <p:nvPr>
            <p:ph type="sldNum" sz="quarter" idx="11"/>
          </p:nvPr>
        </p:nvSpPr>
        <p:spPr/>
        <p:txBody>
          <a:bodyPr/>
          <a:lstStyle/>
          <a:p>
            <a:fld id="{DADA6105-A3FA-49B5-BA61-2DD39CF3A21F}" type="slidenum">
              <a:rPr lang="en-US" smtClean="0"/>
              <a:pPr/>
              <a:t>24</a:t>
            </a:fld>
            <a:endParaRPr lang="en-US" dirty="0"/>
          </a:p>
        </p:txBody>
      </p:sp>
    </p:spTree>
    <p:extLst>
      <p:ext uri="{BB962C8B-B14F-4D97-AF65-F5344CB8AC3E}">
        <p14:creationId xmlns:p14="http://schemas.microsoft.com/office/powerpoint/2010/main" val="28467509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E1EB5-C9F8-852D-EA93-00715A1682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EE2C9C-61D4-0EE7-7E00-B5CD93CA543D}"/>
              </a:ext>
            </a:extLst>
          </p:cNvPr>
          <p:cNvSpPr>
            <a:spLocks noGrp="1"/>
          </p:cNvSpPr>
          <p:nvPr>
            <p:ph type="title"/>
          </p:nvPr>
        </p:nvSpPr>
        <p:spPr/>
        <p:txBody>
          <a:bodyPr/>
          <a:lstStyle/>
          <a:p>
            <a:r>
              <a:rPr lang="en-US" dirty="0"/>
              <a:t>Student Origin Analysis</a:t>
            </a:r>
            <a:br>
              <a:rPr lang="en-US" dirty="0"/>
            </a:br>
            <a:r>
              <a:rPr lang="en-US" sz="2800" i="1" dirty="0"/>
              <a:t>(Data and Methods)</a:t>
            </a:r>
            <a:endParaRPr lang="en-US" i="1" dirty="0"/>
          </a:p>
        </p:txBody>
      </p:sp>
      <p:sp>
        <p:nvSpPr>
          <p:cNvPr id="3" name="Content Placeholder 2">
            <a:extLst>
              <a:ext uri="{FF2B5EF4-FFF2-40B4-BE49-F238E27FC236}">
                <a16:creationId xmlns:a16="http://schemas.microsoft.com/office/drawing/2014/main" id="{749EFD4E-CC27-4D92-1949-7A9C258A15B2}"/>
              </a:ext>
            </a:extLst>
          </p:cNvPr>
          <p:cNvSpPr>
            <a:spLocks noGrp="1"/>
          </p:cNvSpPr>
          <p:nvPr>
            <p:ph idx="1"/>
          </p:nvPr>
        </p:nvSpPr>
        <p:spPr/>
        <p:txBody>
          <a:bodyPr>
            <a:normAutofit/>
          </a:bodyPr>
          <a:lstStyle/>
          <a:p>
            <a:r>
              <a:rPr lang="en-US" b="1" dirty="0"/>
              <a:t>Student origin data</a:t>
            </a:r>
          </a:p>
          <a:p>
            <a:pPr lvl="1"/>
            <a:r>
              <a:rPr lang="en-US" dirty="0"/>
              <a:t>NMHED provided the originating high school for each student</a:t>
            </a:r>
          </a:p>
          <a:p>
            <a:pPr lvl="1"/>
            <a:r>
              <a:rPr lang="en-US" dirty="0"/>
              <a:t>Urban Institute file for high school details (NCES Common Core Data)</a:t>
            </a:r>
          </a:p>
          <a:p>
            <a:r>
              <a:rPr lang="en-US" b="1" dirty="0"/>
              <a:t>Definition data </a:t>
            </a:r>
          </a:p>
          <a:p>
            <a:pPr lvl="1"/>
            <a:r>
              <a:rPr lang="en-US" dirty="0"/>
              <a:t>NCES Locales</a:t>
            </a:r>
          </a:p>
          <a:p>
            <a:pPr lvl="1"/>
            <a:r>
              <a:rPr lang="en-US" dirty="0"/>
              <a:t>Rural Urban Commuting Area (RUCA)</a:t>
            </a:r>
          </a:p>
          <a:p>
            <a:r>
              <a:rPr lang="en-US" b="1" dirty="0"/>
              <a:t>Methods</a:t>
            </a:r>
          </a:p>
          <a:p>
            <a:pPr lvl="1"/>
            <a:r>
              <a:rPr lang="en-US" dirty="0"/>
              <a:t>Multi-stage matching process</a:t>
            </a:r>
          </a:p>
          <a:p>
            <a:pPr lvl="1"/>
            <a:r>
              <a:rPr lang="en-US" dirty="0"/>
              <a:t>Classifications and visualizations conducted using R</a:t>
            </a:r>
          </a:p>
        </p:txBody>
      </p:sp>
      <p:sp>
        <p:nvSpPr>
          <p:cNvPr id="4" name="Slide Number Placeholder 3">
            <a:extLst>
              <a:ext uri="{FF2B5EF4-FFF2-40B4-BE49-F238E27FC236}">
                <a16:creationId xmlns:a16="http://schemas.microsoft.com/office/drawing/2014/main" id="{BABA476C-FA6C-5A3D-CB93-D9F12118B7D9}"/>
              </a:ext>
            </a:extLst>
          </p:cNvPr>
          <p:cNvSpPr>
            <a:spLocks noGrp="1"/>
          </p:cNvSpPr>
          <p:nvPr>
            <p:ph type="sldNum" sz="quarter" idx="11"/>
          </p:nvPr>
        </p:nvSpPr>
        <p:spPr/>
        <p:txBody>
          <a:bodyPr/>
          <a:lstStyle/>
          <a:p>
            <a:fld id="{DADA6105-A3FA-49B5-BA61-2DD39CF3A21F}" type="slidenum">
              <a:rPr lang="en-US" smtClean="0"/>
              <a:pPr/>
              <a:t>25</a:t>
            </a:fld>
            <a:endParaRPr lang="en-US"/>
          </a:p>
        </p:txBody>
      </p:sp>
    </p:spTree>
    <p:extLst>
      <p:ext uri="{BB962C8B-B14F-4D97-AF65-F5344CB8AC3E}">
        <p14:creationId xmlns:p14="http://schemas.microsoft.com/office/powerpoint/2010/main" val="1508050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C6118-8FB9-EA6A-51D5-9E4D85B209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D13990-11F3-B5D4-4424-683DC9EA4B81}"/>
              </a:ext>
            </a:extLst>
          </p:cNvPr>
          <p:cNvSpPr>
            <a:spLocks noGrp="1"/>
          </p:cNvSpPr>
          <p:nvPr>
            <p:ph type="title"/>
          </p:nvPr>
        </p:nvSpPr>
        <p:spPr/>
        <p:txBody>
          <a:bodyPr/>
          <a:lstStyle/>
          <a:p>
            <a:r>
              <a:rPr lang="en-US" dirty="0"/>
              <a:t>Matching – Coverage Summary</a:t>
            </a:r>
          </a:p>
        </p:txBody>
      </p:sp>
      <p:sp>
        <p:nvSpPr>
          <p:cNvPr id="3" name="Content Placeholder 2">
            <a:extLst>
              <a:ext uri="{FF2B5EF4-FFF2-40B4-BE49-F238E27FC236}">
                <a16:creationId xmlns:a16="http://schemas.microsoft.com/office/drawing/2014/main" id="{BAD314E6-70E8-8500-E1E4-5E5EBC982D80}"/>
              </a:ext>
            </a:extLst>
          </p:cNvPr>
          <p:cNvSpPr>
            <a:spLocks noGrp="1"/>
          </p:cNvSpPr>
          <p:nvPr>
            <p:ph idx="1"/>
          </p:nvPr>
        </p:nvSpPr>
        <p:spPr/>
        <p:txBody>
          <a:bodyPr>
            <a:normAutofit fontScale="85000" lnSpcReduction="10000"/>
          </a:bodyPr>
          <a:lstStyle/>
          <a:p>
            <a:r>
              <a:rPr lang="en-US" b="1" dirty="0"/>
              <a:t>Data Sources</a:t>
            </a:r>
          </a:p>
          <a:p>
            <a:pPr lvl="1"/>
            <a:r>
              <a:rPr lang="en-US" dirty="0"/>
              <a:t>NMHED provided the originating high school for each student (2025)</a:t>
            </a:r>
          </a:p>
          <a:p>
            <a:pPr lvl="1"/>
            <a:r>
              <a:rPr lang="en-US" dirty="0"/>
              <a:t>CU Boulder CEEB-to-NCES Crosswalk</a:t>
            </a:r>
          </a:p>
          <a:p>
            <a:pPr lvl="1"/>
            <a:r>
              <a:rPr lang="en-US" dirty="0"/>
              <a:t>NCES Common Core of Data — Common Core Data via Urban Institute (2022)</a:t>
            </a:r>
          </a:p>
          <a:p>
            <a:pPr lvl="1"/>
            <a:r>
              <a:rPr lang="en-US" dirty="0"/>
              <a:t>NCES Private School Survey — PSS (2021-22)</a:t>
            </a:r>
          </a:p>
          <a:p>
            <a:r>
              <a:rPr lang="en-US" b="1" dirty="0"/>
              <a:t>Matching Approach </a:t>
            </a:r>
          </a:p>
          <a:p>
            <a:pPr lvl="1"/>
            <a:r>
              <a:rPr lang="en-US" dirty="0"/>
              <a:t>10-tier hierarchical matching procedure – Claude assisted</a:t>
            </a:r>
          </a:p>
          <a:p>
            <a:pPr lvl="1"/>
            <a:r>
              <a:rPr lang="en-US" dirty="0"/>
              <a:t>Each tier attempted only on schools unmatched in all prior tiers</a:t>
            </a:r>
          </a:p>
          <a:p>
            <a:pPr lvl="1"/>
            <a:r>
              <a:rPr lang="en-US" dirty="0"/>
              <a:t>Tiers 1–6 match public &amp; charter schools to CCD</a:t>
            </a:r>
          </a:p>
          <a:p>
            <a:pPr lvl="1"/>
            <a:r>
              <a:rPr lang="en-US" dirty="0"/>
              <a:t>Tiers 7–10 match private schools to PSS</a:t>
            </a:r>
          </a:p>
          <a:p>
            <a:pPr lvl="1"/>
            <a:r>
              <a:rPr lang="en-US" dirty="0"/>
              <a:t>Matching priority: exact code match → exact name match → fuzzy name match</a:t>
            </a:r>
          </a:p>
          <a:p>
            <a:pPr lvl="1"/>
            <a:r>
              <a:rPr lang="en-US" dirty="0"/>
              <a:t>All name-based joins used consistent text normalization</a:t>
            </a:r>
          </a:p>
          <a:p>
            <a:r>
              <a:rPr lang="en-US" b="1" dirty="0"/>
              <a:t>Analysis Note</a:t>
            </a:r>
          </a:p>
          <a:p>
            <a:pPr lvl="1"/>
            <a:r>
              <a:rPr lang="en-US" dirty="0"/>
              <a:t>All figures are based on proportions calculated solely from matched enrollment data</a:t>
            </a:r>
          </a:p>
        </p:txBody>
      </p:sp>
      <p:sp>
        <p:nvSpPr>
          <p:cNvPr id="4" name="Slide Number Placeholder 3">
            <a:extLst>
              <a:ext uri="{FF2B5EF4-FFF2-40B4-BE49-F238E27FC236}">
                <a16:creationId xmlns:a16="http://schemas.microsoft.com/office/drawing/2014/main" id="{733CDFB4-EE63-6840-DD32-F74EB1056B5E}"/>
              </a:ext>
            </a:extLst>
          </p:cNvPr>
          <p:cNvSpPr>
            <a:spLocks noGrp="1"/>
          </p:cNvSpPr>
          <p:nvPr>
            <p:ph type="sldNum" sz="quarter" idx="11"/>
          </p:nvPr>
        </p:nvSpPr>
        <p:spPr/>
        <p:txBody>
          <a:bodyPr/>
          <a:lstStyle/>
          <a:p>
            <a:fld id="{DADA6105-A3FA-49B5-BA61-2DD39CF3A21F}" type="slidenum">
              <a:rPr lang="en-US" smtClean="0"/>
              <a:pPr/>
              <a:t>26</a:t>
            </a:fld>
            <a:endParaRPr lang="en-US"/>
          </a:p>
        </p:txBody>
      </p:sp>
    </p:spTree>
    <p:extLst>
      <p:ext uri="{BB962C8B-B14F-4D97-AF65-F5344CB8AC3E}">
        <p14:creationId xmlns:p14="http://schemas.microsoft.com/office/powerpoint/2010/main" val="23292591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19321-31FD-368F-2646-56A166DBE4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E39C38-2715-7437-86B0-43F94A3C3309}"/>
              </a:ext>
            </a:extLst>
          </p:cNvPr>
          <p:cNvSpPr>
            <a:spLocks noGrp="1"/>
          </p:cNvSpPr>
          <p:nvPr>
            <p:ph type="title"/>
          </p:nvPr>
        </p:nvSpPr>
        <p:spPr/>
        <p:txBody>
          <a:bodyPr/>
          <a:lstStyle/>
          <a:p>
            <a:r>
              <a:rPr lang="en-US" dirty="0"/>
              <a:t>Matching – Coverage Summary</a:t>
            </a:r>
          </a:p>
        </p:txBody>
      </p:sp>
      <p:sp>
        <p:nvSpPr>
          <p:cNvPr id="3" name="Content Placeholder 2">
            <a:extLst>
              <a:ext uri="{FF2B5EF4-FFF2-40B4-BE49-F238E27FC236}">
                <a16:creationId xmlns:a16="http://schemas.microsoft.com/office/drawing/2014/main" id="{8E052E6E-F57C-9CEE-7C96-D5B51B9715DE}"/>
              </a:ext>
            </a:extLst>
          </p:cNvPr>
          <p:cNvSpPr>
            <a:spLocks noGrp="1"/>
          </p:cNvSpPr>
          <p:nvPr>
            <p:ph idx="1"/>
          </p:nvPr>
        </p:nvSpPr>
        <p:spPr/>
        <p:txBody>
          <a:bodyPr>
            <a:normAutofit/>
          </a:bodyPr>
          <a:lstStyle/>
          <a:p>
            <a:pPr lvl="1"/>
            <a:r>
              <a:rPr lang="en-US" dirty="0"/>
              <a:t>NMHED Dataset</a:t>
            </a:r>
          </a:p>
          <a:p>
            <a:pPr lvl="2"/>
            <a:r>
              <a:rPr lang="en-US" dirty="0"/>
              <a:t>365 NM High Schools</a:t>
            </a:r>
          </a:p>
          <a:p>
            <a:pPr lvl="1"/>
            <a:r>
              <a:rPr lang="en-US" dirty="0"/>
              <a:t>ACT Dataset</a:t>
            </a:r>
          </a:p>
          <a:p>
            <a:pPr lvl="2"/>
            <a:r>
              <a:rPr lang="en-US" dirty="0"/>
              <a:t>484 NM High Schools </a:t>
            </a:r>
          </a:p>
          <a:p>
            <a:pPr lvl="1"/>
            <a:r>
              <a:rPr lang="en-US" dirty="0"/>
              <a:t>CU Boulder Crosswalk</a:t>
            </a:r>
          </a:p>
          <a:p>
            <a:pPr lvl="2"/>
            <a:r>
              <a:rPr lang="en-US" dirty="0"/>
              <a:t>184 NM High Schools</a:t>
            </a:r>
          </a:p>
          <a:p>
            <a:pPr lvl="1"/>
            <a:r>
              <a:rPr lang="en-US" dirty="0"/>
              <a:t>Multiple Tiered Approach </a:t>
            </a:r>
          </a:p>
          <a:p>
            <a:pPr lvl="2"/>
            <a:r>
              <a:rPr lang="en-US" dirty="0"/>
              <a:t>Joined using</a:t>
            </a:r>
          </a:p>
          <a:p>
            <a:pPr lvl="3"/>
            <a:r>
              <a:rPr lang="en-US" dirty="0"/>
              <a:t>HS Name, HS City, HS County</a:t>
            </a:r>
          </a:p>
        </p:txBody>
      </p:sp>
      <p:sp>
        <p:nvSpPr>
          <p:cNvPr id="4" name="Slide Number Placeholder 3">
            <a:extLst>
              <a:ext uri="{FF2B5EF4-FFF2-40B4-BE49-F238E27FC236}">
                <a16:creationId xmlns:a16="http://schemas.microsoft.com/office/drawing/2014/main" id="{4BEF7A7A-CE8D-CD37-3368-BBD185A4046F}"/>
              </a:ext>
            </a:extLst>
          </p:cNvPr>
          <p:cNvSpPr>
            <a:spLocks noGrp="1"/>
          </p:cNvSpPr>
          <p:nvPr>
            <p:ph type="sldNum" sz="quarter" idx="11"/>
          </p:nvPr>
        </p:nvSpPr>
        <p:spPr/>
        <p:txBody>
          <a:bodyPr/>
          <a:lstStyle/>
          <a:p>
            <a:fld id="{DADA6105-A3FA-49B5-BA61-2DD39CF3A21F}" type="slidenum">
              <a:rPr lang="en-US" smtClean="0"/>
              <a:pPr/>
              <a:t>27</a:t>
            </a:fld>
            <a:endParaRPr lang="en-US"/>
          </a:p>
        </p:txBody>
      </p:sp>
    </p:spTree>
    <p:extLst>
      <p:ext uri="{BB962C8B-B14F-4D97-AF65-F5344CB8AC3E}">
        <p14:creationId xmlns:p14="http://schemas.microsoft.com/office/powerpoint/2010/main" val="14946667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82BFE-07EE-4E68-1CD8-9D7FAABA08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0FC834-6DE5-C794-F16A-340C3C258A8E}"/>
              </a:ext>
            </a:extLst>
          </p:cNvPr>
          <p:cNvSpPr>
            <a:spLocks noGrp="1"/>
          </p:cNvSpPr>
          <p:nvPr>
            <p:ph type="title"/>
          </p:nvPr>
        </p:nvSpPr>
        <p:spPr/>
        <p:txBody>
          <a:bodyPr/>
          <a:lstStyle/>
          <a:p>
            <a:r>
              <a:rPr lang="en-US" dirty="0"/>
              <a:t>Matching Diagnostics </a:t>
            </a:r>
          </a:p>
        </p:txBody>
      </p:sp>
      <p:sp>
        <p:nvSpPr>
          <p:cNvPr id="4" name="Slide Number Placeholder 3">
            <a:extLst>
              <a:ext uri="{FF2B5EF4-FFF2-40B4-BE49-F238E27FC236}">
                <a16:creationId xmlns:a16="http://schemas.microsoft.com/office/drawing/2014/main" id="{5D8993A3-AC5E-BD0B-54DE-F5F6250DDE8B}"/>
              </a:ext>
            </a:extLst>
          </p:cNvPr>
          <p:cNvSpPr>
            <a:spLocks noGrp="1"/>
          </p:cNvSpPr>
          <p:nvPr>
            <p:ph type="sldNum" sz="quarter" idx="11"/>
          </p:nvPr>
        </p:nvSpPr>
        <p:spPr/>
        <p:txBody>
          <a:bodyPr/>
          <a:lstStyle/>
          <a:p>
            <a:fld id="{DADA6105-A3FA-49B5-BA61-2DD39CF3A21F}" type="slidenum">
              <a:rPr lang="en-US" smtClean="0"/>
              <a:pPr/>
              <a:t>28</a:t>
            </a:fld>
            <a:endParaRPr lang="en-US"/>
          </a:p>
        </p:txBody>
      </p:sp>
      <p:graphicFrame>
        <p:nvGraphicFramePr>
          <p:cNvPr id="6" name="Table 0">
            <a:extLst>
              <a:ext uri="{FF2B5EF4-FFF2-40B4-BE49-F238E27FC236}">
                <a16:creationId xmlns:a16="http://schemas.microsoft.com/office/drawing/2014/main" id="{163E1129-E46D-358F-2983-17AA4DA2B0B2}"/>
              </a:ext>
            </a:extLst>
          </p:cNvPr>
          <p:cNvGraphicFramePr>
            <a:graphicFrameLocks noGrp="1"/>
          </p:cNvGraphicFramePr>
          <p:nvPr>
            <p:extLst>
              <p:ext uri="{D42A27DB-BD31-4B8C-83A1-F6EECF244321}">
                <p14:modId xmlns:p14="http://schemas.microsoft.com/office/powerpoint/2010/main" val="1974601809"/>
              </p:ext>
            </p:extLst>
          </p:nvPr>
        </p:nvGraphicFramePr>
        <p:xfrm>
          <a:off x="1568245" y="1330796"/>
          <a:ext cx="8676969" cy="4312918"/>
        </p:xfrm>
        <a:graphic>
          <a:graphicData uri="http://schemas.openxmlformats.org/drawingml/2006/table">
            <a:tbl>
              <a:tblPr/>
              <a:tblGrid>
                <a:gridCol w="1735394">
                  <a:extLst>
                    <a:ext uri="{9D8B030D-6E8A-4147-A177-3AD203B41FA5}">
                      <a16:colId xmlns:a16="http://schemas.microsoft.com/office/drawing/2014/main" val="20000"/>
                    </a:ext>
                  </a:extLst>
                </a:gridCol>
                <a:gridCol w="1012313">
                  <a:extLst>
                    <a:ext uri="{9D8B030D-6E8A-4147-A177-3AD203B41FA5}">
                      <a16:colId xmlns:a16="http://schemas.microsoft.com/office/drawing/2014/main" val="20001"/>
                    </a:ext>
                  </a:extLst>
                </a:gridCol>
                <a:gridCol w="1156929">
                  <a:extLst>
                    <a:ext uri="{9D8B030D-6E8A-4147-A177-3AD203B41FA5}">
                      <a16:colId xmlns:a16="http://schemas.microsoft.com/office/drawing/2014/main" val="20002"/>
                    </a:ext>
                  </a:extLst>
                </a:gridCol>
                <a:gridCol w="1156929">
                  <a:extLst>
                    <a:ext uri="{9D8B030D-6E8A-4147-A177-3AD203B41FA5}">
                      <a16:colId xmlns:a16="http://schemas.microsoft.com/office/drawing/2014/main" val="20003"/>
                    </a:ext>
                  </a:extLst>
                </a:gridCol>
                <a:gridCol w="1253340">
                  <a:extLst>
                    <a:ext uri="{9D8B030D-6E8A-4147-A177-3AD203B41FA5}">
                      <a16:colId xmlns:a16="http://schemas.microsoft.com/office/drawing/2014/main" val="20004"/>
                    </a:ext>
                  </a:extLst>
                </a:gridCol>
                <a:gridCol w="1253340">
                  <a:extLst>
                    <a:ext uri="{9D8B030D-6E8A-4147-A177-3AD203B41FA5}">
                      <a16:colId xmlns:a16="http://schemas.microsoft.com/office/drawing/2014/main" val="20005"/>
                    </a:ext>
                  </a:extLst>
                </a:gridCol>
                <a:gridCol w="1108724">
                  <a:extLst>
                    <a:ext uri="{9D8B030D-6E8A-4147-A177-3AD203B41FA5}">
                      <a16:colId xmlns:a16="http://schemas.microsoft.com/office/drawing/2014/main" val="20006"/>
                    </a:ext>
                  </a:extLst>
                </a:gridCol>
              </a:tblGrid>
              <a:tr h="458821">
                <a:tc>
                  <a:txBody>
                    <a:bodyPr/>
                    <a:lstStyle/>
                    <a:p>
                      <a:pPr marL="0" indent="0" algn="l">
                        <a:buNone/>
                      </a:pPr>
                      <a:r>
                        <a:rPr lang="en-US" sz="1050" b="1" dirty="0">
                          <a:solidFill>
                            <a:srgbClr val="FFFFFF"/>
                          </a:solidFill>
                          <a:latin typeface="Calibri" pitchFamily="34" charset="0"/>
                          <a:ea typeface="Calibri" pitchFamily="34" charset="-122"/>
                          <a:cs typeface="Calibri" pitchFamily="34" charset="-120"/>
                        </a:rPr>
                        <a:t>School Type</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1E2761"/>
                    </a:solidFill>
                  </a:tcPr>
                </a:tc>
                <a:tc>
                  <a:txBody>
                    <a:bodyPr/>
                    <a:lstStyle/>
                    <a:p>
                      <a:pPr marL="0" indent="0" algn="ctr">
                        <a:buNone/>
                      </a:pPr>
                      <a:r>
                        <a:rPr lang="en-US" sz="1050" b="1" dirty="0">
                          <a:solidFill>
                            <a:srgbClr val="FFFFFF"/>
                          </a:solidFill>
                          <a:latin typeface="Calibri" pitchFamily="34" charset="0"/>
                          <a:ea typeface="Calibri" pitchFamily="34" charset="-122"/>
                          <a:cs typeface="Calibri" pitchFamily="34" charset="-120"/>
                        </a:rPr>
                        <a:t>Total Schools</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1E2761"/>
                    </a:solidFill>
                  </a:tcPr>
                </a:tc>
                <a:tc>
                  <a:txBody>
                    <a:bodyPr/>
                    <a:lstStyle/>
                    <a:p>
                      <a:pPr marL="0" indent="0" algn="ctr">
                        <a:buNone/>
                      </a:pPr>
                      <a:r>
                        <a:rPr lang="en-US" sz="1050" b="1" dirty="0">
                          <a:solidFill>
                            <a:srgbClr val="FFFFFF"/>
                          </a:solidFill>
                          <a:latin typeface="Calibri" pitchFamily="34" charset="0"/>
                          <a:ea typeface="Calibri" pitchFamily="34" charset="-122"/>
                          <a:cs typeface="Calibri" pitchFamily="34" charset="-120"/>
                        </a:rPr>
                        <a:t>Total Students</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1E2761"/>
                    </a:solidFill>
                  </a:tcPr>
                </a:tc>
                <a:tc>
                  <a:txBody>
                    <a:bodyPr/>
                    <a:lstStyle/>
                    <a:p>
                      <a:pPr marL="0" indent="0" algn="ctr">
                        <a:buNone/>
                      </a:pPr>
                      <a:r>
                        <a:rPr lang="en-US" sz="1050" b="1" dirty="0">
                          <a:solidFill>
                            <a:srgbClr val="FFFFFF"/>
                          </a:solidFill>
                          <a:latin typeface="Calibri" pitchFamily="34" charset="0"/>
                          <a:ea typeface="Calibri" pitchFamily="34" charset="-122"/>
                          <a:cs typeface="Calibri" pitchFamily="34" charset="-120"/>
                        </a:rPr>
                        <a:t>Matched Schools</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1E2761"/>
                    </a:solidFill>
                  </a:tcPr>
                </a:tc>
                <a:tc>
                  <a:txBody>
                    <a:bodyPr/>
                    <a:lstStyle/>
                    <a:p>
                      <a:pPr marL="0" indent="0" algn="ctr">
                        <a:buNone/>
                      </a:pPr>
                      <a:r>
                        <a:rPr lang="en-US" sz="1050" b="1" dirty="0">
                          <a:solidFill>
                            <a:srgbClr val="FFFFFF"/>
                          </a:solidFill>
                          <a:latin typeface="Calibri" pitchFamily="34" charset="0"/>
                          <a:ea typeface="Calibri" pitchFamily="34" charset="-122"/>
                          <a:cs typeface="Calibri" pitchFamily="34" charset="-120"/>
                        </a:rPr>
                        <a:t>Matched Students</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1E2761"/>
                    </a:solidFill>
                  </a:tcPr>
                </a:tc>
                <a:tc>
                  <a:txBody>
                    <a:bodyPr/>
                    <a:lstStyle/>
                    <a:p>
                      <a:pPr marL="0" indent="0" algn="ctr">
                        <a:buNone/>
                      </a:pPr>
                      <a:r>
                        <a:rPr lang="en-US" sz="1050" b="1" dirty="0">
                          <a:solidFill>
                            <a:srgbClr val="FFFFFF"/>
                          </a:solidFill>
                          <a:latin typeface="Calibri" pitchFamily="34" charset="0"/>
                          <a:ea typeface="Calibri" pitchFamily="34" charset="-122"/>
                          <a:cs typeface="Calibri" pitchFamily="34" charset="-120"/>
                        </a:rPr>
                        <a:t>Unmatched Schools</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1E2761"/>
                    </a:solidFill>
                  </a:tcPr>
                </a:tc>
                <a:tc>
                  <a:txBody>
                    <a:bodyPr/>
                    <a:lstStyle/>
                    <a:p>
                      <a:pPr marL="0" indent="0" algn="ctr">
                        <a:buNone/>
                      </a:pPr>
                      <a:r>
                        <a:rPr lang="en-US" sz="1050" b="1" dirty="0">
                          <a:solidFill>
                            <a:srgbClr val="FFFFFF"/>
                          </a:solidFill>
                          <a:latin typeface="Calibri" pitchFamily="34" charset="0"/>
                          <a:ea typeface="Calibri" pitchFamily="34" charset="-122"/>
                          <a:cs typeface="Calibri" pitchFamily="34" charset="-120"/>
                        </a:rPr>
                        <a:t>% Schools Matched</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428233">
                <a:tc>
                  <a:txBody>
                    <a:bodyPr/>
                    <a:lstStyle/>
                    <a:p>
                      <a:pPr marL="0" indent="0" algn="l">
                        <a:buNone/>
                      </a:pPr>
                      <a:r>
                        <a:rPr lang="en-US" sz="1050" dirty="0">
                          <a:solidFill>
                            <a:srgbClr val="374151"/>
                          </a:solidFill>
                          <a:latin typeface="Calibri" pitchFamily="34" charset="0"/>
                          <a:ea typeface="Calibri" pitchFamily="34" charset="-122"/>
                          <a:cs typeface="Calibri" pitchFamily="34" charset="-120"/>
                        </a:rPr>
                        <a:t>Public</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b="1" dirty="0">
                          <a:solidFill>
                            <a:srgbClr val="374151"/>
                          </a:solidFill>
                          <a:latin typeface="Calibri" pitchFamily="34" charset="0"/>
                          <a:ea typeface="Calibri" pitchFamily="34" charset="-122"/>
                          <a:cs typeface="Calibri" pitchFamily="34" charset="-120"/>
                        </a:rPr>
                        <a:t>150</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374151"/>
                          </a:solidFill>
                          <a:latin typeface="Calibri" pitchFamily="34" charset="0"/>
                          <a:ea typeface="Calibri" pitchFamily="34" charset="-122"/>
                          <a:cs typeface="Calibri" pitchFamily="34" charset="-120"/>
                        </a:rPr>
                        <a:t>175,665</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b="1" dirty="0">
                          <a:solidFill>
                            <a:srgbClr val="166534"/>
                          </a:solidFill>
                          <a:latin typeface="Calibri" pitchFamily="34" charset="0"/>
                          <a:ea typeface="Calibri" pitchFamily="34" charset="-122"/>
                          <a:cs typeface="Calibri" pitchFamily="34" charset="-120"/>
                        </a:rPr>
                        <a:t>136</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166534"/>
                          </a:solidFill>
                          <a:latin typeface="Calibri" pitchFamily="34" charset="0"/>
                          <a:ea typeface="Calibri" pitchFamily="34" charset="-122"/>
                          <a:cs typeface="Calibri" pitchFamily="34" charset="-120"/>
                        </a:rPr>
                        <a:t>175,089</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b="1" dirty="0">
                          <a:solidFill>
                            <a:srgbClr val="991B1B"/>
                          </a:solidFill>
                          <a:latin typeface="Calibri" pitchFamily="34" charset="0"/>
                          <a:ea typeface="Calibri" pitchFamily="34" charset="-122"/>
                          <a:cs typeface="Calibri" pitchFamily="34" charset="-120"/>
                        </a:rPr>
                        <a:t>14</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b="1" dirty="0">
                          <a:solidFill>
                            <a:srgbClr val="166534"/>
                          </a:solidFill>
                          <a:latin typeface="Calibri" pitchFamily="34" charset="0"/>
                          <a:ea typeface="Calibri" pitchFamily="34" charset="-122"/>
                          <a:cs typeface="Calibri" pitchFamily="34" charset="-120"/>
                        </a:rPr>
                        <a:t>90.7%</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28233">
                <a:tc>
                  <a:txBody>
                    <a:bodyPr/>
                    <a:lstStyle/>
                    <a:p>
                      <a:pPr marL="0" indent="0" algn="l">
                        <a:buNone/>
                      </a:pPr>
                      <a:r>
                        <a:rPr lang="en-US" sz="1050" dirty="0">
                          <a:solidFill>
                            <a:srgbClr val="374151"/>
                          </a:solidFill>
                          <a:latin typeface="Calibri" pitchFamily="34" charset="0"/>
                          <a:ea typeface="Calibri" pitchFamily="34" charset="-122"/>
                          <a:cs typeface="Calibri" pitchFamily="34" charset="-120"/>
                        </a:rPr>
                        <a:t>Alternative</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b="1" dirty="0">
                          <a:solidFill>
                            <a:srgbClr val="374151"/>
                          </a:solidFill>
                          <a:latin typeface="Calibri" pitchFamily="34" charset="0"/>
                          <a:ea typeface="Calibri" pitchFamily="34" charset="-122"/>
                          <a:cs typeface="Calibri" pitchFamily="34" charset="-120"/>
                        </a:rPr>
                        <a:t>16</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dirty="0">
                          <a:solidFill>
                            <a:srgbClr val="374151"/>
                          </a:solidFill>
                          <a:latin typeface="Calibri" pitchFamily="34" charset="0"/>
                          <a:ea typeface="Calibri" pitchFamily="34" charset="-122"/>
                          <a:cs typeface="Calibri" pitchFamily="34" charset="-120"/>
                        </a:rPr>
                        <a:t>4,176</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b="1" dirty="0">
                          <a:solidFill>
                            <a:srgbClr val="166534"/>
                          </a:solidFill>
                          <a:latin typeface="Calibri" pitchFamily="34" charset="0"/>
                          <a:ea typeface="Calibri" pitchFamily="34" charset="-122"/>
                          <a:cs typeface="Calibri" pitchFamily="34" charset="-120"/>
                        </a:rPr>
                        <a:t>15</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dirty="0">
                          <a:solidFill>
                            <a:srgbClr val="166534"/>
                          </a:solidFill>
                          <a:latin typeface="Calibri" pitchFamily="34" charset="0"/>
                          <a:ea typeface="Calibri" pitchFamily="34" charset="-122"/>
                          <a:cs typeface="Calibri" pitchFamily="34" charset="-120"/>
                        </a:rPr>
                        <a:t>4,151</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b="1" dirty="0">
                          <a:solidFill>
                            <a:srgbClr val="991B1B"/>
                          </a:solidFill>
                          <a:latin typeface="Calibri" pitchFamily="34" charset="0"/>
                          <a:ea typeface="Calibri" pitchFamily="34" charset="-122"/>
                          <a:cs typeface="Calibri" pitchFamily="34" charset="-120"/>
                        </a:rPr>
                        <a:t>1</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b="1" dirty="0">
                          <a:solidFill>
                            <a:srgbClr val="166534"/>
                          </a:solidFill>
                          <a:latin typeface="Calibri" pitchFamily="34" charset="0"/>
                          <a:ea typeface="Calibri" pitchFamily="34" charset="-122"/>
                          <a:cs typeface="Calibri" pitchFamily="34" charset="-120"/>
                        </a:rPr>
                        <a:t>93.8%</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extLst>
                  <a:ext uri="{0D108BD9-81ED-4DB2-BD59-A6C34878D82A}">
                    <a16:rowId xmlns:a16="http://schemas.microsoft.com/office/drawing/2014/main" val="10002"/>
                  </a:ext>
                </a:extLst>
              </a:tr>
              <a:tr h="428233">
                <a:tc>
                  <a:txBody>
                    <a:bodyPr/>
                    <a:lstStyle/>
                    <a:p>
                      <a:pPr marL="0" indent="0" algn="l">
                        <a:buNone/>
                      </a:pPr>
                      <a:r>
                        <a:rPr lang="en-US" sz="1050" dirty="0">
                          <a:solidFill>
                            <a:srgbClr val="374151"/>
                          </a:solidFill>
                          <a:latin typeface="Calibri" pitchFamily="34" charset="0"/>
                          <a:ea typeface="Calibri" pitchFamily="34" charset="-122"/>
                          <a:cs typeface="Calibri" pitchFamily="34" charset="-120"/>
                        </a:rPr>
                        <a:t>Charter</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b="1" dirty="0">
                          <a:solidFill>
                            <a:srgbClr val="374151"/>
                          </a:solidFill>
                          <a:latin typeface="Calibri" pitchFamily="34" charset="0"/>
                          <a:ea typeface="Calibri" pitchFamily="34" charset="-122"/>
                          <a:cs typeface="Calibri" pitchFamily="34" charset="-120"/>
                        </a:rPr>
                        <a:t>58</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374151"/>
                          </a:solidFill>
                          <a:latin typeface="Calibri" pitchFamily="34" charset="0"/>
                          <a:ea typeface="Calibri" pitchFamily="34" charset="-122"/>
                          <a:cs typeface="Calibri" pitchFamily="34" charset="-120"/>
                        </a:rPr>
                        <a:t>14,912</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b="1" dirty="0">
                          <a:solidFill>
                            <a:srgbClr val="166534"/>
                          </a:solidFill>
                          <a:latin typeface="Calibri" pitchFamily="34" charset="0"/>
                          <a:ea typeface="Calibri" pitchFamily="34" charset="-122"/>
                          <a:cs typeface="Calibri" pitchFamily="34" charset="-120"/>
                        </a:rPr>
                        <a:t>44</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166534"/>
                          </a:solidFill>
                          <a:latin typeface="Calibri" pitchFamily="34" charset="0"/>
                          <a:ea typeface="Calibri" pitchFamily="34" charset="-122"/>
                          <a:cs typeface="Calibri" pitchFamily="34" charset="-120"/>
                        </a:rPr>
                        <a:t>12,994</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b="1" dirty="0">
                          <a:solidFill>
                            <a:srgbClr val="991B1B"/>
                          </a:solidFill>
                          <a:latin typeface="Calibri" pitchFamily="34" charset="0"/>
                          <a:ea typeface="Calibri" pitchFamily="34" charset="-122"/>
                          <a:cs typeface="Calibri" pitchFamily="34" charset="-120"/>
                        </a:rPr>
                        <a:t>14</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b="1" dirty="0">
                          <a:solidFill>
                            <a:srgbClr val="92400E"/>
                          </a:solidFill>
                          <a:latin typeface="Calibri" pitchFamily="34" charset="0"/>
                          <a:ea typeface="Calibri" pitchFamily="34" charset="-122"/>
                          <a:cs typeface="Calibri" pitchFamily="34" charset="-120"/>
                        </a:rPr>
                        <a:t>75.9%</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28233">
                <a:tc>
                  <a:txBody>
                    <a:bodyPr/>
                    <a:lstStyle/>
                    <a:p>
                      <a:pPr marL="0" indent="0" algn="l">
                        <a:buNone/>
                      </a:pPr>
                      <a:r>
                        <a:rPr lang="en-US" sz="1050" dirty="0">
                          <a:solidFill>
                            <a:srgbClr val="374151"/>
                          </a:solidFill>
                          <a:latin typeface="Calibri" pitchFamily="34" charset="0"/>
                          <a:ea typeface="Calibri" pitchFamily="34" charset="-122"/>
                          <a:cs typeface="Calibri" pitchFamily="34" charset="-120"/>
                        </a:rPr>
                        <a:t>Early College High School (ECHS)</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b="1" dirty="0">
                          <a:solidFill>
                            <a:srgbClr val="374151"/>
                          </a:solidFill>
                          <a:latin typeface="Calibri" pitchFamily="34" charset="0"/>
                          <a:ea typeface="Calibri" pitchFamily="34" charset="-122"/>
                          <a:cs typeface="Calibri" pitchFamily="34" charset="-120"/>
                        </a:rPr>
                        <a:t>17</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dirty="0">
                          <a:solidFill>
                            <a:srgbClr val="374151"/>
                          </a:solidFill>
                          <a:latin typeface="Calibri" pitchFamily="34" charset="0"/>
                          <a:ea typeface="Calibri" pitchFamily="34" charset="-122"/>
                          <a:cs typeface="Calibri" pitchFamily="34" charset="-120"/>
                        </a:rPr>
                        <a:t>11,224</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b="1" dirty="0">
                          <a:solidFill>
                            <a:srgbClr val="166534"/>
                          </a:solidFill>
                          <a:latin typeface="Calibri" pitchFamily="34" charset="0"/>
                          <a:ea typeface="Calibri" pitchFamily="34" charset="-122"/>
                          <a:cs typeface="Calibri" pitchFamily="34" charset="-120"/>
                        </a:rPr>
                        <a:t>15</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dirty="0">
                          <a:solidFill>
                            <a:srgbClr val="166534"/>
                          </a:solidFill>
                          <a:latin typeface="Calibri" pitchFamily="34" charset="0"/>
                          <a:ea typeface="Calibri" pitchFamily="34" charset="-122"/>
                          <a:cs typeface="Calibri" pitchFamily="34" charset="-120"/>
                        </a:rPr>
                        <a:t>8,271</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b="1" dirty="0">
                          <a:solidFill>
                            <a:srgbClr val="991B1B"/>
                          </a:solidFill>
                          <a:latin typeface="Calibri" pitchFamily="34" charset="0"/>
                          <a:ea typeface="Calibri" pitchFamily="34" charset="-122"/>
                          <a:cs typeface="Calibri" pitchFamily="34" charset="-120"/>
                        </a:rPr>
                        <a:t>2</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b="1" dirty="0">
                          <a:solidFill>
                            <a:srgbClr val="166534"/>
                          </a:solidFill>
                          <a:latin typeface="Calibri" pitchFamily="34" charset="0"/>
                          <a:ea typeface="Calibri" pitchFamily="34" charset="-122"/>
                          <a:cs typeface="Calibri" pitchFamily="34" charset="-120"/>
                        </a:rPr>
                        <a:t>88.2%</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extLst>
                  <a:ext uri="{0D108BD9-81ED-4DB2-BD59-A6C34878D82A}">
                    <a16:rowId xmlns:a16="http://schemas.microsoft.com/office/drawing/2014/main" val="10004"/>
                  </a:ext>
                </a:extLst>
              </a:tr>
              <a:tr h="428233">
                <a:tc>
                  <a:txBody>
                    <a:bodyPr/>
                    <a:lstStyle/>
                    <a:p>
                      <a:pPr marL="0" indent="0" algn="l">
                        <a:buNone/>
                      </a:pPr>
                      <a:r>
                        <a:rPr lang="en-US" sz="1050" dirty="0">
                          <a:solidFill>
                            <a:srgbClr val="374151"/>
                          </a:solidFill>
                          <a:latin typeface="Calibri" pitchFamily="34" charset="0"/>
                          <a:ea typeface="Calibri" pitchFamily="34" charset="-122"/>
                          <a:cs typeface="Calibri" pitchFamily="34" charset="-120"/>
                        </a:rPr>
                        <a:t>Private</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b="1" dirty="0">
                          <a:solidFill>
                            <a:srgbClr val="374151"/>
                          </a:solidFill>
                          <a:latin typeface="Calibri" pitchFamily="34" charset="0"/>
                          <a:ea typeface="Calibri" pitchFamily="34" charset="-122"/>
                          <a:cs typeface="Calibri" pitchFamily="34" charset="-120"/>
                        </a:rPr>
                        <a:t>111</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374151"/>
                          </a:solidFill>
                          <a:latin typeface="Calibri" pitchFamily="34" charset="0"/>
                          <a:ea typeface="Calibri" pitchFamily="34" charset="-122"/>
                          <a:cs typeface="Calibri" pitchFamily="34" charset="-120"/>
                        </a:rPr>
                        <a:t>8,071</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b="1" dirty="0">
                          <a:solidFill>
                            <a:srgbClr val="166534"/>
                          </a:solidFill>
                          <a:latin typeface="Calibri" pitchFamily="34" charset="0"/>
                          <a:ea typeface="Calibri" pitchFamily="34" charset="-122"/>
                          <a:cs typeface="Calibri" pitchFamily="34" charset="-120"/>
                        </a:rPr>
                        <a:t>37</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166534"/>
                          </a:solidFill>
                          <a:latin typeface="Calibri" pitchFamily="34" charset="0"/>
                          <a:ea typeface="Calibri" pitchFamily="34" charset="-122"/>
                          <a:cs typeface="Calibri" pitchFamily="34" charset="-120"/>
                        </a:rPr>
                        <a:t>4,991</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b="1" dirty="0">
                          <a:solidFill>
                            <a:srgbClr val="991B1B"/>
                          </a:solidFill>
                          <a:latin typeface="Calibri" pitchFamily="34" charset="0"/>
                          <a:ea typeface="Calibri" pitchFamily="34" charset="-122"/>
                          <a:cs typeface="Calibri" pitchFamily="34" charset="-120"/>
                        </a:rPr>
                        <a:t>74</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b="1" dirty="0">
                          <a:solidFill>
                            <a:srgbClr val="991B1B"/>
                          </a:solidFill>
                          <a:latin typeface="Calibri" pitchFamily="34" charset="0"/>
                          <a:ea typeface="Calibri" pitchFamily="34" charset="-122"/>
                          <a:cs typeface="Calibri" pitchFamily="34" charset="-120"/>
                        </a:rPr>
                        <a:t>33.3%</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28233">
                <a:tc>
                  <a:txBody>
                    <a:bodyPr/>
                    <a:lstStyle/>
                    <a:p>
                      <a:pPr marL="0" indent="0" algn="l">
                        <a:buNone/>
                      </a:pPr>
                      <a:r>
                        <a:rPr lang="en-US" sz="1050" dirty="0">
                          <a:solidFill>
                            <a:srgbClr val="374151"/>
                          </a:solidFill>
                          <a:latin typeface="Calibri" pitchFamily="34" charset="0"/>
                          <a:ea typeface="Calibri" pitchFamily="34" charset="-122"/>
                          <a:cs typeface="Calibri" pitchFamily="34" charset="-120"/>
                        </a:rPr>
                        <a:t>Bureau of Indian Education (BIE) High School</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b="1" dirty="0">
                          <a:solidFill>
                            <a:srgbClr val="374151"/>
                          </a:solidFill>
                          <a:latin typeface="Calibri" pitchFamily="34" charset="0"/>
                          <a:ea typeface="Calibri" pitchFamily="34" charset="-122"/>
                          <a:cs typeface="Calibri" pitchFamily="34" charset="-120"/>
                        </a:rPr>
                        <a:t>1</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dirty="0">
                          <a:solidFill>
                            <a:srgbClr val="374151"/>
                          </a:solidFill>
                          <a:latin typeface="Calibri" pitchFamily="34" charset="0"/>
                          <a:ea typeface="Calibri" pitchFamily="34" charset="-122"/>
                          <a:cs typeface="Calibri" pitchFamily="34" charset="-120"/>
                        </a:rPr>
                        <a:t>637</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b="1" dirty="0">
                          <a:solidFill>
                            <a:srgbClr val="166534"/>
                          </a:solidFill>
                          <a:latin typeface="Calibri" pitchFamily="34" charset="0"/>
                          <a:ea typeface="Calibri" pitchFamily="34" charset="-122"/>
                          <a:cs typeface="Calibri" pitchFamily="34" charset="-120"/>
                        </a:rPr>
                        <a:t>0</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dirty="0">
                          <a:solidFill>
                            <a:srgbClr val="166534"/>
                          </a:solidFill>
                          <a:latin typeface="Calibri" pitchFamily="34" charset="0"/>
                          <a:ea typeface="Calibri" pitchFamily="34" charset="-122"/>
                          <a:cs typeface="Calibri" pitchFamily="34" charset="-120"/>
                        </a:rPr>
                        <a:t>0</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b="1" dirty="0">
                          <a:solidFill>
                            <a:srgbClr val="991B1B"/>
                          </a:solidFill>
                          <a:latin typeface="Calibri" pitchFamily="34" charset="0"/>
                          <a:ea typeface="Calibri" pitchFamily="34" charset="-122"/>
                          <a:cs typeface="Calibri" pitchFamily="34" charset="-120"/>
                        </a:rPr>
                        <a:t>1</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b="1" dirty="0">
                          <a:solidFill>
                            <a:srgbClr val="6B7280"/>
                          </a:solidFill>
                          <a:latin typeface="Calibri" pitchFamily="34" charset="0"/>
                          <a:ea typeface="Calibri" pitchFamily="34" charset="-122"/>
                          <a:cs typeface="Calibri" pitchFamily="34" charset="-120"/>
                        </a:rPr>
                        <a:t>0%</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extLst>
                  <a:ext uri="{0D108BD9-81ED-4DB2-BD59-A6C34878D82A}">
                    <a16:rowId xmlns:a16="http://schemas.microsoft.com/office/drawing/2014/main" val="10006"/>
                  </a:ext>
                </a:extLst>
              </a:tr>
              <a:tr h="428233">
                <a:tc>
                  <a:txBody>
                    <a:bodyPr/>
                    <a:lstStyle/>
                    <a:p>
                      <a:pPr marL="0" indent="0" algn="l">
                        <a:buNone/>
                      </a:pPr>
                      <a:r>
                        <a:rPr lang="en-US" sz="1050" dirty="0">
                          <a:solidFill>
                            <a:srgbClr val="374151"/>
                          </a:solidFill>
                          <a:latin typeface="Calibri" pitchFamily="34" charset="0"/>
                          <a:ea typeface="Calibri" pitchFamily="34" charset="-122"/>
                          <a:cs typeface="Calibri" pitchFamily="34" charset="-120"/>
                        </a:rPr>
                        <a:t>Grant</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b="1" dirty="0">
                          <a:solidFill>
                            <a:srgbClr val="374151"/>
                          </a:solidFill>
                          <a:latin typeface="Calibri" pitchFamily="34" charset="0"/>
                          <a:ea typeface="Calibri" pitchFamily="34" charset="-122"/>
                          <a:cs typeface="Calibri" pitchFamily="34" charset="-120"/>
                        </a:rPr>
                        <a:t>7</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374151"/>
                          </a:solidFill>
                          <a:latin typeface="Calibri" pitchFamily="34" charset="0"/>
                          <a:ea typeface="Calibri" pitchFamily="34" charset="-122"/>
                          <a:cs typeface="Calibri" pitchFamily="34" charset="-120"/>
                        </a:rPr>
                        <a:t>2,724</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b="1" dirty="0">
                          <a:solidFill>
                            <a:srgbClr val="166534"/>
                          </a:solidFill>
                          <a:latin typeface="Calibri" pitchFamily="34" charset="0"/>
                          <a:ea typeface="Calibri" pitchFamily="34" charset="-122"/>
                          <a:cs typeface="Calibri" pitchFamily="34" charset="-120"/>
                        </a:rPr>
                        <a:t>0</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166534"/>
                          </a:solidFill>
                          <a:latin typeface="Calibri" pitchFamily="34" charset="0"/>
                          <a:ea typeface="Calibri" pitchFamily="34" charset="-122"/>
                          <a:cs typeface="Calibri" pitchFamily="34" charset="-120"/>
                        </a:rPr>
                        <a:t>0</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b="1" dirty="0">
                          <a:solidFill>
                            <a:srgbClr val="991B1B"/>
                          </a:solidFill>
                          <a:latin typeface="Calibri" pitchFamily="34" charset="0"/>
                          <a:ea typeface="Calibri" pitchFamily="34" charset="-122"/>
                          <a:cs typeface="Calibri" pitchFamily="34" charset="-120"/>
                        </a:rPr>
                        <a:t>7</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b="1" dirty="0">
                          <a:solidFill>
                            <a:srgbClr val="6B7280"/>
                          </a:solidFill>
                          <a:latin typeface="Calibri" pitchFamily="34" charset="0"/>
                          <a:ea typeface="Calibri" pitchFamily="34" charset="-122"/>
                          <a:cs typeface="Calibri" pitchFamily="34" charset="-120"/>
                        </a:rPr>
                        <a:t>0%</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428233">
                <a:tc>
                  <a:txBody>
                    <a:bodyPr/>
                    <a:lstStyle/>
                    <a:p>
                      <a:pPr marL="0" indent="0" algn="l">
                        <a:buNone/>
                      </a:pPr>
                      <a:r>
                        <a:rPr lang="en-US" sz="1050" dirty="0">
                          <a:solidFill>
                            <a:srgbClr val="374151"/>
                          </a:solidFill>
                          <a:latin typeface="Calibri" pitchFamily="34" charset="0"/>
                          <a:ea typeface="Calibri" pitchFamily="34" charset="-122"/>
                          <a:cs typeface="Calibri" pitchFamily="34" charset="-120"/>
                        </a:rPr>
                        <a:t>Special State-Supported</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b="1" dirty="0">
                          <a:solidFill>
                            <a:srgbClr val="374151"/>
                          </a:solidFill>
                          <a:latin typeface="Calibri" pitchFamily="34" charset="0"/>
                          <a:ea typeface="Calibri" pitchFamily="34" charset="-122"/>
                          <a:cs typeface="Calibri" pitchFamily="34" charset="-120"/>
                        </a:rPr>
                        <a:t>4</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dirty="0">
                          <a:solidFill>
                            <a:srgbClr val="374151"/>
                          </a:solidFill>
                          <a:latin typeface="Calibri" pitchFamily="34" charset="0"/>
                          <a:ea typeface="Calibri" pitchFamily="34" charset="-122"/>
                          <a:cs typeface="Calibri" pitchFamily="34" charset="-120"/>
                        </a:rPr>
                        <a:t>844</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b="1" dirty="0">
                          <a:solidFill>
                            <a:srgbClr val="166534"/>
                          </a:solidFill>
                          <a:latin typeface="Calibri" pitchFamily="34" charset="0"/>
                          <a:ea typeface="Calibri" pitchFamily="34" charset="-122"/>
                          <a:cs typeface="Calibri" pitchFamily="34" charset="-120"/>
                        </a:rPr>
                        <a:t>0</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dirty="0">
                          <a:solidFill>
                            <a:srgbClr val="166534"/>
                          </a:solidFill>
                          <a:latin typeface="Calibri" pitchFamily="34" charset="0"/>
                          <a:ea typeface="Calibri" pitchFamily="34" charset="-122"/>
                          <a:cs typeface="Calibri" pitchFamily="34" charset="-120"/>
                        </a:rPr>
                        <a:t>0</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b="1" dirty="0">
                          <a:solidFill>
                            <a:srgbClr val="991B1B"/>
                          </a:solidFill>
                          <a:latin typeface="Calibri" pitchFamily="34" charset="0"/>
                          <a:ea typeface="Calibri" pitchFamily="34" charset="-122"/>
                          <a:cs typeface="Calibri" pitchFamily="34" charset="-120"/>
                        </a:rPr>
                        <a:t>4</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050" b="1" dirty="0">
                          <a:solidFill>
                            <a:srgbClr val="6B7280"/>
                          </a:solidFill>
                          <a:latin typeface="Calibri" pitchFamily="34" charset="0"/>
                          <a:ea typeface="Calibri" pitchFamily="34" charset="-122"/>
                          <a:cs typeface="Calibri" pitchFamily="34" charset="-120"/>
                        </a:rPr>
                        <a:t>0%</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extLst>
                  <a:ext uri="{0D108BD9-81ED-4DB2-BD59-A6C34878D82A}">
                    <a16:rowId xmlns:a16="http://schemas.microsoft.com/office/drawing/2014/main" val="10008"/>
                  </a:ext>
                </a:extLst>
              </a:tr>
              <a:tr h="428233">
                <a:tc>
                  <a:txBody>
                    <a:bodyPr/>
                    <a:lstStyle/>
                    <a:p>
                      <a:pPr marL="0" indent="0" algn="l">
                        <a:buNone/>
                      </a:pPr>
                      <a:r>
                        <a:rPr lang="en-US" sz="1050" dirty="0">
                          <a:solidFill>
                            <a:srgbClr val="374151"/>
                          </a:solidFill>
                          <a:latin typeface="Calibri" pitchFamily="34" charset="0"/>
                          <a:ea typeface="Calibri" pitchFamily="34" charset="-122"/>
                          <a:cs typeface="Calibri" pitchFamily="34" charset="-120"/>
                        </a:rPr>
                        <a:t>Unknown</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b="1" dirty="0">
                          <a:solidFill>
                            <a:srgbClr val="374151"/>
                          </a:solidFill>
                          <a:latin typeface="Calibri" pitchFamily="34" charset="0"/>
                          <a:ea typeface="Calibri" pitchFamily="34" charset="-122"/>
                          <a:cs typeface="Calibri" pitchFamily="34" charset="-120"/>
                        </a:rPr>
                        <a:t>1</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374151"/>
                          </a:solidFill>
                          <a:latin typeface="Calibri" pitchFamily="34" charset="0"/>
                          <a:ea typeface="Calibri" pitchFamily="34" charset="-122"/>
                          <a:cs typeface="Calibri" pitchFamily="34" charset="-120"/>
                        </a:rPr>
                        <a:t>1</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b="1" dirty="0">
                          <a:solidFill>
                            <a:srgbClr val="166534"/>
                          </a:solidFill>
                          <a:latin typeface="Calibri" pitchFamily="34" charset="0"/>
                          <a:ea typeface="Calibri" pitchFamily="34" charset="-122"/>
                          <a:cs typeface="Calibri" pitchFamily="34" charset="-120"/>
                        </a:rPr>
                        <a:t>0</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166534"/>
                          </a:solidFill>
                          <a:latin typeface="Calibri" pitchFamily="34" charset="0"/>
                          <a:ea typeface="Calibri" pitchFamily="34" charset="-122"/>
                          <a:cs typeface="Calibri" pitchFamily="34" charset="-120"/>
                        </a:rPr>
                        <a:t>0</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b="1" dirty="0">
                          <a:solidFill>
                            <a:srgbClr val="991B1B"/>
                          </a:solidFill>
                          <a:latin typeface="Calibri" pitchFamily="34" charset="0"/>
                          <a:ea typeface="Calibri" pitchFamily="34" charset="-122"/>
                          <a:cs typeface="Calibri" pitchFamily="34" charset="-120"/>
                        </a:rPr>
                        <a:t>1</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050" b="1" dirty="0">
                          <a:solidFill>
                            <a:srgbClr val="6B7280"/>
                          </a:solidFill>
                          <a:latin typeface="Calibri" pitchFamily="34" charset="0"/>
                          <a:ea typeface="Calibri" pitchFamily="34" charset="-122"/>
                          <a:cs typeface="Calibri" pitchFamily="34" charset="-120"/>
                        </a:rPr>
                        <a:t>0%</a:t>
                      </a:r>
                      <a:endParaRPr lang="en-US" sz="105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648306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3E9A6-31FB-046C-0DF8-A5A20946D7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C30D20-E0FC-9965-425B-C14B14D43D17}"/>
              </a:ext>
            </a:extLst>
          </p:cNvPr>
          <p:cNvSpPr>
            <a:spLocks noGrp="1"/>
          </p:cNvSpPr>
          <p:nvPr>
            <p:ph type="title"/>
          </p:nvPr>
        </p:nvSpPr>
        <p:spPr/>
        <p:txBody>
          <a:bodyPr/>
          <a:lstStyle/>
          <a:p>
            <a:r>
              <a:rPr lang="en-US" dirty="0"/>
              <a:t>Match Coverage by High School Type</a:t>
            </a:r>
          </a:p>
        </p:txBody>
      </p:sp>
      <p:sp>
        <p:nvSpPr>
          <p:cNvPr id="4" name="Slide Number Placeholder 3">
            <a:extLst>
              <a:ext uri="{FF2B5EF4-FFF2-40B4-BE49-F238E27FC236}">
                <a16:creationId xmlns:a16="http://schemas.microsoft.com/office/drawing/2014/main" id="{F5B05878-BC50-4B9D-56BC-01FA6688B305}"/>
              </a:ext>
            </a:extLst>
          </p:cNvPr>
          <p:cNvSpPr>
            <a:spLocks noGrp="1"/>
          </p:cNvSpPr>
          <p:nvPr>
            <p:ph type="sldNum" sz="quarter" idx="11"/>
          </p:nvPr>
        </p:nvSpPr>
        <p:spPr/>
        <p:txBody>
          <a:bodyPr/>
          <a:lstStyle/>
          <a:p>
            <a:fld id="{DADA6105-A3FA-49B5-BA61-2DD39CF3A21F}" type="slidenum">
              <a:rPr lang="en-US" smtClean="0"/>
              <a:pPr/>
              <a:t>29</a:t>
            </a:fld>
            <a:endParaRPr lang="en-US"/>
          </a:p>
        </p:txBody>
      </p:sp>
      <p:graphicFrame>
        <p:nvGraphicFramePr>
          <p:cNvPr id="6" name="Table 0">
            <a:extLst>
              <a:ext uri="{FF2B5EF4-FFF2-40B4-BE49-F238E27FC236}">
                <a16:creationId xmlns:a16="http://schemas.microsoft.com/office/drawing/2014/main" id="{7EA60E9A-9DC1-DCC9-5C59-356390DDB834}"/>
              </a:ext>
            </a:extLst>
          </p:cNvPr>
          <p:cNvGraphicFramePr>
            <a:graphicFrameLocks noGrp="1"/>
          </p:cNvGraphicFramePr>
          <p:nvPr>
            <p:extLst>
              <p:ext uri="{D42A27DB-BD31-4B8C-83A1-F6EECF244321}">
                <p14:modId xmlns:p14="http://schemas.microsoft.com/office/powerpoint/2010/main" val="256775736"/>
              </p:ext>
            </p:extLst>
          </p:nvPr>
        </p:nvGraphicFramePr>
        <p:xfrm>
          <a:off x="1814047" y="1614295"/>
          <a:ext cx="3840480" cy="2194560"/>
        </p:xfrm>
        <a:graphic>
          <a:graphicData uri="http://schemas.openxmlformats.org/drawingml/2006/table">
            <a:tbl>
              <a:tblPr/>
              <a:tblGrid>
                <a:gridCol w="2560320">
                  <a:extLst>
                    <a:ext uri="{9D8B030D-6E8A-4147-A177-3AD203B41FA5}">
                      <a16:colId xmlns:a16="http://schemas.microsoft.com/office/drawing/2014/main" val="20000"/>
                    </a:ext>
                  </a:extLst>
                </a:gridCol>
                <a:gridCol w="1280160">
                  <a:extLst>
                    <a:ext uri="{9D8B030D-6E8A-4147-A177-3AD203B41FA5}">
                      <a16:colId xmlns:a16="http://schemas.microsoft.com/office/drawing/2014/main" val="20001"/>
                    </a:ext>
                  </a:extLst>
                </a:gridCol>
              </a:tblGrid>
              <a:tr h="438912">
                <a:tc gridSpan="2">
                  <a:txBody>
                    <a:bodyPr/>
                    <a:lstStyle/>
                    <a:p>
                      <a:pPr marL="0" indent="0" algn="l">
                        <a:buNone/>
                      </a:pPr>
                      <a:r>
                        <a:rPr lang="en-US" sz="1100" b="1" dirty="0">
                          <a:solidFill>
                            <a:srgbClr val="FFFFFF"/>
                          </a:solidFill>
                          <a:latin typeface="Calibri" pitchFamily="34" charset="0"/>
                          <a:ea typeface="Calibri" pitchFamily="34" charset="-122"/>
                          <a:cs typeface="Calibri" pitchFamily="34" charset="-120"/>
                        </a:rPr>
                        <a:t>School Coverage</a:t>
                      </a:r>
                      <a:endParaRPr lang="en-US" sz="110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1E2761"/>
                    </a:solidFill>
                  </a:tcPr>
                </a:tc>
                <a:tc hMerge="1">
                  <a:txBody>
                    <a:bodyPr/>
                    <a:lstStyle/>
                    <a:p>
                      <a:endParaRPr lang="en-US"/>
                    </a:p>
                  </a:txBody>
                  <a:tcPr/>
                </a:tc>
                <a:extLst>
                  <a:ext uri="{0D108BD9-81ED-4DB2-BD59-A6C34878D82A}">
                    <a16:rowId xmlns:a16="http://schemas.microsoft.com/office/drawing/2014/main" val="10000"/>
                  </a:ext>
                </a:extLst>
              </a:tr>
              <a:tr h="438912">
                <a:tc>
                  <a:txBody>
                    <a:bodyPr/>
                    <a:lstStyle/>
                    <a:p>
                      <a:pPr marL="0" indent="0" algn="l">
                        <a:buNone/>
                      </a:pPr>
                      <a:r>
                        <a:rPr lang="en-US" sz="1100" dirty="0">
                          <a:solidFill>
                            <a:srgbClr val="374151"/>
                          </a:solidFill>
                          <a:latin typeface="Calibri" pitchFamily="34" charset="0"/>
                          <a:ea typeface="Calibri" pitchFamily="34" charset="-122"/>
                          <a:cs typeface="Calibri" pitchFamily="34" charset="-120"/>
                        </a:rPr>
                        <a:t>Total Unique High Schools</a:t>
                      </a:r>
                      <a:endParaRPr lang="en-US" sz="110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100" b="1" dirty="0">
                          <a:solidFill>
                            <a:srgbClr val="374151"/>
                          </a:solidFill>
                          <a:latin typeface="Calibri" pitchFamily="34" charset="0"/>
                          <a:ea typeface="Calibri" pitchFamily="34" charset="-122"/>
                          <a:cs typeface="Calibri" pitchFamily="34" charset="-120"/>
                        </a:rPr>
                        <a:t>365</a:t>
                      </a:r>
                      <a:endParaRPr lang="en-US" sz="110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extLst>
                  <a:ext uri="{0D108BD9-81ED-4DB2-BD59-A6C34878D82A}">
                    <a16:rowId xmlns:a16="http://schemas.microsoft.com/office/drawing/2014/main" val="10001"/>
                  </a:ext>
                </a:extLst>
              </a:tr>
              <a:tr h="438912">
                <a:tc>
                  <a:txBody>
                    <a:bodyPr/>
                    <a:lstStyle/>
                    <a:p>
                      <a:pPr marL="0" indent="0" algn="l">
                        <a:buNone/>
                      </a:pPr>
                      <a:r>
                        <a:rPr lang="en-US" sz="1100" dirty="0">
                          <a:solidFill>
                            <a:srgbClr val="374151"/>
                          </a:solidFill>
                          <a:latin typeface="Calibri" pitchFamily="34" charset="0"/>
                          <a:ea typeface="Calibri" pitchFamily="34" charset="-122"/>
                          <a:cs typeface="Calibri" pitchFamily="34" charset="-120"/>
                        </a:rPr>
                        <a:t>Matched Schools</a:t>
                      </a:r>
                      <a:endParaRPr lang="en-US" sz="110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100" b="1" dirty="0">
                          <a:solidFill>
                            <a:srgbClr val="166534"/>
                          </a:solidFill>
                          <a:latin typeface="Calibri" pitchFamily="34" charset="0"/>
                          <a:ea typeface="Calibri" pitchFamily="34" charset="-122"/>
                          <a:cs typeface="Calibri" pitchFamily="34" charset="-120"/>
                        </a:rPr>
                        <a:t>247</a:t>
                      </a:r>
                      <a:endParaRPr lang="en-US" sz="110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38912">
                <a:tc>
                  <a:txBody>
                    <a:bodyPr/>
                    <a:lstStyle/>
                    <a:p>
                      <a:pPr marL="0" indent="0" algn="l">
                        <a:buNone/>
                      </a:pPr>
                      <a:r>
                        <a:rPr lang="en-US" sz="1100" dirty="0">
                          <a:solidFill>
                            <a:srgbClr val="374151"/>
                          </a:solidFill>
                          <a:latin typeface="Calibri" pitchFamily="34" charset="0"/>
                          <a:ea typeface="Calibri" pitchFamily="34" charset="-122"/>
                          <a:cs typeface="Calibri" pitchFamily="34" charset="-120"/>
                        </a:rPr>
                        <a:t>Unmatched Schools</a:t>
                      </a:r>
                      <a:endParaRPr lang="en-US" sz="110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100" b="1" dirty="0">
                          <a:solidFill>
                            <a:srgbClr val="991B1B"/>
                          </a:solidFill>
                          <a:latin typeface="Calibri" pitchFamily="34" charset="0"/>
                          <a:ea typeface="Calibri" pitchFamily="34" charset="-122"/>
                          <a:cs typeface="Calibri" pitchFamily="34" charset="-120"/>
                        </a:rPr>
                        <a:t>118</a:t>
                      </a:r>
                      <a:endParaRPr lang="en-US" sz="110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extLst>
                  <a:ext uri="{0D108BD9-81ED-4DB2-BD59-A6C34878D82A}">
                    <a16:rowId xmlns:a16="http://schemas.microsoft.com/office/drawing/2014/main" val="10003"/>
                  </a:ext>
                </a:extLst>
              </a:tr>
              <a:tr h="438912">
                <a:tc>
                  <a:txBody>
                    <a:bodyPr/>
                    <a:lstStyle/>
                    <a:p>
                      <a:pPr marL="0" indent="0" algn="l">
                        <a:buNone/>
                      </a:pPr>
                      <a:r>
                        <a:rPr lang="en-US" sz="1100" b="1" dirty="0">
                          <a:solidFill>
                            <a:srgbClr val="FFFFFF"/>
                          </a:solidFill>
                          <a:latin typeface="Calibri" pitchFamily="34" charset="0"/>
                          <a:ea typeface="Calibri" pitchFamily="34" charset="-122"/>
                          <a:cs typeface="Calibri" pitchFamily="34" charset="-120"/>
                        </a:rPr>
                        <a:t>School Coverage Rate</a:t>
                      </a:r>
                      <a:endParaRPr lang="en-US" sz="110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1E2761"/>
                    </a:solidFill>
                  </a:tcPr>
                </a:tc>
                <a:tc>
                  <a:txBody>
                    <a:bodyPr/>
                    <a:lstStyle/>
                    <a:p>
                      <a:pPr marL="0" indent="0" algn="ctr">
                        <a:buNone/>
                      </a:pPr>
                      <a:r>
                        <a:rPr lang="en-US" sz="1500" b="1" dirty="0">
                          <a:solidFill>
                            <a:srgbClr val="CADCFC"/>
                          </a:solidFill>
                          <a:latin typeface="Calibri" pitchFamily="34" charset="0"/>
                          <a:ea typeface="Calibri" pitchFamily="34" charset="-122"/>
                          <a:cs typeface="Calibri" pitchFamily="34" charset="-120"/>
                        </a:rPr>
                        <a:t>67.7%</a:t>
                      </a:r>
                      <a:endParaRPr lang="en-US" sz="150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1E2761"/>
                    </a:solidFill>
                  </a:tcPr>
                </a:tc>
                <a:extLst>
                  <a:ext uri="{0D108BD9-81ED-4DB2-BD59-A6C34878D82A}">
                    <a16:rowId xmlns:a16="http://schemas.microsoft.com/office/drawing/2014/main" val="10004"/>
                  </a:ext>
                </a:extLst>
              </a:tr>
            </a:tbl>
          </a:graphicData>
        </a:graphic>
      </p:graphicFrame>
      <p:graphicFrame>
        <p:nvGraphicFramePr>
          <p:cNvPr id="7" name="Table 1">
            <a:extLst>
              <a:ext uri="{FF2B5EF4-FFF2-40B4-BE49-F238E27FC236}">
                <a16:creationId xmlns:a16="http://schemas.microsoft.com/office/drawing/2014/main" id="{007944E6-FECA-41D8-B645-1263052A6C84}"/>
              </a:ext>
            </a:extLst>
          </p:cNvPr>
          <p:cNvGraphicFramePr>
            <a:graphicFrameLocks noGrp="1"/>
          </p:cNvGraphicFramePr>
          <p:nvPr>
            <p:extLst>
              <p:ext uri="{D42A27DB-BD31-4B8C-83A1-F6EECF244321}">
                <p14:modId xmlns:p14="http://schemas.microsoft.com/office/powerpoint/2010/main" val="2536322674"/>
              </p:ext>
            </p:extLst>
          </p:nvPr>
        </p:nvGraphicFramePr>
        <p:xfrm>
          <a:off x="6203167" y="1614295"/>
          <a:ext cx="3840480" cy="2194560"/>
        </p:xfrm>
        <a:graphic>
          <a:graphicData uri="http://schemas.openxmlformats.org/drawingml/2006/table">
            <a:tbl>
              <a:tblPr/>
              <a:tblGrid>
                <a:gridCol w="2560320">
                  <a:extLst>
                    <a:ext uri="{9D8B030D-6E8A-4147-A177-3AD203B41FA5}">
                      <a16:colId xmlns:a16="http://schemas.microsoft.com/office/drawing/2014/main" val="20000"/>
                    </a:ext>
                  </a:extLst>
                </a:gridCol>
                <a:gridCol w="1280160">
                  <a:extLst>
                    <a:ext uri="{9D8B030D-6E8A-4147-A177-3AD203B41FA5}">
                      <a16:colId xmlns:a16="http://schemas.microsoft.com/office/drawing/2014/main" val="20001"/>
                    </a:ext>
                  </a:extLst>
                </a:gridCol>
              </a:tblGrid>
              <a:tr h="438912">
                <a:tc gridSpan="2">
                  <a:txBody>
                    <a:bodyPr/>
                    <a:lstStyle/>
                    <a:p>
                      <a:pPr marL="0" indent="0" algn="l">
                        <a:buNone/>
                      </a:pPr>
                      <a:r>
                        <a:rPr lang="en-US" sz="1100" b="1" dirty="0">
                          <a:solidFill>
                            <a:srgbClr val="FFFFFF"/>
                          </a:solidFill>
                          <a:latin typeface="Calibri" pitchFamily="34" charset="0"/>
                          <a:ea typeface="Calibri" pitchFamily="34" charset="-122"/>
                          <a:cs typeface="Calibri" pitchFamily="34" charset="-120"/>
                        </a:rPr>
                        <a:t>Student Coverage</a:t>
                      </a:r>
                      <a:endParaRPr lang="en-US" sz="110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1E2761"/>
                    </a:solidFill>
                  </a:tcPr>
                </a:tc>
                <a:tc hMerge="1">
                  <a:txBody>
                    <a:bodyPr/>
                    <a:lstStyle/>
                    <a:p>
                      <a:endParaRPr lang="en-US"/>
                    </a:p>
                  </a:txBody>
                  <a:tcPr/>
                </a:tc>
                <a:extLst>
                  <a:ext uri="{0D108BD9-81ED-4DB2-BD59-A6C34878D82A}">
                    <a16:rowId xmlns:a16="http://schemas.microsoft.com/office/drawing/2014/main" val="10000"/>
                  </a:ext>
                </a:extLst>
              </a:tr>
              <a:tr h="438912">
                <a:tc>
                  <a:txBody>
                    <a:bodyPr/>
                    <a:lstStyle/>
                    <a:p>
                      <a:pPr marL="0" indent="0" algn="l">
                        <a:buNone/>
                      </a:pPr>
                      <a:r>
                        <a:rPr lang="en-US" sz="1100" dirty="0">
                          <a:solidFill>
                            <a:srgbClr val="374151"/>
                          </a:solidFill>
                          <a:latin typeface="Calibri" pitchFamily="34" charset="0"/>
                          <a:ea typeface="Calibri" pitchFamily="34" charset="-122"/>
                          <a:cs typeface="Calibri" pitchFamily="34" charset="-120"/>
                        </a:rPr>
                        <a:t>Total Students</a:t>
                      </a:r>
                      <a:endParaRPr lang="en-US" sz="110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100" b="1" dirty="0">
                          <a:solidFill>
                            <a:srgbClr val="374151"/>
                          </a:solidFill>
                          <a:latin typeface="Calibri" pitchFamily="34" charset="0"/>
                          <a:ea typeface="Calibri" pitchFamily="34" charset="-122"/>
                          <a:cs typeface="Calibri" pitchFamily="34" charset="-120"/>
                        </a:rPr>
                        <a:t>218,254</a:t>
                      </a:r>
                      <a:endParaRPr lang="en-US" sz="110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extLst>
                  <a:ext uri="{0D108BD9-81ED-4DB2-BD59-A6C34878D82A}">
                    <a16:rowId xmlns:a16="http://schemas.microsoft.com/office/drawing/2014/main" val="10001"/>
                  </a:ext>
                </a:extLst>
              </a:tr>
              <a:tr h="438912">
                <a:tc>
                  <a:txBody>
                    <a:bodyPr/>
                    <a:lstStyle/>
                    <a:p>
                      <a:pPr marL="0" indent="0" algn="l">
                        <a:buNone/>
                      </a:pPr>
                      <a:r>
                        <a:rPr lang="en-US" sz="1100" dirty="0">
                          <a:solidFill>
                            <a:srgbClr val="374151"/>
                          </a:solidFill>
                          <a:latin typeface="Calibri" pitchFamily="34" charset="0"/>
                          <a:ea typeface="Calibri" pitchFamily="34" charset="-122"/>
                          <a:cs typeface="Calibri" pitchFamily="34" charset="-120"/>
                        </a:rPr>
                        <a:t>Matched Students</a:t>
                      </a:r>
                      <a:endParaRPr lang="en-US" sz="110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100" b="1" dirty="0">
                          <a:solidFill>
                            <a:srgbClr val="166534"/>
                          </a:solidFill>
                          <a:latin typeface="Calibri" pitchFamily="34" charset="0"/>
                          <a:ea typeface="Calibri" pitchFamily="34" charset="-122"/>
                          <a:cs typeface="Calibri" pitchFamily="34" charset="-120"/>
                        </a:rPr>
                        <a:t>205,496</a:t>
                      </a:r>
                      <a:endParaRPr lang="en-US" sz="110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38912">
                <a:tc>
                  <a:txBody>
                    <a:bodyPr/>
                    <a:lstStyle/>
                    <a:p>
                      <a:pPr marL="0" indent="0" algn="l">
                        <a:buNone/>
                      </a:pPr>
                      <a:r>
                        <a:rPr lang="en-US" sz="1100" dirty="0">
                          <a:solidFill>
                            <a:srgbClr val="374151"/>
                          </a:solidFill>
                          <a:latin typeface="Calibri" pitchFamily="34" charset="0"/>
                          <a:ea typeface="Calibri" pitchFamily="34" charset="-122"/>
                          <a:cs typeface="Calibri" pitchFamily="34" charset="-120"/>
                        </a:rPr>
                        <a:t>Unmatched Students</a:t>
                      </a:r>
                      <a:endParaRPr lang="en-US" sz="110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tc>
                  <a:txBody>
                    <a:bodyPr/>
                    <a:lstStyle/>
                    <a:p>
                      <a:pPr marL="0" indent="0" algn="ctr">
                        <a:buNone/>
                      </a:pPr>
                      <a:r>
                        <a:rPr lang="en-US" sz="1100" b="1" dirty="0">
                          <a:solidFill>
                            <a:srgbClr val="991B1B"/>
                          </a:solidFill>
                          <a:latin typeface="Calibri" pitchFamily="34" charset="0"/>
                          <a:ea typeface="Calibri" pitchFamily="34" charset="-122"/>
                          <a:cs typeface="Calibri" pitchFamily="34" charset="-120"/>
                        </a:rPr>
                        <a:t>12,758</a:t>
                      </a:r>
                      <a:endParaRPr lang="en-US" sz="110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EEF2FF"/>
                    </a:solidFill>
                  </a:tcPr>
                </a:tc>
                <a:extLst>
                  <a:ext uri="{0D108BD9-81ED-4DB2-BD59-A6C34878D82A}">
                    <a16:rowId xmlns:a16="http://schemas.microsoft.com/office/drawing/2014/main" val="10003"/>
                  </a:ext>
                </a:extLst>
              </a:tr>
              <a:tr h="438912">
                <a:tc>
                  <a:txBody>
                    <a:bodyPr/>
                    <a:lstStyle/>
                    <a:p>
                      <a:pPr marL="0" indent="0" algn="l">
                        <a:buNone/>
                      </a:pPr>
                      <a:r>
                        <a:rPr lang="en-US" sz="1100" b="1" dirty="0">
                          <a:solidFill>
                            <a:srgbClr val="FFFFFF"/>
                          </a:solidFill>
                          <a:latin typeface="Calibri" pitchFamily="34" charset="0"/>
                          <a:ea typeface="Calibri" pitchFamily="34" charset="-122"/>
                          <a:cs typeface="Calibri" pitchFamily="34" charset="-120"/>
                        </a:rPr>
                        <a:t>Student Coverage Rate</a:t>
                      </a:r>
                      <a:endParaRPr lang="en-US" sz="110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1E2761"/>
                    </a:solidFill>
                  </a:tcPr>
                </a:tc>
                <a:tc>
                  <a:txBody>
                    <a:bodyPr/>
                    <a:lstStyle/>
                    <a:p>
                      <a:pPr marL="0" indent="0" algn="ctr">
                        <a:buNone/>
                      </a:pPr>
                      <a:r>
                        <a:rPr lang="en-US" sz="1500" b="1" dirty="0">
                          <a:solidFill>
                            <a:srgbClr val="CADCFC"/>
                          </a:solidFill>
                          <a:latin typeface="Calibri" pitchFamily="34" charset="0"/>
                          <a:ea typeface="Calibri" pitchFamily="34" charset="-122"/>
                          <a:cs typeface="Calibri" pitchFamily="34" charset="-120"/>
                        </a:rPr>
                        <a:t>94.2%</a:t>
                      </a:r>
                      <a:endParaRPr lang="en-US" sz="1500" dirty="0">
                        <a:latin typeface="Calibri" charset="0"/>
                        <a:ea typeface="Calibri" charset="0"/>
                        <a:cs typeface="Calibri" charset="0"/>
                      </a:endParaRPr>
                    </a:p>
                  </a:txBody>
                  <a:tcPr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1E276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786038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6"/>
          <p:cNvSpPr txBox="1">
            <a:spLocks noGrp="1"/>
          </p:cNvSpPr>
          <p:nvPr>
            <p:ph type="title" idx="4294967295"/>
          </p:nvPr>
        </p:nvSpPr>
        <p:spPr>
          <a:xfrm>
            <a:off x="4587430" y="-22726"/>
            <a:ext cx="2845097" cy="5600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4853"/>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enorite" panose="00000500000000000000" pitchFamily="2" charset="0"/>
                <a:ea typeface="+mn-ea"/>
                <a:cs typeface="+mn-cs"/>
              </a:rPr>
              <a:t>Project Team</a:t>
            </a:r>
          </a:p>
        </p:txBody>
      </p:sp>
      <p:sp>
        <p:nvSpPr>
          <p:cNvPr id="14" name="AutoShape 14">
            <a:extLst>
              <a:ext uri="{C183D7F6-B498-43B3-948B-1728B52AA6E4}">
                <adec:decorative xmlns:adec="http://schemas.microsoft.com/office/drawing/2017/decorative" val="1"/>
              </a:ext>
            </a:extLst>
          </p:cNvPr>
          <p:cNvSpPr/>
          <p:nvPr/>
        </p:nvSpPr>
        <p:spPr>
          <a:xfrm>
            <a:off x="1702552" y="583388"/>
            <a:ext cx="8543911" cy="23149"/>
          </a:xfrm>
          <a:prstGeom prst="line">
            <a:avLst/>
          </a:prstGeom>
          <a:ln w="38100" cap="flat">
            <a:solidFill>
              <a:srgbClr val="015294"/>
            </a:solidFill>
            <a:prstDash val="solid"/>
            <a:headEnd type="oval" w="lg" len="lg"/>
            <a:tailEnd type="oval" w="lg" len="lg"/>
          </a:ln>
        </p:spPr>
        <p:txBody>
          <a:bodyPr/>
          <a:lstStyle/>
          <a:p>
            <a:endParaRPr lang="en-US"/>
          </a:p>
        </p:txBody>
      </p:sp>
      <p:sp>
        <p:nvSpPr>
          <p:cNvPr id="15" name="TextBox 14">
            <a:extLst>
              <a:ext uri="{FF2B5EF4-FFF2-40B4-BE49-F238E27FC236}">
                <a16:creationId xmlns:a16="http://schemas.microsoft.com/office/drawing/2014/main" id="{607F1489-445F-1B21-E0A8-93C0F8A2ED74}"/>
              </a:ext>
            </a:extLst>
          </p:cNvPr>
          <p:cNvSpPr txBox="1"/>
          <p:nvPr/>
        </p:nvSpPr>
        <p:spPr>
          <a:xfrm>
            <a:off x="8546332" y="2987539"/>
            <a:ext cx="1899529" cy="569387"/>
          </a:xfrm>
          <a:prstGeom prst="rect">
            <a:avLst/>
          </a:prstGeom>
          <a:noFill/>
        </p:spPr>
        <p:txBody>
          <a:bodyPr wrap="square" lIns="91440" tIns="45720" rIns="91440" bIns="45720" anchor="t">
            <a:spAutoFit/>
          </a:bodyPr>
          <a:lstStyle/>
          <a:p>
            <a:pPr algn="ctr" defTabSz="1152144" fontAlgn="base">
              <a:spcAft>
                <a:spcPts val="600"/>
              </a:spcAft>
            </a:pPr>
            <a:r>
              <a:rPr lang="en-US" sz="1300" cap="all" dirty="0">
                <a:solidFill>
                  <a:srgbClr val="434142"/>
                </a:solidFill>
                <a:latin typeface="Tenorite"/>
              </a:rPr>
              <a:t>Louisa Hunkerstorm</a:t>
            </a:r>
          </a:p>
          <a:p>
            <a:pPr algn="ctr" defTabSz="1152144" fontAlgn="base">
              <a:spcAft>
                <a:spcPts val="600"/>
              </a:spcAft>
            </a:pPr>
            <a:r>
              <a:rPr lang="en-US" sz="1300" dirty="0">
                <a:solidFill>
                  <a:srgbClr val="000000"/>
                </a:solidFill>
                <a:latin typeface="Tenorite"/>
              </a:rPr>
              <a:t>Senior Associate</a:t>
            </a:r>
          </a:p>
        </p:txBody>
      </p:sp>
      <p:sp>
        <p:nvSpPr>
          <p:cNvPr id="17" name="TextBox 16">
            <a:extLst>
              <a:ext uri="{FF2B5EF4-FFF2-40B4-BE49-F238E27FC236}">
                <a16:creationId xmlns:a16="http://schemas.microsoft.com/office/drawing/2014/main" id="{A6B82600-57DA-61B4-0DF3-38E023738FD2}"/>
              </a:ext>
            </a:extLst>
          </p:cNvPr>
          <p:cNvSpPr txBox="1"/>
          <p:nvPr/>
        </p:nvSpPr>
        <p:spPr>
          <a:xfrm>
            <a:off x="4182135" y="2965858"/>
            <a:ext cx="1761163" cy="569387"/>
          </a:xfrm>
          <a:prstGeom prst="rect">
            <a:avLst/>
          </a:prstGeom>
          <a:noFill/>
        </p:spPr>
        <p:txBody>
          <a:bodyPr wrap="square" lIns="91440" tIns="45720" rIns="91440" bIns="45720" anchor="t">
            <a:spAutoFit/>
          </a:bodyPr>
          <a:lstStyle/>
          <a:p>
            <a:pPr algn="ctr" defTabSz="1152144" fontAlgn="base">
              <a:spcAft>
                <a:spcPts val="600"/>
              </a:spcAft>
            </a:pPr>
            <a:r>
              <a:rPr lang="en-US" sz="1300" cap="all">
                <a:solidFill>
                  <a:srgbClr val="434142"/>
                </a:solidFill>
                <a:latin typeface="Tenorite"/>
              </a:rPr>
              <a:t>Artemio Cardenas</a:t>
            </a:r>
          </a:p>
          <a:p>
            <a:pPr algn="ctr" defTabSz="1152144" fontAlgn="base">
              <a:spcAft>
                <a:spcPts val="600"/>
              </a:spcAft>
            </a:pPr>
            <a:r>
              <a:rPr lang="en-US" sz="1300">
                <a:solidFill>
                  <a:srgbClr val="000000"/>
                </a:solidFill>
                <a:latin typeface="Tenorite"/>
              </a:rPr>
              <a:t>Research Associate</a:t>
            </a:r>
          </a:p>
        </p:txBody>
      </p:sp>
      <p:sp>
        <p:nvSpPr>
          <p:cNvPr id="18" name="TextBox 17">
            <a:extLst>
              <a:ext uri="{FF2B5EF4-FFF2-40B4-BE49-F238E27FC236}">
                <a16:creationId xmlns:a16="http://schemas.microsoft.com/office/drawing/2014/main" id="{3AA212B5-E830-D785-0140-7A911139202F}"/>
              </a:ext>
            </a:extLst>
          </p:cNvPr>
          <p:cNvSpPr txBox="1"/>
          <p:nvPr/>
        </p:nvSpPr>
        <p:spPr>
          <a:xfrm>
            <a:off x="4102269" y="5684577"/>
            <a:ext cx="1761163" cy="569387"/>
          </a:xfrm>
          <a:prstGeom prst="rect">
            <a:avLst/>
          </a:prstGeom>
          <a:noFill/>
        </p:spPr>
        <p:txBody>
          <a:bodyPr wrap="square" lIns="91440" tIns="45720" rIns="91440" bIns="45720" anchor="t">
            <a:spAutoFit/>
          </a:bodyPr>
          <a:lstStyle/>
          <a:p>
            <a:pPr algn="ctr" defTabSz="1152144" fontAlgn="base">
              <a:spcAft>
                <a:spcPts val="600"/>
              </a:spcAft>
            </a:pPr>
            <a:r>
              <a:rPr lang="en-US" sz="1300" cap="all" dirty="0">
                <a:solidFill>
                  <a:srgbClr val="434142"/>
                </a:solidFill>
                <a:latin typeface="Tenorite"/>
              </a:rPr>
              <a:t>Sarah Pingel</a:t>
            </a:r>
          </a:p>
          <a:p>
            <a:pPr algn="ctr" defTabSz="1152144" fontAlgn="base">
              <a:spcAft>
                <a:spcPts val="600"/>
              </a:spcAft>
            </a:pPr>
            <a:r>
              <a:rPr lang="en-US" sz="1300" dirty="0">
                <a:solidFill>
                  <a:srgbClr val="000000"/>
                </a:solidFill>
                <a:latin typeface="Tenorite"/>
              </a:rPr>
              <a:t>Vice President</a:t>
            </a:r>
          </a:p>
        </p:txBody>
      </p:sp>
      <p:grpSp>
        <p:nvGrpSpPr>
          <p:cNvPr id="20" name="Group 11" descr="Headshot: Louisa Hunkerstorm, a white woman with shoulder-length brown hair, wearing a black blazer and black blouse, smiling.">
            <a:extLst>
              <a:ext uri="{FF2B5EF4-FFF2-40B4-BE49-F238E27FC236}">
                <a16:creationId xmlns:a16="http://schemas.microsoft.com/office/drawing/2014/main" id="{B481481C-7E38-A714-D73B-1C927A035962}"/>
              </a:ext>
            </a:extLst>
          </p:cNvPr>
          <p:cNvGrpSpPr>
            <a:grpSpLocks noChangeAspect="1"/>
          </p:cNvGrpSpPr>
          <p:nvPr/>
        </p:nvGrpSpPr>
        <p:grpSpPr>
          <a:xfrm>
            <a:off x="8668452" y="845728"/>
            <a:ext cx="1551559" cy="2085059"/>
            <a:chOff x="0" y="0"/>
            <a:chExt cx="3663950" cy="4923790"/>
          </a:xfrm>
        </p:grpSpPr>
        <p:sp>
          <p:nvSpPr>
            <p:cNvPr id="25" name="Freeform 12">
              <a:extLst>
                <a:ext uri="{FF2B5EF4-FFF2-40B4-BE49-F238E27FC236}">
                  <a16:creationId xmlns:a16="http://schemas.microsoft.com/office/drawing/2014/main" id="{AB8D8B21-EBB0-FB86-A1C8-A8B6819262FD}"/>
                </a:ext>
              </a:extLst>
            </p:cNvPr>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3"/>
              <a:stretch>
                <a:fillRect b="-11147"/>
              </a:stretch>
            </a:blipFill>
          </p:spPr>
          <p:txBody>
            <a:bodyPr/>
            <a:lstStyle/>
            <a:p>
              <a:endParaRPr lang="en-US"/>
            </a:p>
          </p:txBody>
        </p:sp>
        <p:sp>
          <p:nvSpPr>
            <p:cNvPr id="26" name="Freeform 13">
              <a:extLst>
                <a:ext uri="{FF2B5EF4-FFF2-40B4-BE49-F238E27FC236}">
                  <a16:creationId xmlns:a16="http://schemas.microsoft.com/office/drawing/2014/main" id="{A6B3BDA8-29A3-0D39-1050-36251A13F311}"/>
                </a:ext>
              </a:extLst>
            </p:cNvPr>
            <p:cNvSpPr/>
            <p:nvPr/>
          </p:nvSpPr>
          <p:spPr>
            <a:xfrm>
              <a:off x="0" y="0"/>
              <a:ext cx="3663950" cy="4923790"/>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8DA3CC"/>
            </a:solidFill>
          </p:spPr>
          <p:txBody>
            <a:bodyPr/>
            <a:lstStyle/>
            <a:p>
              <a:endParaRPr lang="en-US"/>
            </a:p>
          </p:txBody>
        </p:sp>
      </p:grpSp>
      <p:grpSp>
        <p:nvGrpSpPr>
          <p:cNvPr id="27" name="Group 8" descr="Headshot: Sarah Torres Lugo, a Latina woman with long brown hair, wearing a tan plaid blazer and black shirt, smiling.">
            <a:extLst>
              <a:ext uri="{FF2B5EF4-FFF2-40B4-BE49-F238E27FC236}">
                <a16:creationId xmlns:a16="http://schemas.microsoft.com/office/drawing/2014/main" id="{C3348DAF-F6BD-0A3F-B153-0DCCA3D1F11E}"/>
              </a:ext>
            </a:extLst>
          </p:cNvPr>
          <p:cNvGrpSpPr>
            <a:grpSpLocks noChangeAspect="1"/>
          </p:cNvGrpSpPr>
          <p:nvPr/>
        </p:nvGrpSpPr>
        <p:grpSpPr>
          <a:xfrm>
            <a:off x="1917835" y="3620704"/>
            <a:ext cx="1551559" cy="2085059"/>
            <a:chOff x="0" y="0"/>
            <a:chExt cx="3663950" cy="4923790"/>
          </a:xfrm>
        </p:grpSpPr>
        <p:sp>
          <p:nvSpPr>
            <p:cNvPr id="28" name="Freeform 9">
              <a:extLst>
                <a:ext uri="{FF2B5EF4-FFF2-40B4-BE49-F238E27FC236}">
                  <a16:creationId xmlns:a16="http://schemas.microsoft.com/office/drawing/2014/main" id="{BB42DC53-92B7-09BD-69F9-51743B19249D}"/>
                </a:ext>
              </a:extLst>
            </p:cNvPr>
            <p:cNvSpPr/>
            <p:nvPr/>
          </p:nvSpPr>
          <p:spPr>
            <a:xfrm flipH="1">
              <a:off x="31750" y="31750"/>
              <a:ext cx="3600450" cy="4859020"/>
            </a:xfrm>
            <a:custGeom>
              <a:avLst/>
              <a:gdLst/>
              <a:ahLst/>
              <a:cxnLst/>
              <a:rect l="l" t="t" r="r" b="b"/>
              <a:pathLst>
                <a:path w="3600450" h="4859020">
                  <a:moveTo>
                    <a:pt x="0" y="4499610"/>
                  </a:moveTo>
                  <a:cubicBezTo>
                    <a:pt x="0" y="4699000"/>
                    <a:pt x="161290" y="4859020"/>
                    <a:pt x="359410" y="4859020"/>
                  </a:cubicBezTo>
                  <a:lnTo>
                    <a:pt x="3241040" y="4859020"/>
                  </a:lnTo>
                  <a:cubicBezTo>
                    <a:pt x="3440430" y="4859020"/>
                    <a:pt x="3600450" y="4697730"/>
                    <a:pt x="3600450" y="4499610"/>
                  </a:cubicBezTo>
                  <a:lnTo>
                    <a:pt x="3600450" y="359410"/>
                  </a:lnTo>
                  <a:cubicBezTo>
                    <a:pt x="3600450" y="160020"/>
                    <a:pt x="3439160" y="0"/>
                    <a:pt x="3241040" y="0"/>
                  </a:cubicBezTo>
                  <a:lnTo>
                    <a:pt x="360680" y="0"/>
                  </a:lnTo>
                  <a:cubicBezTo>
                    <a:pt x="161290" y="0"/>
                    <a:pt x="1270" y="161290"/>
                    <a:pt x="1270" y="359410"/>
                  </a:cubicBezTo>
                  <a:lnTo>
                    <a:pt x="0" y="4499610"/>
                  </a:lnTo>
                  <a:close/>
                </a:path>
              </a:pathLst>
            </a:custGeom>
            <a:blipFill>
              <a:blip r:embed="rId4"/>
              <a:stretch>
                <a:fillRect t="-1219" b="-9928"/>
              </a:stretch>
            </a:blipFill>
          </p:spPr>
          <p:txBody>
            <a:bodyPr/>
            <a:lstStyle/>
            <a:p>
              <a:endParaRPr lang="en-US"/>
            </a:p>
          </p:txBody>
        </p:sp>
        <p:sp>
          <p:nvSpPr>
            <p:cNvPr id="29" name="Freeform 10">
              <a:extLst>
                <a:ext uri="{FF2B5EF4-FFF2-40B4-BE49-F238E27FC236}">
                  <a16:creationId xmlns:a16="http://schemas.microsoft.com/office/drawing/2014/main" id="{B706218F-8961-7237-B114-4C45BFE2ECA4}"/>
                </a:ext>
              </a:extLst>
            </p:cNvPr>
            <p:cNvSpPr/>
            <p:nvPr/>
          </p:nvSpPr>
          <p:spPr>
            <a:xfrm>
              <a:off x="0" y="0"/>
              <a:ext cx="3663950" cy="4923790"/>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8DA3CC"/>
            </a:solidFill>
          </p:spPr>
          <p:txBody>
            <a:bodyPr/>
            <a:lstStyle/>
            <a:p>
              <a:endParaRPr lang="en-US"/>
            </a:p>
          </p:txBody>
        </p:sp>
      </p:grpSp>
      <p:sp>
        <p:nvSpPr>
          <p:cNvPr id="30" name="TextBox 29">
            <a:extLst>
              <a:ext uri="{FF2B5EF4-FFF2-40B4-BE49-F238E27FC236}">
                <a16:creationId xmlns:a16="http://schemas.microsoft.com/office/drawing/2014/main" id="{C1BD8561-A98D-53D1-4F51-99A1A79D28BE}"/>
              </a:ext>
            </a:extLst>
          </p:cNvPr>
          <p:cNvSpPr txBox="1"/>
          <p:nvPr/>
        </p:nvSpPr>
        <p:spPr>
          <a:xfrm>
            <a:off x="1813032" y="5705225"/>
            <a:ext cx="1761163" cy="569387"/>
          </a:xfrm>
          <a:prstGeom prst="rect">
            <a:avLst/>
          </a:prstGeom>
          <a:noFill/>
        </p:spPr>
        <p:txBody>
          <a:bodyPr wrap="square" lIns="91440" tIns="45720" rIns="91440" bIns="45720" anchor="t">
            <a:spAutoFit/>
          </a:bodyPr>
          <a:lstStyle/>
          <a:p>
            <a:pPr algn="ctr" defTabSz="1152144" fontAlgn="base">
              <a:spcAft>
                <a:spcPts val="600"/>
              </a:spcAft>
            </a:pPr>
            <a:r>
              <a:rPr lang="en-US" sz="1300" cap="all" dirty="0">
                <a:solidFill>
                  <a:srgbClr val="434142"/>
                </a:solidFill>
                <a:latin typeface="Tenorite"/>
              </a:rPr>
              <a:t>Sarah Torres Lugo</a:t>
            </a:r>
          </a:p>
          <a:p>
            <a:pPr algn="ctr" defTabSz="1152144" fontAlgn="base">
              <a:spcAft>
                <a:spcPts val="600"/>
              </a:spcAft>
            </a:pPr>
            <a:r>
              <a:rPr lang="en-US" sz="1300" dirty="0">
                <a:solidFill>
                  <a:srgbClr val="000000"/>
                </a:solidFill>
                <a:latin typeface="Tenorite"/>
              </a:rPr>
              <a:t>Research Associate</a:t>
            </a:r>
          </a:p>
        </p:txBody>
      </p:sp>
      <p:grpSp>
        <p:nvGrpSpPr>
          <p:cNvPr id="35" name="Group 2" descr="Headshot: Artemio Cardenas, a Latino man with short dark brown hair, wearing black-framed glasses, a dark gray sweater over a white dress shirt and black tie, smiling.">
            <a:extLst>
              <a:ext uri="{FF2B5EF4-FFF2-40B4-BE49-F238E27FC236}">
                <a16:creationId xmlns:a16="http://schemas.microsoft.com/office/drawing/2014/main" id="{318DE78D-E0B3-5873-0FB1-277065AE4C88}"/>
              </a:ext>
            </a:extLst>
          </p:cNvPr>
          <p:cNvGrpSpPr>
            <a:grpSpLocks noChangeAspect="1"/>
          </p:cNvGrpSpPr>
          <p:nvPr/>
        </p:nvGrpSpPr>
        <p:grpSpPr>
          <a:xfrm>
            <a:off x="4255405" y="799547"/>
            <a:ext cx="1551559" cy="2085059"/>
            <a:chOff x="0" y="0"/>
            <a:chExt cx="3663950" cy="4923790"/>
          </a:xfrm>
        </p:grpSpPr>
        <p:sp>
          <p:nvSpPr>
            <p:cNvPr id="36" name="Freeform 3">
              <a:extLst>
                <a:ext uri="{FF2B5EF4-FFF2-40B4-BE49-F238E27FC236}">
                  <a16:creationId xmlns:a16="http://schemas.microsoft.com/office/drawing/2014/main" id="{4D8820C8-0C19-AD6F-6CCD-115B6FECF642}"/>
                </a:ext>
              </a:extLst>
            </p:cNvPr>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5"/>
              <a:stretch>
                <a:fillRect t="-52" b="-11094"/>
              </a:stretch>
            </a:blipFill>
          </p:spPr>
          <p:txBody>
            <a:bodyPr/>
            <a:lstStyle/>
            <a:p>
              <a:endParaRPr lang="en-US"/>
            </a:p>
          </p:txBody>
        </p:sp>
        <p:sp>
          <p:nvSpPr>
            <p:cNvPr id="37" name="Freeform 4">
              <a:extLst>
                <a:ext uri="{FF2B5EF4-FFF2-40B4-BE49-F238E27FC236}">
                  <a16:creationId xmlns:a16="http://schemas.microsoft.com/office/drawing/2014/main" id="{DAD21CB0-08C8-867B-9DDB-C4A5033B847B}"/>
                </a:ext>
              </a:extLst>
            </p:cNvPr>
            <p:cNvSpPr/>
            <p:nvPr/>
          </p:nvSpPr>
          <p:spPr>
            <a:xfrm>
              <a:off x="0" y="0"/>
              <a:ext cx="3663950" cy="4923790"/>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8DA3CC"/>
            </a:solidFill>
          </p:spPr>
          <p:txBody>
            <a:bodyPr/>
            <a:lstStyle/>
            <a:p>
              <a:endParaRPr lang="en-US"/>
            </a:p>
          </p:txBody>
        </p:sp>
      </p:grpSp>
      <p:grpSp>
        <p:nvGrpSpPr>
          <p:cNvPr id="38" name="Group 5" descr="Headshot: Sarah Pingel, a white woman with short brown straight hair, wearing a white blazer, with multi-colored framed glasses, smiling.">
            <a:extLst>
              <a:ext uri="{FF2B5EF4-FFF2-40B4-BE49-F238E27FC236}">
                <a16:creationId xmlns:a16="http://schemas.microsoft.com/office/drawing/2014/main" id="{5E5BBE85-D1CB-6F62-7A8C-C340DFD3306D}"/>
              </a:ext>
            </a:extLst>
          </p:cNvPr>
          <p:cNvGrpSpPr>
            <a:grpSpLocks noChangeAspect="1"/>
          </p:cNvGrpSpPr>
          <p:nvPr/>
        </p:nvGrpSpPr>
        <p:grpSpPr>
          <a:xfrm>
            <a:off x="4252585" y="3573705"/>
            <a:ext cx="1551559" cy="2085059"/>
            <a:chOff x="0" y="0"/>
            <a:chExt cx="3663950" cy="4923790"/>
          </a:xfrm>
        </p:grpSpPr>
        <p:sp>
          <p:nvSpPr>
            <p:cNvPr id="39" name="Freeform 6">
              <a:extLst>
                <a:ext uri="{FF2B5EF4-FFF2-40B4-BE49-F238E27FC236}">
                  <a16:creationId xmlns:a16="http://schemas.microsoft.com/office/drawing/2014/main" id="{3C32B0B3-878C-8792-A4A3-3B670A83111C}"/>
                </a:ext>
              </a:extLst>
            </p:cNvPr>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6"/>
              <a:stretch>
                <a:fillRect t="-1632" b="-9514"/>
              </a:stretch>
            </a:blipFill>
          </p:spPr>
          <p:txBody>
            <a:bodyPr/>
            <a:lstStyle/>
            <a:p>
              <a:endParaRPr lang="en-US"/>
            </a:p>
          </p:txBody>
        </p:sp>
        <p:sp>
          <p:nvSpPr>
            <p:cNvPr id="40" name="Freeform 7">
              <a:extLst>
                <a:ext uri="{FF2B5EF4-FFF2-40B4-BE49-F238E27FC236}">
                  <a16:creationId xmlns:a16="http://schemas.microsoft.com/office/drawing/2014/main" id="{8C138E98-5389-79DD-04EE-C7D7845932D4}"/>
                </a:ext>
              </a:extLst>
            </p:cNvPr>
            <p:cNvSpPr/>
            <p:nvPr/>
          </p:nvSpPr>
          <p:spPr>
            <a:xfrm>
              <a:off x="0" y="0"/>
              <a:ext cx="3663950" cy="4923790"/>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8DA3CC"/>
            </a:solidFill>
          </p:spPr>
          <p:txBody>
            <a:bodyPr/>
            <a:lstStyle/>
            <a:p>
              <a:endParaRPr lang="en-US"/>
            </a:p>
          </p:txBody>
        </p:sp>
      </p:grpSp>
      <p:grpSp>
        <p:nvGrpSpPr>
          <p:cNvPr id="41" name="Group 17" descr="Headshot: Brian Prescott, a white man with short brown hair, wearing black-framed glasses and a suit with a white dress shirt, smiling.">
            <a:extLst>
              <a:ext uri="{FF2B5EF4-FFF2-40B4-BE49-F238E27FC236}">
                <a16:creationId xmlns:a16="http://schemas.microsoft.com/office/drawing/2014/main" id="{BC36E00A-D2CC-851B-D5CD-EDEC504851AA}"/>
              </a:ext>
            </a:extLst>
          </p:cNvPr>
          <p:cNvGrpSpPr>
            <a:grpSpLocks noChangeAspect="1"/>
          </p:cNvGrpSpPr>
          <p:nvPr/>
        </p:nvGrpSpPr>
        <p:grpSpPr>
          <a:xfrm>
            <a:off x="6437019" y="3584102"/>
            <a:ext cx="1551559" cy="2085059"/>
            <a:chOff x="0" y="0"/>
            <a:chExt cx="3663950" cy="4923790"/>
          </a:xfrm>
        </p:grpSpPr>
        <p:sp>
          <p:nvSpPr>
            <p:cNvPr id="42" name="Freeform 18">
              <a:extLst>
                <a:ext uri="{FF2B5EF4-FFF2-40B4-BE49-F238E27FC236}">
                  <a16:creationId xmlns:a16="http://schemas.microsoft.com/office/drawing/2014/main" id="{CCB3BC8F-172B-51D2-9E6A-D6C21AEDCEA0}"/>
                </a:ext>
              </a:extLst>
            </p:cNvPr>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7"/>
              <a:stretch>
                <a:fillRect t="-2713" b="-8433"/>
              </a:stretch>
            </a:blipFill>
          </p:spPr>
          <p:txBody>
            <a:bodyPr/>
            <a:lstStyle/>
            <a:p>
              <a:endParaRPr lang="en-US" dirty="0"/>
            </a:p>
          </p:txBody>
        </p:sp>
        <p:sp>
          <p:nvSpPr>
            <p:cNvPr id="43" name="Freeform 19">
              <a:extLst>
                <a:ext uri="{FF2B5EF4-FFF2-40B4-BE49-F238E27FC236}">
                  <a16:creationId xmlns:a16="http://schemas.microsoft.com/office/drawing/2014/main" id="{E75434BD-F5B0-F270-B7D2-580191AC5DAB}"/>
                </a:ext>
              </a:extLst>
            </p:cNvPr>
            <p:cNvSpPr/>
            <p:nvPr/>
          </p:nvSpPr>
          <p:spPr>
            <a:xfrm>
              <a:off x="0" y="0"/>
              <a:ext cx="3663950" cy="4923790"/>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8DA3CC"/>
            </a:solidFill>
          </p:spPr>
          <p:txBody>
            <a:bodyPr/>
            <a:lstStyle/>
            <a:p>
              <a:endParaRPr lang="en-US"/>
            </a:p>
          </p:txBody>
        </p:sp>
      </p:grpSp>
      <p:grpSp>
        <p:nvGrpSpPr>
          <p:cNvPr id="44" name="Group 20">
            <a:extLst>
              <a:ext uri="{FF2B5EF4-FFF2-40B4-BE49-F238E27FC236}">
                <a16:creationId xmlns:a16="http://schemas.microsoft.com/office/drawing/2014/main" id="{8A2A4197-25CE-DF06-8E24-C4A444F901F6}"/>
              </a:ext>
            </a:extLst>
          </p:cNvPr>
          <p:cNvGrpSpPr>
            <a:grpSpLocks noChangeAspect="1"/>
          </p:cNvGrpSpPr>
          <p:nvPr/>
        </p:nvGrpSpPr>
        <p:grpSpPr>
          <a:xfrm>
            <a:off x="8708349" y="3573705"/>
            <a:ext cx="1551559" cy="2085059"/>
            <a:chOff x="0" y="0"/>
            <a:chExt cx="3663950" cy="4923790"/>
          </a:xfrm>
        </p:grpSpPr>
        <p:sp>
          <p:nvSpPr>
            <p:cNvPr id="45" name="Freeform 21" descr="Headshot: Jacquelyn Villa, a Latina woman with shoulder-length brown hair, wearing a white blouse and blue jacket, gold hoops and bright red lipstick, smiling.">
              <a:extLst>
                <a:ext uri="{FF2B5EF4-FFF2-40B4-BE49-F238E27FC236}">
                  <a16:creationId xmlns:a16="http://schemas.microsoft.com/office/drawing/2014/main" id="{4AC2C772-EFB8-D78D-750E-EDC577CF6895}"/>
                </a:ext>
              </a:extLst>
            </p:cNvPr>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8"/>
              <a:stretch>
                <a:fillRect t="-5573" b="-5573"/>
              </a:stretch>
            </a:blipFill>
          </p:spPr>
          <p:txBody>
            <a:bodyPr/>
            <a:lstStyle/>
            <a:p>
              <a:endParaRPr lang="en-US" dirty="0"/>
            </a:p>
          </p:txBody>
        </p:sp>
        <p:sp>
          <p:nvSpPr>
            <p:cNvPr id="46" name="Freeform 22">
              <a:extLst>
                <a:ext uri="{FF2B5EF4-FFF2-40B4-BE49-F238E27FC236}">
                  <a16:creationId xmlns:a16="http://schemas.microsoft.com/office/drawing/2014/main" id="{3B258426-21E6-7646-DCAE-71D46817DEE9}"/>
                </a:ext>
              </a:extLst>
            </p:cNvPr>
            <p:cNvSpPr/>
            <p:nvPr/>
          </p:nvSpPr>
          <p:spPr>
            <a:xfrm>
              <a:off x="0" y="0"/>
              <a:ext cx="3663950" cy="4923790"/>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8DA3CC"/>
            </a:solidFill>
          </p:spPr>
          <p:txBody>
            <a:bodyPr/>
            <a:lstStyle/>
            <a:p>
              <a:endParaRPr lang="en-US"/>
            </a:p>
          </p:txBody>
        </p:sp>
      </p:grpSp>
      <p:sp>
        <p:nvSpPr>
          <p:cNvPr id="50" name="TextBox 49">
            <a:extLst>
              <a:ext uri="{FF2B5EF4-FFF2-40B4-BE49-F238E27FC236}">
                <a16:creationId xmlns:a16="http://schemas.microsoft.com/office/drawing/2014/main" id="{706B39E2-5EBB-D640-0824-8B6788B64766}"/>
              </a:ext>
            </a:extLst>
          </p:cNvPr>
          <p:cNvSpPr txBox="1"/>
          <p:nvPr/>
        </p:nvSpPr>
        <p:spPr>
          <a:xfrm>
            <a:off x="8339087" y="5684578"/>
            <a:ext cx="2290084" cy="569387"/>
          </a:xfrm>
          <a:prstGeom prst="rect">
            <a:avLst/>
          </a:prstGeom>
          <a:noFill/>
        </p:spPr>
        <p:txBody>
          <a:bodyPr wrap="square" lIns="91440" tIns="45720" rIns="91440" bIns="45720" anchor="t">
            <a:spAutoFit/>
          </a:bodyPr>
          <a:lstStyle/>
          <a:p>
            <a:pPr algn="ctr" defTabSz="1152144" fontAlgn="base">
              <a:spcAft>
                <a:spcPts val="600"/>
              </a:spcAft>
            </a:pPr>
            <a:r>
              <a:rPr lang="en-US" sz="1300" cap="all">
                <a:solidFill>
                  <a:srgbClr val="434142"/>
                </a:solidFill>
                <a:latin typeface="Tenorite"/>
              </a:rPr>
              <a:t>Jacquelyn Villa</a:t>
            </a:r>
          </a:p>
          <a:p>
            <a:pPr algn="ctr" defTabSz="1152144" fontAlgn="base">
              <a:spcAft>
                <a:spcPts val="600"/>
              </a:spcAft>
            </a:pPr>
            <a:r>
              <a:rPr lang="en-US" sz="1300">
                <a:solidFill>
                  <a:srgbClr val="000000"/>
                </a:solidFill>
                <a:latin typeface="Tenorite"/>
              </a:rPr>
              <a:t>Project &amp; Comms Manager</a:t>
            </a:r>
          </a:p>
        </p:txBody>
      </p:sp>
      <p:sp>
        <p:nvSpPr>
          <p:cNvPr id="51" name="TextBox 50">
            <a:extLst>
              <a:ext uri="{FF2B5EF4-FFF2-40B4-BE49-F238E27FC236}">
                <a16:creationId xmlns:a16="http://schemas.microsoft.com/office/drawing/2014/main" id="{D20C7C0E-9CE4-56B2-ACCE-AD272A18098C}"/>
              </a:ext>
            </a:extLst>
          </p:cNvPr>
          <p:cNvSpPr txBox="1"/>
          <p:nvPr/>
        </p:nvSpPr>
        <p:spPr>
          <a:xfrm>
            <a:off x="6363189" y="5684577"/>
            <a:ext cx="1761163" cy="569387"/>
          </a:xfrm>
          <a:prstGeom prst="rect">
            <a:avLst/>
          </a:prstGeom>
          <a:noFill/>
        </p:spPr>
        <p:txBody>
          <a:bodyPr wrap="square" lIns="91440" tIns="45720" rIns="91440" bIns="45720" anchor="t">
            <a:spAutoFit/>
          </a:bodyPr>
          <a:lstStyle/>
          <a:p>
            <a:pPr algn="ctr" defTabSz="1152144" fontAlgn="base">
              <a:spcAft>
                <a:spcPts val="600"/>
              </a:spcAft>
            </a:pPr>
            <a:r>
              <a:rPr lang="en-US" sz="1300" cap="all" dirty="0">
                <a:solidFill>
                  <a:srgbClr val="434142"/>
                </a:solidFill>
                <a:latin typeface="Tenorite"/>
              </a:rPr>
              <a:t>Brian Prescott</a:t>
            </a:r>
          </a:p>
          <a:p>
            <a:pPr algn="ctr" defTabSz="1152144" fontAlgn="base">
              <a:spcAft>
                <a:spcPts val="600"/>
              </a:spcAft>
            </a:pPr>
            <a:r>
              <a:rPr lang="en-US" sz="1300" dirty="0">
                <a:solidFill>
                  <a:srgbClr val="000000"/>
                </a:solidFill>
                <a:latin typeface="Tenorite"/>
              </a:rPr>
              <a:t>President</a:t>
            </a:r>
          </a:p>
        </p:txBody>
      </p:sp>
      <p:sp>
        <p:nvSpPr>
          <p:cNvPr id="4" name="Slide Number Placeholder 3">
            <a:extLst>
              <a:ext uri="{FF2B5EF4-FFF2-40B4-BE49-F238E27FC236}">
                <a16:creationId xmlns:a16="http://schemas.microsoft.com/office/drawing/2014/main" id="{11D30B06-CF05-D7BB-536E-FA356B33638B}"/>
              </a:ext>
            </a:extLst>
          </p:cNvPr>
          <p:cNvSpPr>
            <a:spLocks noGrp="1"/>
          </p:cNvSpPr>
          <p:nvPr>
            <p:ph type="sldNum" sz="quarter" idx="12"/>
          </p:nvPr>
        </p:nvSpPr>
        <p:spPr>
          <a:xfrm>
            <a:off x="7368831" y="6477787"/>
            <a:ext cx="1422400" cy="243417"/>
          </a:xfrm>
        </p:spPr>
        <p:txBody>
          <a:bodyPr/>
          <a:lstStyle/>
          <a:p>
            <a:fld id="{B6F15528-21DE-4FAA-801E-634DDDAF4B2B}" type="slidenum">
              <a:rPr lang="en-US" smtClean="0"/>
              <a:pPr/>
              <a:t>3</a:t>
            </a:fld>
            <a:endParaRPr lang="en-US"/>
          </a:p>
        </p:txBody>
      </p:sp>
      <p:pic>
        <p:nvPicPr>
          <p:cNvPr id="7" name="Picture 6">
            <a:extLst>
              <a:ext uri="{FF2B5EF4-FFF2-40B4-BE49-F238E27FC236}">
                <a16:creationId xmlns:a16="http://schemas.microsoft.com/office/drawing/2014/main" id="{BAF8E455-C779-E480-F45B-C4251666FB76}"/>
              </a:ext>
            </a:extLst>
          </p:cNvPr>
          <p:cNvPicPr>
            <a:picLocks noChangeAspect="1"/>
          </p:cNvPicPr>
          <p:nvPr/>
        </p:nvPicPr>
        <p:blipFill>
          <a:blip r:embed="rId9"/>
          <a:stretch>
            <a:fillRect/>
          </a:stretch>
        </p:blipFill>
        <p:spPr>
          <a:xfrm>
            <a:off x="6352564" y="841916"/>
            <a:ext cx="1902117" cy="2755631"/>
          </a:xfrm>
          <a:prstGeom prst="rect">
            <a:avLst/>
          </a:prstGeom>
        </p:spPr>
      </p:pic>
      <p:grpSp>
        <p:nvGrpSpPr>
          <p:cNvPr id="8" name="Group 7">
            <a:extLst>
              <a:ext uri="{FF2B5EF4-FFF2-40B4-BE49-F238E27FC236}">
                <a16:creationId xmlns:a16="http://schemas.microsoft.com/office/drawing/2014/main" id="{86CCAD06-ACE7-6EA2-0C2E-0B53CC050644}"/>
              </a:ext>
            </a:extLst>
          </p:cNvPr>
          <p:cNvGrpSpPr/>
          <p:nvPr/>
        </p:nvGrpSpPr>
        <p:grpSpPr>
          <a:xfrm>
            <a:off x="1875372" y="791106"/>
            <a:ext cx="1761163" cy="2744139"/>
            <a:chOff x="507960" y="846385"/>
            <a:chExt cx="1761163" cy="2744139"/>
          </a:xfrm>
        </p:grpSpPr>
        <p:grpSp>
          <p:nvGrpSpPr>
            <p:cNvPr id="9" name="Group 11" descr="Photo of Dan Armour, a man with a shaved head and short, brown beard, wearing black-framed glasses, a navy suit jackets and white dress shirt, and smiling.">
              <a:extLst>
                <a:ext uri="{FF2B5EF4-FFF2-40B4-BE49-F238E27FC236}">
                  <a16:creationId xmlns:a16="http://schemas.microsoft.com/office/drawing/2014/main" id="{63DE73B8-137C-3ADB-E723-705833A863A9}"/>
                </a:ext>
              </a:extLst>
            </p:cNvPr>
            <p:cNvGrpSpPr>
              <a:grpSpLocks noChangeAspect="1"/>
            </p:cNvGrpSpPr>
            <p:nvPr/>
          </p:nvGrpSpPr>
          <p:grpSpPr>
            <a:xfrm>
              <a:off x="614530" y="846385"/>
              <a:ext cx="1554695" cy="2089272"/>
              <a:chOff x="0" y="0"/>
              <a:chExt cx="3663950" cy="4923790"/>
            </a:xfrm>
          </p:grpSpPr>
          <p:sp>
            <p:nvSpPr>
              <p:cNvPr id="11" name="Freeform 12">
                <a:extLst>
                  <a:ext uri="{FF2B5EF4-FFF2-40B4-BE49-F238E27FC236}">
                    <a16:creationId xmlns:a16="http://schemas.microsoft.com/office/drawing/2014/main" id="{34D2EA67-4B24-EE09-201E-9EFFA101E4DF}"/>
                  </a:ext>
                </a:extLst>
              </p:cNvPr>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10"/>
                <a:stretch>
                  <a:fillRect l="-9698" t="-12369" r="-11345"/>
                </a:stretch>
              </a:blipFill>
            </p:spPr>
            <p:txBody>
              <a:bodyPr/>
              <a:lstStyle/>
              <a:p>
                <a:endParaRPr lang="en-US"/>
              </a:p>
            </p:txBody>
          </p:sp>
          <p:sp>
            <p:nvSpPr>
              <p:cNvPr id="12" name="Freeform 13">
                <a:extLst>
                  <a:ext uri="{FF2B5EF4-FFF2-40B4-BE49-F238E27FC236}">
                    <a16:creationId xmlns:a16="http://schemas.microsoft.com/office/drawing/2014/main" id="{B99E58BB-EA14-47D8-5DEC-8222265B8B05}"/>
                  </a:ext>
                </a:extLst>
              </p:cNvPr>
              <p:cNvSpPr/>
              <p:nvPr/>
            </p:nvSpPr>
            <p:spPr>
              <a:xfrm>
                <a:off x="0" y="0"/>
                <a:ext cx="3663950" cy="4923790"/>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8DA3CC"/>
              </a:solidFill>
            </p:spPr>
            <p:txBody>
              <a:bodyPr/>
              <a:lstStyle/>
              <a:p>
                <a:endParaRPr lang="en-US"/>
              </a:p>
            </p:txBody>
          </p:sp>
        </p:grpSp>
        <p:sp>
          <p:nvSpPr>
            <p:cNvPr id="10" name="TextBox 9">
              <a:extLst>
                <a:ext uri="{FF2B5EF4-FFF2-40B4-BE49-F238E27FC236}">
                  <a16:creationId xmlns:a16="http://schemas.microsoft.com/office/drawing/2014/main" id="{A14DF9F9-A418-3E75-43A4-A1308146B745}"/>
                </a:ext>
              </a:extLst>
            </p:cNvPr>
            <p:cNvSpPr txBox="1"/>
            <p:nvPr/>
          </p:nvSpPr>
          <p:spPr>
            <a:xfrm>
              <a:off x="507960" y="3021137"/>
              <a:ext cx="1761163" cy="569387"/>
            </a:xfrm>
            <a:prstGeom prst="rect">
              <a:avLst/>
            </a:prstGeom>
            <a:noFill/>
          </p:spPr>
          <p:txBody>
            <a:bodyPr wrap="square" lIns="91440" tIns="45720" rIns="91440" bIns="45720" anchor="t">
              <a:spAutoFit/>
            </a:bodyPr>
            <a:lstStyle/>
            <a:p>
              <a:pPr algn="ctr" defTabSz="1152144" fontAlgn="base">
                <a:spcAft>
                  <a:spcPts val="600"/>
                </a:spcAft>
              </a:pPr>
              <a:r>
                <a:rPr lang="en-US" sz="1300" cap="all">
                  <a:solidFill>
                    <a:srgbClr val="434142"/>
                  </a:solidFill>
                  <a:latin typeface="Tenorite"/>
                </a:rPr>
                <a:t>Dan Armour</a:t>
              </a:r>
            </a:p>
            <a:p>
              <a:pPr algn="ctr" defTabSz="1152144" fontAlgn="base">
                <a:spcAft>
                  <a:spcPts val="600"/>
                </a:spcAft>
              </a:pPr>
              <a:r>
                <a:rPr lang="en-US" sz="1300">
                  <a:solidFill>
                    <a:srgbClr val="000000"/>
                  </a:solidFill>
                  <a:latin typeface="Tenorite"/>
                </a:rPr>
                <a:t>Accountant</a:t>
              </a:r>
            </a:p>
          </p:txBody>
        </p:sp>
      </p:grpSp>
    </p:spTree>
    <p:extLst>
      <p:ext uri="{BB962C8B-B14F-4D97-AF65-F5344CB8AC3E}">
        <p14:creationId xmlns:p14="http://schemas.microsoft.com/office/powerpoint/2010/main" val="25264343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EB4BA-C78F-A57B-8C3A-3FE6C3B5538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5431DE7-D822-7481-E092-CD57EC64F0ED}"/>
              </a:ext>
            </a:extLst>
          </p:cNvPr>
          <p:cNvSpPr>
            <a:spLocks noGrp="1"/>
          </p:cNvSpPr>
          <p:nvPr>
            <p:ph type="title"/>
          </p:nvPr>
        </p:nvSpPr>
        <p:spPr/>
        <p:txBody>
          <a:bodyPr/>
          <a:lstStyle/>
          <a:p>
            <a:r>
              <a:rPr lang="en-US" dirty="0"/>
              <a:t>Student Analysis</a:t>
            </a:r>
          </a:p>
        </p:txBody>
      </p:sp>
      <p:sp>
        <p:nvSpPr>
          <p:cNvPr id="5" name="Text Placeholder 4">
            <a:extLst>
              <a:ext uri="{FF2B5EF4-FFF2-40B4-BE49-F238E27FC236}">
                <a16:creationId xmlns:a16="http://schemas.microsoft.com/office/drawing/2014/main" id="{715BCBC0-B6B1-9B98-9979-647939DD66C9}"/>
              </a:ext>
            </a:extLst>
          </p:cNvPr>
          <p:cNvSpPr>
            <a:spLocks noGrp="1"/>
          </p:cNvSpPr>
          <p:nvPr>
            <p:ph type="body" idx="1"/>
          </p:nvPr>
        </p:nvSpPr>
        <p:spPr/>
        <p:txBody>
          <a:bodyPr/>
          <a:lstStyle/>
          <a:p>
            <a:r>
              <a:rPr lang="en-US" dirty="0"/>
              <a:t>Applying the different rural definitions to student origin data</a:t>
            </a:r>
          </a:p>
        </p:txBody>
      </p:sp>
      <p:sp>
        <p:nvSpPr>
          <p:cNvPr id="3" name="Slide Number Placeholder 2">
            <a:extLst>
              <a:ext uri="{FF2B5EF4-FFF2-40B4-BE49-F238E27FC236}">
                <a16:creationId xmlns:a16="http://schemas.microsoft.com/office/drawing/2014/main" id="{800C3CE2-48B2-3C89-C9E1-B3D510FCA21E}"/>
              </a:ext>
            </a:extLst>
          </p:cNvPr>
          <p:cNvSpPr>
            <a:spLocks noGrp="1"/>
          </p:cNvSpPr>
          <p:nvPr>
            <p:ph type="sldNum" sz="quarter" idx="11"/>
          </p:nvPr>
        </p:nvSpPr>
        <p:spPr/>
        <p:txBody>
          <a:bodyPr/>
          <a:lstStyle/>
          <a:p>
            <a:fld id="{DADA6105-A3FA-49B5-BA61-2DD39CF3A21F}" type="slidenum">
              <a:rPr lang="en-US" smtClean="0"/>
              <a:pPr/>
              <a:t>30</a:t>
            </a:fld>
            <a:endParaRPr lang="en-US"/>
          </a:p>
        </p:txBody>
      </p:sp>
    </p:spTree>
    <p:extLst>
      <p:ext uri="{BB962C8B-B14F-4D97-AF65-F5344CB8AC3E}">
        <p14:creationId xmlns:p14="http://schemas.microsoft.com/office/powerpoint/2010/main" val="28531986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8E358-DBD3-54C6-8C16-5CA869A358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FC23A1-2670-3273-CE49-BE27372A992A}"/>
              </a:ext>
            </a:extLst>
          </p:cNvPr>
          <p:cNvSpPr>
            <a:spLocks noGrp="1"/>
          </p:cNvSpPr>
          <p:nvPr>
            <p:ph type="title"/>
          </p:nvPr>
        </p:nvSpPr>
        <p:spPr/>
        <p:txBody>
          <a:bodyPr/>
          <a:lstStyle/>
          <a:p>
            <a:r>
              <a:rPr lang="en-US" dirty="0"/>
              <a:t>Matching – Coverage Summary</a:t>
            </a:r>
          </a:p>
        </p:txBody>
      </p:sp>
      <p:sp>
        <p:nvSpPr>
          <p:cNvPr id="3" name="Content Placeholder 2">
            <a:extLst>
              <a:ext uri="{FF2B5EF4-FFF2-40B4-BE49-F238E27FC236}">
                <a16:creationId xmlns:a16="http://schemas.microsoft.com/office/drawing/2014/main" id="{B200B8F8-9363-5DD8-9DFF-570A74B6DF69}"/>
              </a:ext>
            </a:extLst>
          </p:cNvPr>
          <p:cNvSpPr>
            <a:spLocks noGrp="1"/>
          </p:cNvSpPr>
          <p:nvPr>
            <p:ph idx="1"/>
          </p:nvPr>
        </p:nvSpPr>
        <p:spPr/>
        <p:txBody>
          <a:bodyPr>
            <a:normAutofit fontScale="92500" lnSpcReduction="10000"/>
          </a:bodyPr>
          <a:lstStyle/>
          <a:p>
            <a:r>
              <a:rPr lang="en-US" b="1" dirty="0"/>
              <a:t>Types of students excluded</a:t>
            </a:r>
          </a:p>
          <a:p>
            <a:pPr lvl="1"/>
            <a:r>
              <a:rPr lang="en-US" dirty="0"/>
              <a:t>Out-of-state </a:t>
            </a:r>
          </a:p>
          <a:p>
            <a:pPr lvl="1"/>
            <a:r>
              <a:rPr lang="en-US" dirty="0"/>
              <a:t>International</a:t>
            </a:r>
          </a:p>
          <a:p>
            <a:pPr lvl="1"/>
            <a:r>
              <a:rPr lang="en-US" dirty="0"/>
              <a:t>Home schooled </a:t>
            </a:r>
          </a:p>
          <a:p>
            <a:pPr lvl="1"/>
            <a:r>
              <a:rPr lang="en-US" dirty="0"/>
              <a:t>Some tribal schools</a:t>
            </a:r>
          </a:p>
          <a:p>
            <a:pPr lvl="1"/>
            <a:r>
              <a:rPr lang="en-US" dirty="0"/>
              <a:t>Schools not in the NCES database</a:t>
            </a:r>
          </a:p>
          <a:p>
            <a:pPr lvl="1"/>
            <a:r>
              <a:rPr lang="en-US" dirty="0"/>
              <a:t>Those without location data</a:t>
            </a:r>
          </a:p>
          <a:p>
            <a:r>
              <a:rPr lang="en-US" b="1" dirty="0"/>
              <a:t>Students included in analysis</a:t>
            </a:r>
          </a:p>
          <a:p>
            <a:pPr lvl="1"/>
            <a:r>
              <a:rPr lang="en-US" dirty="0"/>
              <a:t>First-time First-year</a:t>
            </a:r>
          </a:p>
          <a:p>
            <a:pPr lvl="1"/>
            <a:r>
              <a:rPr lang="en-US" dirty="0"/>
              <a:t>Other degree seeking undergraduates</a:t>
            </a:r>
          </a:p>
          <a:p>
            <a:r>
              <a:rPr lang="en-US" b="1" dirty="0"/>
              <a:t>Excluded</a:t>
            </a:r>
          </a:p>
          <a:p>
            <a:pPr lvl="1"/>
            <a:r>
              <a:rPr lang="en-US" dirty="0"/>
              <a:t>Graduate students </a:t>
            </a:r>
          </a:p>
          <a:p>
            <a:pPr lvl="1"/>
            <a:r>
              <a:rPr lang="en-US" dirty="0"/>
              <a:t>High School Concurrent - Dual-enrolled students</a:t>
            </a:r>
          </a:p>
          <a:p>
            <a:pPr lvl="1"/>
            <a:r>
              <a:rPr lang="en-US" dirty="0"/>
              <a:t>All non dual credit, non-degree seeking</a:t>
            </a:r>
          </a:p>
          <a:p>
            <a:pPr lvl="1"/>
            <a:endParaRPr lang="en-US" dirty="0"/>
          </a:p>
        </p:txBody>
      </p:sp>
      <p:sp>
        <p:nvSpPr>
          <p:cNvPr id="4" name="Slide Number Placeholder 3">
            <a:extLst>
              <a:ext uri="{FF2B5EF4-FFF2-40B4-BE49-F238E27FC236}">
                <a16:creationId xmlns:a16="http://schemas.microsoft.com/office/drawing/2014/main" id="{DD587170-FEA3-8C96-6317-4C562CD9DF83}"/>
              </a:ext>
            </a:extLst>
          </p:cNvPr>
          <p:cNvSpPr>
            <a:spLocks noGrp="1"/>
          </p:cNvSpPr>
          <p:nvPr>
            <p:ph type="sldNum" sz="quarter" idx="11"/>
          </p:nvPr>
        </p:nvSpPr>
        <p:spPr/>
        <p:txBody>
          <a:bodyPr/>
          <a:lstStyle/>
          <a:p>
            <a:fld id="{DADA6105-A3FA-49B5-BA61-2DD39CF3A21F}" type="slidenum">
              <a:rPr lang="en-US" smtClean="0"/>
              <a:pPr/>
              <a:t>31</a:t>
            </a:fld>
            <a:endParaRPr lang="en-US"/>
          </a:p>
        </p:txBody>
      </p:sp>
    </p:spTree>
    <p:extLst>
      <p:ext uri="{BB962C8B-B14F-4D97-AF65-F5344CB8AC3E}">
        <p14:creationId xmlns:p14="http://schemas.microsoft.com/office/powerpoint/2010/main" val="37883883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92FB0-642F-5489-7270-88BB3A6B0D77}"/>
              </a:ext>
            </a:extLst>
          </p:cNvPr>
          <p:cNvSpPr>
            <a:spLocks noGrp="1"/>
          </p:cNvSpPr>
          <p:nvPr>
            <p:ph type="title"/>
          </p:nvPr>
        </p:nvSpPr>
        <p:spPr/>
        <p:txBody>
          <a:bodyPr/>
          <a:lstStyle/>
          <a:p>
            <a:r>
              <a:rPr lang="en-US" dirty="0"/>
              <a:t>Student Analysis</a:t>
            </a:r>
          </a:p>
        </p:txBody>
      </p:sp>
      <p:sp>
        <p:nvSpPr>
          <p:cNvPr id="3" name="Content Placeholder 2">
            <a:extLst>
              <a:ext uri="{FF2B5EF4-FFF2-40B4-BE49-F238E27FC236}">
                <a16:creationId xmlns:a16="http://schemas.microsoft.com/office/drawing/2014/main" id="{4DFBCD33-653A-296E-09B3-CD46403C208F}"/>
              </a:ext>
            </a:extLst>
          </p:cNvPr>
          <p:cNvSpPr>
            <a:spLocks noGrp="1"/>
          </p:cNvSpPr>
          <p:nvPr>
            <p:ph idx="1"/>
          </p:nvPr>
        </p:nvSpPr>
        <p:spPr/>
        <p:txBody>
          <a:bodyPr/>
          <a:lstStyle/>
          <a:p>
            <a:r>
              <a:rPr lang="en-US" b="1" dirty="0"/>
              <a:t>Enrollment Heat Maps</a:t>
            </a:r>
          </a:p>
          <a:p>
            <a:pPr lvl="1"/>
            <a:r>
              <a:rPr lang="en-US" dirty="0"/>
              <a:t>County-level</a:t>
            </a:r>
          </a:p>
          <a:p>
            <a:pPr lvl="1"/>
            <a:r>
              <a:rPr lang="en-US" dirty="0"/>
              <a:t>By institution</a:t>
            </a:r>
          </a:p>
          <a:p>
            <a:r>
              <a:rPr lang="en-US" b="1" dirty="0"/>
              <a:t>Feeder Counties</a:t>
            </a:r>
          </a:p>
          <a:p>
            <a:r>
              <a:rPr lang="en-US" b="1" dirty="0"/>
              <a:t>Institutional share of rural students</a:t>
            </a:r>
          </a:p>
          <a:p>
            <a:pPr lvl="1"/>
            <a:r>
              <a:rPr lang="en-US" dirty="0"/>
              <a:t>By institution </a:t>
            </a:r>
          </a:p>
          <a:p>
            <a:r>
              <a:rPr lang="en-US" b="1" dirty="0"/>
              <a:t>Student Flow </a:t>
            </a:r>
          </a:p>
          <a:p>
            <a:pPr lvl="1"/>
            <a:r>
              <a:rPr lang="en-US" dirty="0"/>
              <a:t>By NCES Locale groups to each institution </a:t>
            </a:r>
          </a:p>
          <a:p>
            <a:endParaRPr lang="en-US" dirty="0"/>
          </a:p>
          <a:p>
            <a:endParaRPr lang="en-US" dirty="0"/>
          </a:p>
        </p:txBody>
      </p:sp>
      <p:sp>
        <p:nvSpPr>
          <p:cNvPr id="4" name="Slide Number Placeholder 3">
            <a:extLst>
              <a:ext uri="{FF2B5EF4-FFF2-40B4-BE49-F238E27FC236}">
                <a16:creationId xmlns:a16="http://schemas.microsoft.com/office/drawing/2014/main" id="{42182614-A323-3F15-D783-831194900DDE}"/>
              </a:ext>
            </a:extLst>
          </p:cNvPr>
          <p:cNvSpPr>
            <a:spLocks noGrp="1"/>
          </p:cNvSpPr>
          <p:nvPr>
            <p:ph type="sldNum" sz="quarter" idx="11"/>
          </p:nvPr>
        </p:nvSpPr>
        <p:spPr/>
        <p:txBody>
          <a:bodyPr/>
          <a:lstStyle/>
          <a:p>
            <a:fld id="{DADA6105-A3FA-49B5-BA61-2DD39CF3A21F}" type="slidenum">
              <a:rPr lang="en-US" smtClean="0"/>
              <a:pPr/>
              <a:t>32</a:t>
            </a:fld>
            <a:endParaRPr lang="en-US"/>
          </a:p>
        </p:txBody>
      </p:sp>
    </p:spTree>
    <p:extLst>
      <p:ext uri="{BB962C8B-B14F-4D97-AF65-F5344CB8AC3E}">
        <p14:creationId xmlns:p14="http://schemas.microsoft.com/office/powerpoint/2010/main" val="13991948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D9F2E-D54F-7AE6-76ED-C610F37A82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56E1E6-9063-FAD4-7CAD-4757293CAD32}"/>
              </a:ext>
            </a:extLst>
          </p:cNvPr>
          <p:cNvSpPr>
            <a:spLocks noGrp="1"/>
          </p:cNvSpPr>
          <p:nvPr>
            <p:ph type="title"/>
          </p:nvPr>
        </p:nvSpPr>
        <p:spPr/>
        <p:txBody>
          <a:bodyPr/>
          <a:lstStyle/>
          <a:p>
            <a:r>
              <a:rPr lang="en-US" dirty="0"/>
              <a:t>Heat Maps</a:t>
            </a:r>
            <a:br>
              <a:rPr lang="en-US" dirty="0"/>
            </a:br>
            <a:r>
              <a:rPr lang="en-US" dirty="0"/>
              <a:t>Enrollment Map – All Rural UG Students</a:t>
            </a:r>
          </a:p>
        </p:txBody>
      </p:sp>
      <p:sp>
        <p:nvSpPr>
          <p:cNvPr id="4" name="Slide Number Placeholder 3">
            <a:extLst>
              <a:ext uri="{FF2B5EF4-FFF2-40B4-BE49-F238E27FC236}">
                <a16:creationId xmlns:a16="http://schemas.microsoft.com/office/drawing/2014/main" id="{7E59B2D8-FEAD-C01B-74A4-265D3E8EF12D}"/>
              </a:ext>
            </a:extLst>
          </p:cNvPr>
          <p:cNvSpPr>
            <a:spLocks noGrp="1"/>
          </p:cNvSpPr>
          <p:nvPr>
            <p:ph type="sldNum" sz="quarter" idx="11"/>
          </p:nvPr>
        </p:nvSpPr>
        <p:spPr/>
        <p:txBody>
          <a:bodyPr/>
          <a:lstStyle/>
          <a:p>
            <a:fld id="{DADA6105-A3FA-49B5-BA61-2DD39CF3A21F}" type="slidenum">
              <a:rPr lang="en-US" smtClean="0"/>
              <a:pPr/>
              <a:t>33</a:t>
            </a:fld>
            <a:endParaRPr lang="en-US"/>
          </a:p>
        </p:txBody>
      </p:sp>
      <p:pic>
        <p:nvPicPr>
          <p:cNvPr id="5" name="Picture 4">
            <a:extLst>
              <a:ext uri="{FF2B5EF4-FFF2-40B4-BE49-F238E27FC236}">
                <a16:creationId xmlns:a16="http://schemas.microsoft.com/office/drawing/2014/main" id="{43DEB982-CAB8-BAD4-E581-54B257DFEC2F}"/>
              </a:ext>
            </a:extLst>
          </p:cNvPr>
          <p:cNvPicPr>
            <a:picLocks noChangeAspect="1"/>
          </p:cNvPicPr>
          <p:nvPr/>
        </p:nvPicPr>
        <p:blipFill>
          <a:blip r:embed="rId3"/>
          <a:stretch>
            <a:fillRect/>
          </a:stretch>
        </p:blipFill>
        <p:spPr>
          <a:xfrm>
            <a:off x="1317051" y="1658568"/>
            <a:ext cx="4084289" cy="3396408"/>
          </a:xfrm>
          <a:prstGeom prst="rect">
            <a:avLst/>
          </a:prstGeom>
        </p:spPr>
      </p:pic>
      <p:pic>
        <p:nvPicPr>
          <p:cNvPr id="7" name="Picture 6">
            <a:extLst>
              <a:ext uri="{FF2B5EF4-FFF2-40B4-BE49-F238E27FC236}">
                <a16:creationId xmlns:a16="http://schemas.microsoft.com/office/drawing/2014/main" id="{363A690E-F241-FAC0-D03D-A539EF711335}"/>
              </a:ext>
            </a:extLst>
          </p:cNvPr>
          <p:cNvPicPr>
            <a:picLocks noChangeAspect="1"/>
          </p:cNvPicPr>
          <p:nvPr/>
        </p:nvPicPr>
        <p:blipFill>
          <a:blip r:embed="rId4"/>
          <a:stretch>
            <a:fillRect/>
          </a:stretch>
        </p:blipFill>
        <p:spPr>
          <a:xfrm>
            <a:off x="5787666" y="1658568"/>
            <a:ext cx="4717301" cy="3448148"/>
          </a:xfrm>
          <a:prstGeom prst="rect">
            <a:avLst/>
          </a:prstGeom>
        </p:spPr>
      </p:pic>
      <p:sp>
        <p:nvSpPr>
          <p:cNvPr id="3" name="TextBox 2">
            <a:extLst>
              <a:ext uri="{FF2B5EF4-FFF2-40B4-BE49-F238E27FC236}">
                <a16:creationId xmlns:a16="http://schemas.microsoft.com/office/drawing/2014/main" id="{FE36B13E-F48B-ECD7-4EF7-2C4F14AEB98F}"/>
              </a:ext>
            </a:extLst>
          </p:cNvPr>
          <p:cNvSpPr txBox="1"/>
          <p:nvPr/>
        </p:nvSpPr>
        <p:spPr>
          <a:xfrm>
            <a:off x="1924036" y="5267518"/>
            <a:ext cx="2870318" cy="369332"/>
          </a:xfrm>
          <a:prstGeom prst="rect">
            <a:avLst/>
          </a:prstGeom>
          <a:noFill/>
        </p:spPr>
        <p:txBody>
          <a:bodyPr wrap="square" rtlCol="0">
            <a:spAutoFit/>
          </a:bodyPr>
          <a:lstStyle/>
          <a:p>
            <a:r>
              <a:rPr lang="en-US" dirty="0"/>
              <a:t>NCES Locale - Rural</a:t>
            </a:r>
          </a:p>
        </p:txBody>
      </p:sp>
      <p:sp>
        <p:nvSpPr>
          <p:cNvPr id="6" name="TextBox 5">
            <a:extLst>
              <a:ext uri="{FF2B5EF4-FFF2-40B4-BE49-F238E27FC236}">
                <a16:creationId xmlns:a16="http://schemas.microsoft.com/office/drawing/2014/main" id="{B3496D30-649B-BF8E-C355-6F6B811D0C37}"/>
              </a:ext>
            </a:extLst>
          </p:cNvPr>
          <p:cNvSpPr txBox="1"/>
          <p:nvPr/>
        </p:nvSpPr>
        <p:spPr>
          <a:xfrm>
            <a:off x="6966856" y="5362201"/>
            <a:ext cx="2870318" cy="369332"/>
          </a:xfrm>
          <a:prstGeom prst="rect">
            <a:avLst/>
          </a:prstGeom>
          <a:noFill/>
        </p:spPr>
        <p:txBody>
          <a:bodyPr wrap="square" rtlCol="0">
            <a:spAutoFit/>
          </a:bodyPr>
          <a:lstStyle/>
          <a:p>
            <a:r>
              <a:rPr lang="en-US" dirty="0"/>
              <a:t>NCES Locale – Rural Strict</a:t>
            </a:r>
          </a:p>
        </p:txBody>
      </p:sp>
    </p:spTree>
    <p:extLst>
      <p:ext uri="{BB962C8B-B14F-4D97-AF65-F5344CB8AC3E}">
        <p14:creationId xmlns:p14="http://schemas.microsoft.com/office/powerpoint/2010/main" val="25221716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6EDC0-AC0F-D4EA-DEE1-D6074AE789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ED19FC-51C9-BF86-D940-C1722F2BC507}"/>
              </a:ext>
            </a:extLst>
          </p:cNvPr>
          <p:cNvSpPr>
            <a:spLocks noGrp="1"/>
          </p:cNvSpPr>
          <p:nvPr>
            <p:ph type="title"/>
          </p:nvPr>
        </p:nvSpPr>
        <p:spPr/>
        <p:txBody>
          <a:bodyPr/>
          <a:lstStyle/>
          <a:p>
            <a:r>
              <a:rPr lang="en-US" dirty="0"/>
              <a:t>Heat Maps</a:t>
            </a:r>
            <a:br>
              <a:rPr lang="en-US" dirty="0"/>
            </a:br>
            <a:r>
              <a:rPr lang="en-US" dirty="0"/>
              <a:t>Enrollment Map – All Rural UG  Students using RUCA</a:t>
            </a:r>
          </a:p>
        </p:txBody>
      </p:sp>
      <p:sp>
        <p:nvSpPr>
          <p:cNvPr id="4" name="Slide Number Placeholder 3">
            <a:extLst>
              <a:ext uri="{FF2B5EF4-FFF2-40B4-BE49-F238E27FC236}">
                <a16:creationId xmlns:a16="http://schemas.microsoft.com/office/drawing/2014/main" id="{08339032-9EB1-297E-5EE1-0C967F16326A}"/>
              </a:ext>
            </a:extLst>
          </p:cNvPr>
          <p:cNvSpPr>
            <a:spLocks noGrp="1"/>
          </p:cNvSpPr>
          <p:nvPr>
            <p:ph type="sldNum" sz="quarter" idx="11"/>
          </p:nvPr>
        </p:nvSpPr>
        <p:spPr/>
        <p:txBody>
          <a:bodyPr/>
          <a:lstStyle/>
          <a:p>
            <a:fld id="{DADA6105-A3FA-49B5-BA61-2DD39CF3A21F}" type="slidenum">
              <a:rPr lang="en-US" smtClean="0"/>
              <a:pPr/>
              <a:t>34</a:t>
            </a:fld>
            <a:endParaRPr lang="en-US"/>
          </a:p>
        </p:txBody>
      </p:sp>
      <p:pic>
        <p:nvPicPr>
          <p:cNvPr id="6" name="Picture 5">
            <a:extLst>
              <a:ext uri="{FF2B5EF4-FFF2-40B4-BE49-F238E27FC236}">
                <a16:creationId xmlns:a16="http://schemas.microsoft.com/office/drawing/2014/main" id="{531BA787-875A-1CE9-4D40-B98635E7D1AB}"/>
              </a:ext>
            </a:extLst>
          </p:cNvPr>
          <p:cNvPicPr>
            <a:picLocks noChangeAspect="1"/>
          </p:cNvPicPr>
          <p:nvPr/>
        </p:nvPicPr>
        <p:blipFill>
          <a:blip r:embed="rId2"/>
          <a:stretch>
            <a:fillRect/>
          </a:stretch>
        </p:blipFill>
        <p:spPr>
          <a:xfrm>
            <a:off x="3468608" y="1481774"/>
            <a:ext cx="5294856" cy="4366133"/>
          </a:xfrm>
          <a:prstGeom prst="rect">
            <a:avLst/>
          </a:prstGeom>
        </p:spPr>
      </p:pic>
    </p:spTree>
    <p:extLst>
      <p:ext uri="{BB962C8B-B14F-4D97-AF65-F5344CB8AC3E}">
        <p14:creationId xmlns:p14="http://schemas.microsoft.com/office/powerpoint/2010/main" val="9292680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E3140-9AD5-1A97-5DB1-6C6208C2B6E1}"/>
              </a:ext>
            </a:extLst>
          </p:cNvPr>
          <p:cNvSpPr>
            <a:spLocks noGrp="1"/>
          </p:cNvSpPr>
          <p:nvPr>
            <p:ph type="title"/>
          </p:nvPr>
        </p:nvSpPr>
        <p:spPr/>
        <p:txBody>
          <a:bodyPr/>
          <a:lstStyle/>
          <a:p>
            <a:r>
              <a:rPr lang="en-US" dirty="0"/>
              <a:t>Heat Map</a:t>
            </a:r>
            <a:br>
              <a:rPr lang="en-US" dirty="0"/>
            </a:br>
            <a:r>
              <a:rPr lang="en-US" dirty="0"/>
              <a:t>University of New Mexico Rural Enrollment</a:t>
            </a:r>
          </a:p>
        </p:txBody>
      </p:sp>
      <p:sp>
        <p:nvSpPr>
          <p:cNvPr id="4" name="Slide Number Placeholder 3">
            <a:extLst>
              <a:ext uri="{FF2B5EF4-FFF2-40B4-BE49-F238E27FC236}">
                <a16:creationId xmlns:a16="http://schemas.microsoft.com/office/drawing/2014/main" id="{5542615D-E62E-389F-522E-F0A493D2D4EE}"/>
              </a:ext>
            </a:extLst>
          </p:cNvPr>
          <p:cNvSpPr>
            <a:spLocks noGrp="1"/>
          </p:cNvSpPr>
          <p:nvPr>
            <p:ph type="sldNum" sz="quarter" idx="11"/>
          </p:nvPr>
        </p:nvSpPr>
        <p:spPr/>
        <p:txBody>
          <a:bodyPr/>
          <a:lstStyle/>
          <a:p>
            <a:fld id="{DADA6105-A3FA-49B5-BA61-2DD39CF3A21F}" type="slidenum">
              <a:rPr lang="en-US" smtClean="0"/>
              <a:pPr/>
              <a:t>35</a:t>
            </a:fld>
            <a:endParaRPr lang="en-US"/>
          </a:p>
        </p:txBody>
      </p:sp>
      <p:pic>
        <p:nvPicPr>
          <p:cNvPr id="6" name="Picture 5">
            <a:extLst>
              <a:ext uri="{FF2B5EF4-FFF2-40B4-BE49-F238E27FC236}">
                <a16:creationId xmlns:a16="http://schemas.microsoft.com/office/drawing/2014/main" id="{C3D4C9D8-3CEC-10D0-DB85-4ADA2B0ABB02}"/>
              </a:ext>
            </a:extLst>
          </p:cNvPr>
          <p:cNvPicPr>
            <a:picLocks noChangeAspect="1"/>
          </p:cNvPicPr>
          <p:nvPr/>
        </p:nvPicPr>
        <p:blipFill>
          <a:blip r:embed="rId2"/>
          <a:stretch>
            <a:fillRect/>
          </a:stretch>
        </p:blipFill>
        <p:spPr>
          <a:xfrm>
            <a:off x="3249170" y="1646729"/>
            <a:ext cx="5541257" cy="4562341"/>
          </a:xfrm>
          <a:prstGeom prst="rect">
            <a:avLst/>
          </a:prstGeom>
        </p:spPr>
      </p:pic>
    </p:spTree>
    <p:extLst>
      <p:ext uri="{BB962C8B-B14F-4D97-AF65-F5344CB8AC3E}">
        <p14:creationId xmlns:p14="http://schemas.microsoft.com/office/powerpoint/2010/main" val="19342796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A65B1-AA01-7D53-E8C5-A14D09E559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E5E9B9-2CDB-48D8-E5E4-C9DE6E895E2A}"/>
              </a:ext>
            </a:extLst>
          </p:cNvPr>
          <p:cNvSpPr>
            <a:spLocks noGrp="1"/>
          </p:cNvSpPr>
          <p:nvPr>
            <p:ph type="title"/>
          </p:nvPr>
        </p:nvSpPr>
        <p:spPr/>
        <p:txBody>
          <a:bodyPr/>
          <a:lstStyle/>
          <a:p>
            <a:r>
              <a:rPr lang="en-US" dirty="0"/>
              <a:t>Heat Maps</a:t>
            </a:r>
            <a:br>
              <a:rPr lang="en-US" dirty="0"/>
            </a:br>
            <a:r>
              <a:rPr lang="en-US" dirty="0"/>
              <a:t>New Mexico State University Rural Enrollment</a:t>
            </a:r>
          </a:p>
        </p:txBody>
      </p:sp>
      <p:sp>
        <p:nvSpPr>
          <p:cNvPr id="4" name="Slide Number Placeholder 3">
            <a:extLst>
              <a:ext uri="{FF2B5EF4-FFF2-40B4-BE49-F238E27FC236}">
                <a16:creationId xmlns:a16="http://schemas.microsoft.com/office/drawing/2014/main" id="{07B3C915-8B9C-D6BB-9AEB-3A332072EC7A}"/>
              </a:ext>
            </a:extLst>
          </p:cNvPr>
          <p:cNvSpPr>
            <a:spLocks noGrp="1"/>
          </p:cNvSpPr>
          <p:nvPr>
            <p:ph type="sldNum" sz="quarter" idx="11"/>
          </p:nvPr>
        </p:nvSpPr>
        <p:spPr/>
        <p:txBody>
          <a:bodyPr/>
          <a:lstStyle/>
          <a:p>
            <a:fld id="{DADA6105-A3FA-49B5-BA61-2DD39CF3A21F}" type="slidenum">
              <a:rPr lang="en-US" smtClean="0"/>
              <a:pPr/>
              <a:t>36</a:t>
            </a:fld>
            <a:endParaRPr lang="en-US"/>
          </a:p>
        </p:txBody>
      </p:sp>
      <p:pic>
        <p:nvPicPr>
          <p:cNvPr id="8" name="Picture 7">
            <a:extLst>
              <a:ext uri="{FF2B5EF4-FFF2-40B4-BE49-F238E27FC236}">
                <a16:creationId xmlns:a16="http://schemas.microsoft.com/office/drawing/2014/main" id="{17477AD9-E1BC-8DB3-94A2-8C3C56B906D8}"/>
              </a:ext>
            </a:extLst>
          </p:cNvPr>
          <p:cNvPicPr>
            <a:picLocks noChangeAspect="1"/>
          </p:cNvPicPr>
          <p:nvPr/>
        </p:nvPicPr>
        <p:blipFill>
          <a:blip r:embed="rId2"/>
          <a:stretch>
            <a:fillRect/>
          </a:stretch>
        </p:blipFill>
        <p:spPr>
          <a:xfrm>
            <a:off x="3581401" y="1502258"/>
            <a:ext cx="5952888" cy="4854092"/>
          </a:xfrm>
          <a:prstGeom prst="rect">
            <a:avLst/>
          </a:prstGeom>
        </p:spPr>
      </p:pic>
    </p:spTree>
    <p:extLst>
      <p:ext uri="{BB962C8B-B14F-4D97-AF65-F5344CB8AC3E}">
        <p14:creationId xmlns:p14="http://schemas.microsoft.com/office/powerpoint/2010/main" val="14346457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DF341-AC87-EC0D-C28E-FA64DA4730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68F598-6A99-EB09-DEAD-495F74DB78D1}"/>
              </a:ext>
            </a:extLst>
          </p:cNvPr>
          <p:cNvSpPr>
            <a:spLocks noGrp="1"/>
          </p:cNvSpPr>
          <p:nvPr>
            <p:ph type="title"/>
          </p:nvPr>
        </p:nvSpPr>
        <p:spPr/>
        <p:txBody>
          <a:bodyPr/>
          <a:lstStyle/>
          <a:p>
            <a:r>
              <a:rPr lang="en-US" dirty="0"/>
              <a:t>Heat Maps</a:t>
            </a:r>
            <a:br>
              <a:rPr lang="en-US" dirty="0"/>
            </a:br>
            <a:r>
              <a:rPr lang="en-US" dirty="0"/>
              <a:t>Eastern New Mexico State University Rural Enrollment</a:t>
            </a:r>
          </a:p>
        </p:txBody>
      </p:sp>
      <p:sp>
        <p:nvSpPr>
          <p:cNvPr id="4" name="Slide Number Placeholder 3">
            <a:extLst>
              <a:ext uri="{FF2B5EF4-FFF2-40B4-BE49-F238E27FC236}">
                <a16:creationId xmlns:a16="http://schemas.microsoft.com/office/drawing/2014/main" id="{F6C8C9B2-CB78-5EA5-B304-86D1DC964B50}"/>
              </a:ext>
            </a:extLst>
          </p:cNvPr>
          <p:cNvSpPr>
            <a:spLocks noGrp="1"/>
          </p:cNvSpPr>
          <p:nvPr>
            <p:ph type="sldNum" sz="quarter" idx="11"/>
          </p:nvPr>
        </p:nvSpPr>
        <p:spPr/>
        <p:txBody>
          <a:bodyPr/>
          <a:lstStyle/>
          <a:p>
            <a:fld id="{DADA6105-A3FA-49B5-BA61-2DD39CF3A21F}" type="slidenum">
              <a:rPr lang="en-US" smtClean="0"/>
              <a:pPr/>
              <a:t>37</a:t>
            </a:fld>
            <a:endParaRPr lang="en-US"/>
          </a:p>
        </p:txBody>
      </p:sp>
      <p:pic>
        <p:nvPicPr>
          <p:cNvPr id="5" name="Picture 4">
            <a:extLst>
              <a:ext uri="{FF2B5EF4-FFF2-40B4-BE49-F238E27FC236}">
                <a16:creationId xmlns:a16="http://schemas.microsoft.com/office/drawing/2014/main" id="{6F04F468-CA4B-0342-3304-894BC1DC00B1}"/>
              </a:ext>
            </a:extLst>
          </p:cNvPr>
          <p:cNvPicPr>
            <a:picLocks noChangeAspect="1"/>
          </p:cNvPicPr>
          <p:nvPr/>
        </p:nvPicPr>
        <p:blipFill>
          <a:blip r:embed="rId2"/>
          <a:stretch>
            <a:fillRect/>
          </a:stretch>
        </p:blipFill>
        <p:spPr>
          <a:xfrm>
            <a:off x="4031225" y="1838112"/>
            <a:ext cx="4959501" cy="4169397"/>
          </a:xfrm>
          <a:prstGeom prst="rect">
            <a:avLst/>
          </a:prstGeom>
        </p:spPr>
      </p:pic>
    </p:spTree>
    <p:extLst>
      <p:ext uri="{BB962C8B-B14F-4D97-AF65-F5344CB8AC3E}">
        <p14:creationId xmlns:p14="http://schemas.microsoft.com/office/powerpoint/2010/main" val="4220433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74D7D-A26A-E276-02A3-8539E06018FF}"/>
              </a:ext>
            </a:extLst>
          </p:cNvPr>
          <p:cNvSpPr>
            <a:spLocks noGrp="1"/>
          </p:cNvSpPr>
          <p:nvPr>
            <p:ph type="title"/>
          </p:nvPr>
        </p:nvSpPr>
        <p:spPr/>
        <p:txBody>
          <a:bodyPr/>
          <a:lstStyle/>
          <a:p>
            <a:r>
              <a:rPr lang="en-US" dirty="0"/>
              <a:t>Heat Map</a:t>
            </a:r>
            <a:br>
              <a:rPr lang="en-US" dirty="0"/>
            </a:br>
            <a:r>
              <a:rPr lang="en-US" dirty="0"/>
              <a:t>Southeastern New Mexico Rural Enrollment</a:t>
            </a:r>
          </a:p>
        </p:txBody>
      </p:sp>
      <p:sp>
        <p:nvSpPr>
          <p:cNvPr id="4" name="Slide Number Placeholder 3">
            <a:extLst>
              <a:ext uri="{FF2B5EF4-FFF2-40B4-BE49-F238E27FC236}">
                <a16:creationId xmlns:a16="http://schemas.microsoft.com/office/drawing/2014/main" id="{D1DE3F61-B093-2830-F776-8FF5E2B4FE58}"/>
              </a:ext>
            </a:extLst>
          </p:cNvPr>
          <p:cNvSpPr>
            <a:spLocks noGrp="1"/>
          </p:cNvSpPr>
          <p:nvPr>
            <p:ph type="sldNum" sz="quarter" idx="11"/>
          </p:nvPr>
        </p:nvSpPr>
        <p:spPr/>
        <p:txBody>
          <a:bodyPr/>
          <a:lstStyle/>
          <a:p>
            <a:fld id="{DADA6105-A3FA-49B5-BA61-2DD39CF3A21F}" type="slidenum">
              <a:rPr lang="en-US" smtClean="0"/>
              <a:pPr/>
              <a:t>38</a:t>
            </a:fld>
            <a:endParaRPr lang="en-US"/>
          </a:p>
        </p:txBody>
      </p:sp>
      <p:pic>
        <p:nvPicPr>
          <p:cNvPr id="6" name="Picture 5">
            <a:extLst>
              <a:ext uri="{FF2B5EF4-FFF2-40B4-BE49-F238E27FC236}">
                <a16:creationId xmlns:a16="http://schemas.microsoft.com/office/drawing/2014/main" id="{8B24B72B-2106-A838-7BB6-206A265BDB27}"/>
              </a:ext>
            </a:extLst>
          </p:cNvPr>
          <p:cNvPicPr>
            <a:picLocks noChangeAspect="1"/>
          </p:cNvPicPr>
          <p:nvPr/>
        </p:nvPicPr>
        <p:blipFill>
          <a:blip r:embed="rId2"/>
          <a:stretch>
            <a:fillRect/>
          </a:stretch>
        </p:blipFill>
        <p:spPr>
          <a:xfrm>
            <a:off x="3607031" y="1740310"/>
            <a:ext cx="5694916" cy="4492791"/>
          </a:xfrm>
          <a:prstGeom prst="rect">
            <a:avLst/>
          </a:prstGeom>
        </p:spPr>
      </p:pic>
    </p:spTree>
    <p:extLst>
      <p:ext uri="{BB962C8B-B14F-4D97-AF65-F5344CB8AC3E}">
        <p14:creationId xmlns:p14="http://schemas.microsoft.com/office/powerpoint/2010/main" val="26736184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70716-7B37-DE3B-5D9D-6E057EC9AE80}"/>
              </a:ext>
            </a:extLst>
          </p:cNvPr>
          <p:cNvSpPr>
            <a:spLocks noGrp="1"/>
          </p:cNvSpPr>
          <p:nvPr>
            <p:ph type="title"/>
          </p:nvPr>
        </p:nvSpPr>
        <p:spPr/>
        <p:txBody>
          <a:bodyPr/>
          <a:lstStyle/>
          <a:p>
            <a:r>
              <a:rPr lang="en-US" dirty="0"/>
              <a:t>Heat Maps</a:t>
            </a:r>
            <a:br>
              <a:rPr lang="en-US" dirty="0"/>
            </a:br>
            <a:r>
              <a:rPr lang="en-US" dirty="0"/>
              <a:t>New Mexico Tech Rural Enrollment</a:t>
            </a:r>
          </a:p>
        </p:txBody>
      </p:sp>
      <p:sp>
        <p:nvSpPr>
          <p:cNvPr id="4" name="Slide Number Placeholder 3">
            <a:extLst>
              <a:ext uri="{FF2B5EF4-FFF2-40B4-BE49-F238E27FC236}">
                <a16:creationId xmlns:a16="http://schemas.microsoft.com/office/drawing/2014/main" id="{7E13B66A-B4DB-A2F2-BBFC-BB0978E4765F}"/>
              </a:ext>
            </a:extLst>
          </p:cNvPr>
          <p:cNvSpPr>
            <a:spLocks noGrp="1"/>
          </p:cNvSpPr>
          <p:nvPr>
            <p:ph type="sldNum" sz="quarter" idx="11"/>
          </p:nvPr>
        </p:nvSpPr>
        <p:spPr/>
        <p:txBody>
          <a:bodyPr/>
          <a:lstStyle/>
          <a:p>
            <a:fld id="{DADA6105-A3FA-49B5-BA61-2DD39CF3A21F}" type="slidenum">
              <a:rPr lang="en-US" smtClean="0"/>
              <a:pPr/>
              <a:t>39</a:t>
            </a:fld>
            <a:endParaRPr lang="en-US"/>
          </a:p>
        </p:txBody>
      </p:sp>
      <p:pic>
        <p:nvPicPr>
          <p:cNvPr id="6" name="Picture 5">
            <a:extLst>
              <a:ext uri="{FF2B5EF4-FFF2-40B4-BE49-F238E27FC236}">
                <a16:creationId xmlns:a16="http://schemas.microsoft.com/office/drawing/2014/main" id="{805C9FFC-14AA-E36D-9C16-FB3D19FE96F1}"/>
              </a:ext>
            </a:extLst>
          </p:cNvPr>
          <p:cNvPicPr>
            <a:picLocks noChangeAspect="1"/>
          </p:cNvPicPr>
          <p:nvPr/>
        </p:nvPicPr>
        <p:blipFill>
          <a:blip r:embed="rId2"/>
          <a:stretch>
            <a:fillRect/>
          </a:stretch>
        </p:blipFill>
        <p:spPr>
          <a:xfrm>
            <a:off x="3581401" y="1446395"/>
            <a:ext cx="5956883" cy="4909955"/>
          </a:xfrm>
          <a:prstGeom prst="rect">
            <a:avLst/>
          </a:prstGeom>
        </p:spPr>
      </p:pic>
    </p:spTree>
    <p:extLst>
      <p:ext uri="{BB962C8B-B14F-4D97-AF65-F5344CB8AC3E}">
        <p14:creationId xmlns:p14="http://schemas.microsoft.com/office/powerpoint/2010/main" val="1186918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B2C3E7-D734-266A-5876-85EADD7C5B9D}"/>
              </a:ext>
            </a:extLst>
          </p:cNvPr>
          <p:cNvSpPr>
            <a:spLocks noGrp="1"/>
          </p:cNvSpPr>
          <p:nvPr>
            <p:ph type="body" sz="half" idx="2"/>
          </p:nvPr>
        </p:nvSpPr>
        <p:spPr/>
        <p:txBody>
          <a:bodyPr/>
          <a:lstStyle/>
          <a:p>
            <a:r>
              <a:rPr lang="en-US" dirty="0"/>
              <a:t>Background </a:t>
            </a:r>
          </a:p>
        </p:txBody>
      </p:sp>
      <p:pic>
        <p:nvPicPr>
          <p:cNvPr id="6" name="Picture Placeholder 5">
            <a:extLst>
              <a:ext uri="{FF2B5EF4-FFF2-40B4-BE49-F238E27FC236}">
                <a16:creationId xmlns:a16="http://schemas.microsoft.com/office/drawing/2014/main" id="{D694218B-DCB8-4430-53B3-B5EB2F5A313D}"/>
              </a:ext>
            </a:extLst>
          </p:cNvPr>
          <p:cNvPicPr>
            <a:picLocks noGrp="1" noChangeAspect="1"/>
          </p:cNvPicPr>
          <p:nvPr>
            <p:ph type="pic" idx="1"/>
          </p:nvPr>
        </p:nvPicPr>
        <p:blipFill>
          <a:blip r:embed="rId2"/>
          <a:srcRect t="6722" b="6722"/>
          <a:stretch/>
        </p:blipFill>
        <p:spPr>
          <a:xfrm>
            <a:off x="872178" y="2236211"/>
            <a:ext cx="2755926" cy="2385578"/>
          </a:xfrm>
          <a:prstGeom prst="rect">
            <a:avLst/>
          </a:prstGeom>
        </p:spPr>
      </p:pic>
      <p:sp>
        <p:nvSpPr>
          <p:cNvPr id="12" name="Text Placeholder 11">
            <a:extLst>
              <a:ext uri="{FF2B5EF4-FFF2-40B4-BE49-F238E27FC236}">
                <a16:creationId xmlns:a16="http://schemas.microsoft.com/office/drawing/2014/main" id="{05AEA71A-1AEF-8A36-CFE3-068FD6AA6F2D}"/>
              </a:ext>
            </a:extLst>
          </p:cNvPr>
          <p:cNvSpPr>
            <a:spLocks noGrp="1"/>
          </p:cNvSpPr>
          <p:nvPr>
            <p:ph type="body" sz="half" idx="10"/>
          </p:nvPr>
        </p:nvSpPr>
        <p:spPr/>
        <p:txBody>
          <a:bodyPr/>
          <a:lstStyle/>
          <a:p>
            <a:r>
              <a:rPr lang="en-US" dirty="0"/>
              <a:t>Objectives</a:t>
            </a:r>
          </a:p>
        </p:txBody>
      </p:sp>
      <p:sp>
        <p:nvSpPr>
          <p:cNvPr id="13" name="Text Placeholder 12">
            <a:extLst>
              <a:ext uri="{FF2B5EF4-FFF2-40B4-BE49-F238E27FC236}">
                <a16:creationId xmlns:a16="http://schemas.microsoft.com/office/drawing/2014/main" id="{8B54F4C4-C736-A5E9-FEF6-02D1E38F6177}"/>
              </a:ext>
            </a:extLst>
          </p:cNvPr>
          <p:cNvSpPr>
            <a:spLocks noGrp="1"/>
          </p:cNvSpPr>
          <p:nvPr>
            <p:ph type="body" sz="half" idx="11"/>
          </p:nvPr>
        </p:nvSpPr>
        <p:spPr/>
        <p:txBody>
          <a:bodyPr/>
          <a:lstStyle/>
          <a:p>
            <a:r>
              <a:rPr lang="en-US" dirty="0"/>
              <a:t>Key Findings</a:t>
            </a:r>
          </a:p>
          <a:p>
            <a:endParaRPr lang="en-US" dirty="0"/>
          </a:p>
        </p:txBody>
      </p:sp>
      <p:sp>
        <p:nvSpPr>
          <p:cNvPr id="14" name="Text Placeholder 13">
            <a:extLst>
              <a:ext uri="{FF2B5EF4-FFF2-40B4-BE49-F238E27FC236}">
                <a16:creationId xmlns:a16="http://schemas.microsoft.com/office/drawing/2014/main" id="{915A218B-6F69-D504-9DCF-0859EF69CB22}"/>
              </a:ext>
            </a:extLst>
          </p:cNvPr>
          <p:cNvSpPr>
            <a:spLocks noGrp="1"/>
          </p:cNvSpPr>
          <p:nvPr>
            <p:ph type="body" sz="half" idx="12"/>
          </p:nvPr>
        </p:nvSpPr>
        <p:spPr/>
        <p:txBody>
          <a:bodyPr/>
          <a:lstStyle/>
          <a:p>
            <a:r>
              <a:rPr lang="en-US" dirty="0"/>
              <a:t>Student Analysis </a:t>
            </a:r>
          </a:p>
          <a:p>
            <a:endParaRPr lang="en-US" dirty="0"/>
          </a:p>
        </p:txBody>
      </p:sp>
      <p:sp>
        <p:nvSpPr>
          <p:cNvPr id="15" name="Text Placeholder 14">
            <a:extLst>
              <a:ext uri="{FF2B5EF4-FFF2-40B4-BE49-F238E27FC236}">
                <a16:creationId xmlns:a16="http://schemas.microsoft.com/office/drawing/2014/main" id="{92B98E8E-ADEE-3799-5327-40293CBF7F77}"/>
              </a:ext>
            </a:extLst>
          </p:cNvPr>
          <p:cNvSpPr>
            <a:spLocks noGrp="1"/>
          </p:cNvSpPr>
          <p:nvPr>
            <p:ph type="body" sz="half" idx="13"/>
          </p:nvPr>
        </p:nvSpPr>
        <p:spPr/>
        <p:txBody>
          <a:bodyPr/>
          <a:lstStyle/>
          <a:p>
            <a:r>
              <a:rPr lang="en-US" dirty="0"/>
              <a:t>Institutional Analysis</a:t>
            </a:r>
          </a:p>
          <a:p>
            <a:endParaRPr lang="en-US" dirty="0"/>
          </a:p>
        </p:txBody>
      </p:sp>
      <p:sp>
        <p:nvSpPr>
          <p:cNvPr id="16" name="Text Placeholder 15">
            <a:extLst>
              <a:ext uri="{FF2B5EF4-FFF2-40B4-BE49-F238E27FC236}">
                <a16:creationId xmlns:a16="http://schemas.microsoft.com/office/drawing/2014/main" id="{BC3EDED8-AB14-9057-3063-143017ADEB80}"/>
              </a:ext>
            </a:extLst>
          </p:cNvPr>
          <p:cNvSpPr>
            <a:spLocks noGrp="1"/>
          </p:cNvSpPr>
          <p:nvPr>
            <p:ph type="body" sz="half" idx="14"/>
          </p:nvPr>
        </p:nvSpPr>
        <p:spPr/>
        <p:txBody>
          <a:bodyPr/>
          <a:lstStyle/>
          <a:p>
            <a:r>
              <a:rPr lang="en-US" dirty="0"/>
              <a:t>Recommendations</a:t>
            </a:r>
          </a:p>
          <a:p>
            <a:endParaRPr lang="en-US" dirty="0"/>
          </a:p>
        </p:txBody>
      </p:sp>
      <p:sp>
        <p:nvSpPr>
          <p:cNvPr id="2" name="Title 1">
            <a:extLst>
              <a:ext uri="{FF2B5EF4-FFF2-40B4-BE49-F238E27FC236}">
                <a16:creationId xmlns:a16="http://schemas.microsoft.com/office/drawing/2014/main" id="{7F6DD5DD-6D8F-A8A6-E0FA-9E17916BD5BB}"/>
              </a:ext>
            </a:extLst>
          </p:cNvPr>
          <p:cNvSpPr>
            <a:spLocks noGrp="1"/>
          </p:cNvSpPr>
          <p:nvPr>
            <p:ph type="title"/>
          </p:nvPr>
        </p:nvSpPr>
        <p:spPr/>
        <p:txBody>
          <a:bodyPr/>
          <a:lstStyle/>
          <a:p>
            <a:r>
              <a:rPr lang="en-US" dirty="0"/>
              <a:t>Review of New Mexico</a:t>
            </a:r>
          </a:p>
        </p:txBody>
      </p:sp>
      <p:sp>
        <p:nvSpPr>
          <p:cNvPr id="4" name="Slide Number Placeholder 3">
            <a:extLst>
              <a:ext uri="{FF2B5EF4-FFF2-40B4-BE49-F238E27FC236}">
                <a16:creationId xmlns:a16="http://schemas.microsoft.com/office/drawing/2014/main" id="{32DDF365-4B03-882F-4CAD-362EBC84195F}"/>
              </a:ext>
            </a:extLst>
          </p:cNvPr>
          <p:cNvSpPr>
            <a:spLocks noGrp="1"/>
          </p:cNvSpPr>
          <p:nvPr>
            <p:ph type="sldNum" sz="quarter" idx="16"/>
          </p:nvPr>
        </p:nvSpPr>
        <p:spPr/>
        <p:txBody>
          <a:bodyPr/>
          <a:lstStyle/>
          <a:p>
            <a:fld id="{DADA6105-A3FA-49B5-BA61-2DD39CF3A21F}" type="slidenum">
              <a:rPr lang="en-US" smtClean="0"/>
              <a:pPr/>
              <a:t>4</a:t>
            </a:fld>
            <a:endParaRPr lang="en-US" dirty="0"/>
          </a:p>
        </p:txBody>
      </p:sp>
    </p:spTree>
    <p:extLst>
      <p:ext uri="{BB962C8B-B14F-4D97-AF65-F5344CB8AC3E}">
        <p14:creationId xmlns:p14="http://schemas.microsoft.com/office/powerpoint/2010/main" val="20983034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83426-53F9-8C73-6CF0-7B5A10203C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7A0404-AB20-B43E-01F6-C081D92E4F64}"/>
              </a:ext>
            </a:extLst>
          </p:cNvPr>
          <p:cNvSpPr>
            <a:spLocks noGrp="1"/>
          </p:cNvSpPr>
          <p:nvPr>
            <p:ph type="title"/>
          </p:nvPr>
        </p:nvSpPr>
        <p:spPr/>
        <p:txBody>
          <a:bodyPr/>
          <a:lstStyle/>
          <a:p>
            <a:r>
              <a:rPr lang="en-US" dirty="0"/>
              <a:t>Feeder Counties</a:t>
            </a:r>
          </a:p>
        </p:txBody>
      </p:sp>
      <p:sp>
        <p:nvSpPr>
          <p:cNvPr id="4" name="Slide Number Placeholder 3">
            <a:extLst>
              <a:ext uri="{FF2B5EF4-FFF2-40B4-BE49-F238E27FC236}">
                <a16:creationId xmlns:a16="http://schemas.microsoft.com/office/drawing/2014/main" id="{7DFB3645-D095-0C28-DE4E-06E6D97EF7F3}"/>
              </a:ext>
            </a:extLst>
          </p:cNvPr>
          <p:cNvSpPr>
            <a:spLocks noGrp="1"/>
          </p:cNvSpPr>
          <p:nvPr>
            <p:ph type="sldNum" sz="quarter" idx="11"/>
          </p:nvPr>
        </p:nvSpPr>
        <p:spPr/>
        <p:txBody>
          <a:bodyPr/>
          <a:lstStyle/>
          <a:p>
            <a:fld id="{DADA6105-A3FA-49B5-BA61-2DD39CF3A21F}" type="slidenum">
              <a:rPr lang="en-US" smtClean="0"/>
              <a:pPr/>
              <a:t>40</a:t>
            </a:fld>
            <a:endParaRPr lang="en-US"/>
          </a:p>
        </p:txBody>
      </p:sp>
      <p:pic>
        <p:nvPicPr>
          <p:cNvPr id="5" name="Picture 4">
            <a:extLst>
              <a:ext uri="{FF2B5EF4-FFF2-40B4-BE49-F238E27FC236}">
                <a16:creationId xmlns:a16="http://schemas.microsoft.com/office/drawing/2014/main" id="{8E934E36-98F0-3F54-E67F-3A71F9919134}"/>
              </a:ext>
            </a:extLst>
          </p:cNvPr>
          <p:cNvPicPr>
            <a:picLocks noChangeAspect="1"/>
          </p:cNvPicPr>
          <p:nvPr/>
        </p:nvPicPr>
        <p:blipFill>
          <a:blip r:embed="rId2"/>
          <a:stretch>
            <a:fillRect/>
          </a:stretch>
        </p:blipFill>
        <p:spPr>
          <a:xfrm>
            <a:off x="2314728" y="1190751"/>
            <a:ext cx="7562543" cy="5018934"/>
          </a:xfrm>
          <a:prstGeom prst="rect">
            <a:avLst/>
          </a:prstGeom>
        </p:spPr>
      </p:pic>
    </p:spTree>
    <p:extLst>
      <p:ext uri="{BB962C8B-B14F-4D97-AF65-F5344CB8AC3E}">
        <p14:creationId xmlns:p14="http://schemas.microsoft.com/office/powerpoint/2010/main" val="33982406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D2BF5-C4BB-6746-6B44-EB468B1AEC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C3BA32-84DA-65DE-0AC2-5CF3B91EF708}"/>
              </a:ext>
            </a:extLst>
          </p:cNvPr>
          <p:cNvSpPr>
            <a:spLocks noGrp="1"/>
          </p:cNvSpPr>
          <p:nvPr>
            <p:ph type="title"/>
          </p:nvPr>
        </p:nvSpPr>
        <p:spPr/>
        <p:txBody>
          <a:bodyPr/>
          <a:lstStyle/>
          <a:p>
            <a:r>
              <a:rPr lang="en-US" dirty="0"/>
              <a:t>Share of Rural Students</a:t>
            </a:r>
          </a:p>
        </p:txBody>
      </p:sp>
      <p:sp>
        <p:nvSpPr>
          <p:cNvPr id="4" name="Slide Number Placeholder 3">
            <a:extLst>
              <a:ext uri="{FF2B5EF4-FFF2-40B4-BE49-F238E27FC236}">
                <a16:creationId xmlns:a16="http://schemas.microsoft.com/office/drawing/2014/main" id="{C4452653-029B-7889-8C88-6A81BCDBF287}"/>
              </a:ext>
            </a:extLst>
          </p:cNvPr>
          <p:cNvSpPr>
            <a:spLocks noGrp="1"/>
          </p:cNvSpPr>
          <p:nvPr>
            <p:ph type="sldNum" sz="quarter" idx="11"/>
          </p:nvPr>
        </p:nvSpPr>
        <p:spPr/>
        <p:txBody>
          <a:bodyPr/>
          <a:lstStyle/>
          <a:p>
            <a:fld id="{DADA6105-A3FA-49B5-BA61-2DD39CF3A21F}" type="slidenum">
              <a:rPr lang="en-US" smtClean="0"/>
              <a:pPr/>
              <a:t>41</a:t>
            </a:fld>
            <a:endParaRPr lang="en-US"/>
          </a:p>
        </p:txBody>
      </p:sp>
      <p:pic>
        <p:nvPicPr>
          <p:cNvPr id="9" name="Picture 8">
            <a:extLst>
              <a:ext uri="{FF2B5EF4-FFF2-40B4-BE49-F238E27FC236}">
                <a16:creationId xmlns:a16="http://schemas.microsoft.com/office/drawing/2014/main" id="{DAEDD410-B1EB-7204-E5D6-61FDA6751A57}"/>
              </a:ext>
            </a:extLst>
          </p:cNvPr>
          <p:cNvPicPr>
            <a:picLocks noChangeAspect="1"/>
          </p:cNvPicPr>
          <p:nvPr/>
        </p:nvPicPr>
        <p:blipFill>
          <a:blip r:embed="rId2"/>
          <a:stretch>
            <a:fillRect/>
          </a:stretch>
        </p:blipFill>
        <p:spPr>
          <a:xfrm>
            <a:off x="2090057" y="1261360"/>
            <a:ext cx="7375730" cy="4894954"/>
          </a:xfrm>
          <a:prstGeom prst="rect">
            <a:avLst/>
          </a:prstGeom>
        </p:spPr>
      </p:pic>
    </p:spTree>
    <p:extLst>
      <p:ext uri="{BB962C8B-B14F-4D97-AF65-F5344CB8AC3E}">
        <p14:creationId xmlns:p14="http://schemas.microsoft.com/office/powerpoint/2010/main" val="6919950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A2A33-6A2A-D25D-6B74-E9A6878021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03E1A2-FE69-87D1-26F1-8EC8C0606DFF}"/>
              </a:ext>
            </a:extLst>
          </p:cNvPr>
          <p:cNvSpPr>
            <a:spLocks noGrp="1"/>
          </p:cNvSpPr>
          <p:nvPr>
            <p:ph type="title"/>
          </p:nvPr>
        </p:nvSpPr>
        <p:spPr/>
        <p:txBody>
          <a:bodyPr/>
          <a:lstStyle/>
          <a:p>
            <a:r>
              <a:rPr lang="en-US" dirty="0"/>
              <a:t>Share of Rural Students</a:t>
            </a:r>
          </a:p>
        </p:txBody>
      </p:sp>
      <p:sp>
        <p:nvSpPr>
          <p:cNvPr id="4" name="Slide Number Placeholder 3">
            <a:extLst>
              <a:ext uri="{FF2B5EF4-FFF2-40B4-BE49-F238E27FC236}">
                <a16:creationId xmlns:a16="http://schemas.microsoft.com/office/drawing/2014/main" id="{BACF87B8-54DF-3D42-A7E9-92BE46D24F09}"/>
              </a:ext>
            </a:extLst>
          </p:cNvPr>
          <p:cNvSpPr>
            <a:spLocks noGrp="1"/>
          </p:cNvSpPr>
          <p:nvPr>
            <p:ph type="sldNum" sz="quarter" idx="11"/>
          </p:nvPr>
        </p:nvSpPr>
        <p:spPr/>
        <p:txBody>
          <a:bodyPr/>
          <a:lstStyle/>
          <a:p>
            <a:fld id="{DADA6105-A3FA-49B5-BA61-2DD39CF3A21F}" type="slidenum">
              <a:rPr lang="en-US" smtClean="0"/>
              <a:pPr/>
              <a:t>42</a:t>
            </a:fld>
            <a:endParaRPr lang="en-US"/>
          </a:p>
        </p:txBody>
      </p:sp>
      <p:pic>
        <p:nvPicPr>
          <p:cNvPr id="9" name="Picture 8">
            <a:extLst>
              <a:ext uri="{FF2B5EF4-FFF2-40B4-BE49-F238E27FC236}">
                <a16:creationId xmlns:a16="http://schemas.microsoft.com/office/drawing/2014/main" id="{A051D20B-8517-F8D2-9DFF-51DE566ECB10}"/>
              </a:ext>
            </a:extLst>
          </p:cNvPr>
          <p:cNvPicPr>
            <a:picLocks noChangeAspect="1"/>
          </p:cNvPicPr>
          <p:nvPr/>
        </p:nvPicPr>
        <p:blipFill>
          <a:blip r:embed="rId2"/>
          <a:stretch>
            <a:fillRect/>
          </a:stretch>
        </p:blipFill>
        <p:spPr>
          <a:xfrm>
            <a:off x="2297521" y="1261360"/>
            <a:ext cx="7444556" cy="4940631"/>
          </a:xfrm>
          <a:prstGeom prst="rect">
            <a:avLst/>
          </a:prstGeom>
        </p:spPr>
      </p:pic>
    </p:spTree>
    <p:extLst>
      <p:ext uri="{BB962C8B-B14F-4D97-AF65-F5344CB8AC3E}">
        <p14:creationId xmlns:p14="http://schemas.microsoft.com/office/powerpoint/2010/main" val="42874496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0DA89-F700-696C-34E9-CBB540734B91}"/>
              </a:ext>
            </a:extLst>
          </p:cNvPr>
          <p:cNvSpPr>
            <a:spLocks noGrp="1"/>
          </p:cNvSpPr>
          <p:nvPr>
            <p:ph type="title"/>
          </p:nvPr>
        </p:nvSpPr>
        <p:spPr/>
        <p:txBody>
          <a:bodyPr/>
          <a:lstStyle/>
          <a:p>
            <a:r>
              <a:rPr lang="en-US" dirty="0"/>
              <a:t>All Locales</a:t>
            </a:r>
          </a:p>
        </p:txBody>
      </p:sp>
      <p:pic>
        <p:nvPicPr>
          <p:cNvPr id="6" name="Content Placeholder 5">
            <a:extLst>
              <a:ext uri="{FF2B5EF4-FFF2-40B4-BE49-F238E27FC236}">
                <a16:creationId xmlns:a16="http://schemas.microsoft.com/office/drawing/2014/main" id="{883DA0DF-2604-EE1C-2734-AAB50B0C69A3}"/>
              </a:ext>
            </a:extLst>
          </p:cNvPr>
          <p:cNvPicPr>
            <a:picLocks noGrp="1" noChangeAspect="1"/>
          </p:cNvPicPr>
          <p:nvPr>
            <p:ph idx="1"/>
          </p:nvPr>
        </p:nvPicPr>
        <p:blipFill>
          <a:blip r:embed="rId3"/>
          <a:stretch>
            <a:fillRect/>
          </a:stretch>
        </p:blipFill>
        <p:spPr>
          <a:xfrm>
            <a:off x="1710813" y="1417638"/>
            <a:ext cx="7908759" cy="5248703"/>
          </a:xfrm>
          <a:prstGeom prst="rect">
            <a:avLst/>
          </a:prstGeom>
        </p:spPr>
      </p:pic>
      <p:sp>
        <p:nvSpPr>
          <p:cNvPr id="4" name="Slide Number Placeholder 3">
            <a:extLst>
              <a:ext uri="{FF2B5EF4-FFF2-40B4-BE49-F238E27FC236}">
                <a16:creationId xmlns:a16="http://schemas.microsoft.com/office/drawing/2014/main" id="{DD737FA2-ECCA-3F38-2319-E7164F01211C}"/>
              </a:ext>
            </a:extLst>
          </p:cNvPr>
          <p:cNvSpPr>
            <a:spLocks noGrp="1"/>
          </p:cNvSpPr>
          <p:nvPr>
            <p:ph type="sldNum" sz="quarter" idx="11"/>
          </p:nvPr>
        </p:nvSpPr>
        <p:spPr/>
        <p:txBody>
          <a:bodyPr/>
          <a:lstStyle/>
          <a:p>
            <a:fld id="{DADA6105-A3FA-49B5-BA61-2DD39CF3A21F}" type="slidenum">
              <a:rPr lang="en-US" smtClean="0"/>
              <a:pPr/>
              <a:t>43</a:t>
            </a:fld>
            <a:endParaRPr lang="en-US"/>
          </a:p>
        </p:txBody>
      </p:sp>
    </p:spTree>
    <p:extLst>
      <p:ext uri="{BB962C8B-B14F-4D97-AF65-F5344CB8AC3E}">
        <p14:creationId xmlns:p14="http://schemas.microsoft.com/office/powerpoint/2010/main" val="33658923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9BB6F-178F-37CF-DC8C-89C31D9C719C}"/>
              </a:ext>
            </a:extLst>
          </p:cNvPr>
          <p:cNvSpPr>
            <a:spLocks noGrp="1"/>
          </p:cNvSpPr>
          <p:nvPr>
            <p:ph type="title"/>
          </p:nvPr>
        </p:nvSpPr>
        <p:spPr/>
        <p:txBody>
          <a:bodyPr/>
          <a:lstStyle/>
          <a:p>
            <a:r>
              <a:rPr lang="en-US" dirty="0"/>
              <a:t>Four-Year Institutions</a:t>
            </a:r>
          </a:p>
        </p:txBody>
      </p:sp>
      <p:sp>
        <p:nvSpPr>
          <p:cNvPr id="4" name="Slide Number Placeholder 3">
            <a:extLst>
              <a:ext uri="{FF2B5EF4-FFF2-40B4-BE49-F238E27FC236}">
                <a16:creationId xmlns:a16="http://schemas.microsoft.com/office/drawing/2014/main" id="{17C88C50-2F68-A0CC-4385-37DA86BF05EE}"/>
              </a:ext>
            </a:extLst>
          </p:cNvPr>
          <p:cNvSpPr>
            <a:spLocks noGrp="1"/>
          </p:cNvSpPr>
          <p:nvPr>
            <p:ph type="sldNum" sz="quarter" idx="11"/>
          </p:nvPr>
        </p:nvSpPr>
        <p:spPr/>
        <p:txBody>
          <a:bodyPr/>
          <a:lstStyle/>
          <a:p>
            <a:fld id="{DADA6105-A3FA-49B5-BA61-2DD39CF3A21F}" type="slidenum">
              <a:rPr lang="en-US" smtClean="0"/>
              <a:pPr/>
              <a:t>44</a:t>
            </a:fld>
            <a:endParaRPr lang="en-US"/>
          </a:p>
        </p:txBody>
      </p:sp>
      <p:pic>
        <p:nvPicPr>
          <p:cNvPr id="6" name="Picture 5">
            <a:extLst>
              <a:ext uri="{FF2B5EF4-FFF2-40B4-BE49-F238E27FC236}">
                <a16:creationId xmlns:a16="http://schemas.microsoft.com/office/drawing/2014/main" id="{9E88FB26-5E36-51A9-C87A-137B34FCDC60}"/>
              </a:ext>
            </a:extLst>
          </p:cNvPr>
          <p:cNvPicPr>
            <a:picLocks noChangeAspect="1"/>
          </p:cNvPicPr>
          <p:nvPr/>
        </p:nvPicPr>
        <p:blipFill>
          <a:blip r:embed="rId2"/>
          <a:stretch>
            <a:fillRect/>
          </a:stretch>
        </p:blipFill>
        <p:spPr>
          <a:xfrm>
            <a:off x="2635045" y="1399471"/>
            <a:ext cx="7218414" cy="4790550"/>
          </a:xfrm>
          <a:prstGeom prst="rect">
            <a:avLst/>
          </a:prstGeom>
        </p:spPr>
      </p:pic>
    </p:spTree>
    <p:extLst>
      <p:ext uri="{BB962C8B-B14F-4D97-AF65-F5344CB8AC3E}">
        <p14:creationId xmlns:p14="http://schemas.microsoft.com/office/powerpoint/2010/main" val="15534739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149AE-3041-9D38-AD4A-34B4ACF796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9B5A89-5686-0FBD-5FC3-9C5CAF02D0B0}"/>
              </a:ext>
            </a:extLst>
          </p:cNvPr>
          <p:cNvSpPr>
            <a:spLocks noGrp="1"/>
          </p:cNvSpPr>
          <p:nvPr>
            <p:ph type="title"/>
          </p:nvPr>
        </p:nvSpPr>
        <p:spPr/>
        <p:txBody>
          <a:bodyPr/>
          <a:lstStyle/>
          <a:p>
            <a:r>
              <a:rPr lang="en-US" dirty="0"/>
              <a:t>Branch Campuses</a:t>
            </a:r>
          </a:p>
        </p:txBody>
      </p:sp>
      <p:sp>
        <p:nvSpPr>
          <p:cNvPr id="4" name="Slide Number Placeholder 3">
            <a:extLst>
              <a:ext uri="{FF2B5EF4-FFF2-40B4-BE49-F238E27FC236}">
                <a16:creationId xmlns:a16="http://schemas.microsoft.com/office/drawing/2014/main" id="{A10FF9C9-5B8C-5531-BE41-3F5D1400FF32}"/>
              </a:ext>
            </a:extLst>
          </p:cNvPr>
          <p:cNvSpPr>
            <a:spLocks noGrp="1"/>
          </p:cNvSpPr>
          <p:nvPr>
            <p:ph type="sldNum" sz="quarter" idx="11"/>
          </p:nvPr>
        </p:nvSpPr>
        <p:spPr/>
        <p:txBody>
          <a:bodyPr/>
          <a:lstStyle/>
          <a:p>
            <a:fld id="{DADA6105-A3FA-49B5-BA61-2DD39CF3A21F}" type="slidenum">
              <a:rPr lang="en-US" smtClean="0"/>
              <a:pPr/>
              <a:t>45</a:t>
            </a:fld>
            <a:endParaRPr lang="en-US"/>
          </a:p>
        </p:txBody>
      </p:sp>
      <p:pic>
        <p:nvPicPr>
          <p:cNvPr id="5" name="Picture 4">
            <a:extLst>
              <a:ext uri="{FF2B5EF4-FFF2-40B4-BE49-F238E27FC236}">
                <a16:creationId xmlns:a16="http://schemas.microsoft.com/office/drawing/2014/main" id="{01FA45BF-385E-E4FA-A611-985B1A1B5D5D}"/>
              </a:ext>
            </a:extLst>
          </p:cNvPr>
          <p:cNvPicPr>
            <a:picLocks noChangeAspect="1"/>
          </p:cNvPicPr>
          <p:nvPr/>
        </p:nvPicPr>
        <p:blipFill>
          <a:blip r:embed="rId2"/>
          <a:stretch>
            <a:fillRect/>
          </a:stretch>
        </p:blipFill>
        <p:spPr>
          <a:xfrm>
            <a:off x="2762865" y="1533015"/>
            <a:ext cx="6943110" cy="4607843"/>
          </a:xfrm>
          <a:prstGeom prst="rect">
            <a:avLst/>
          </a:prstGeom>
        </p:spPr>
      </p:pic>
    </p:spTree>
    <p:extLst>
      <p:ext uri="{BB962C8B-B14F-4D97-AF65-F5344CB8AC3E}">
        <p14:creationId xmlns:p14="http://schemas.microsoft.com/office/powerpoint/2010/main" val="2604722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6A7CC-AF55-52F3-E9B6-A228319EF1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56D2E3-900A-8534-1572-8B2656201D78}"/>
              </a:ext>
            </a:extLst>
          </p:cNvPr>
          <p:cNvSpPr>
            <a:spLocks noGrp="1"/>
          </p:cNvSpPr>
          <p:nvPr>
            <p:ph type="title"/>
          </p:nvPr>
        </p:nvSpPr>
        <p:spPr/>
        <p:txBody>
          <a:bodyPr/>
          <a:lstStyle/>
          <a:p>
            <a:r>
              <a:rPr lang="en-US" dirty="0"/>
              <a:t>Independent Community Colleges</a:t>
            </a:r>
          </a:p>
        </p:txBody>
      </p:sp>
      <p:sp>
        <p:nvSpPr>
          <p:cNvPr id="4" name="Slide Number Placeholder 3">
            <a:extLst>
              <a:ext uri="{FF2B5EF4-FFF2-40B4-BE49-F238E27FC236}">
                <a16:creationId xmlns:a16="http://schemas.microsoft.com/office/drawing/2014/main" id="{7D886F43-EAD3-2B5C-4175-B9AC5C8AF81B}"/>
              </a:ext>
            </a:extLst>
          </p:cNvPr>
          <p:cNvSpPr>
            <a:spLocks noGrp="1"/>
          </p:cNvSpPr>
          <p:nvPr>
            <p:ph type="sldNum" sz="quarter" idx="11"/>
          </p:nvPr>
        </p:nvSpPr>
        <p:spPr/>
        <p:txBody>
          <a:bodyPr/>
          <a:lstStyle/>
          <a:p>
            <a:fld id="{DADA6105-A3FA-49B5-BA61-2DD39CF3A21F}" type="slidenum">
              <a:rPr lang="en-US" smtClean="0"/>
              <a:pPr/>
              <a:t>46</a:t>
            </a:fld>
            <a:endParaRPr lang="en-US"/>
          </a:p>
        </p:txBody>
      </p:sp>
      <p:pic>
        <p:nvPicPr>
          <p:cNvPr id="6" name="Picture 5">
            <a:extLst>
              <a:ext uri="{FF2B5EF4-FFF2-40B4-BE49-F238E27FC236}">
                <a16:creationId xmlns:a16="http://schemas.microsoft.com/office/drawing/2014/main" id="{9C00F68E-41FD-A608-328F-58310589B43E}"/>
              </a:ext>
            </a:extLst>
          </p:cNvPr>
          <p:cNvPicPr>
            <a:picLocks noChangeAspect="1"/>
          </p:cNvPicPr>
          <p:nvPr/>
        </p:nvPicPr>
        <p:blipFill>
          <a:blip r:embed="rId2"/>
          <a:stretch>
            <a:fillRect/>
          </a:stretch>
        </p:blipFill>
        <p:spPr>
          <a:xfrm>
            <a:off x="2647555" y="1409194"/>
            <a:ext cx="7454388" cy="4947156"/>
          </a:xfrm>
          <a:prstGeom prst="rect">
            <a:avLst/>
          </a:prstGeom>
        </p:spPr>
      </p:pic>
    </p:spTree>
    <p:extLst>
      <p:ext uri="{BB962C8B-B14F-4D97-AF65-F5344CB8AC3E}">
        <p14:creationId xmlns:p14="http://schemas.microsoft.com/office/powerpoint/2010/main" val="7225176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4646F-2DAE-2C38-C46E-B94018DA03A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D3A6DE2-62C1-6921-1B05-0F29DD01E923}"/>
              </a:ext>
            </a:extLst>
          </p:cNvPr>
          <p:cNvSpPr>
            <a:spLocks noGrp="1"/>
          </p:cNvSpPr>
          <p:nvPr>
            <p:ph type="title"/>
          </p:nvPr>
        </p:nvSpPr>
        <p:spPr/>
        <p:txBody>
          <a:bodyPr/>
          <a:lstStyle/>
          <a:p>
            <a:r>
              <a:rPr lang="en-US" dirty="0"/>
              <a:t>Continuum Approach</a:t>
            </a:r>
          </a:p>
        </p:txBody>
      </p:sp>
      <p:sp>
        <p:nvSpPr>
          <p:cNvPr id="5" name="Text Placeholder 4">
            <a:extLst>
              <a:ext uri="{FF2B5EF4-FFF2-40B4-BE49-F238E27FC236}">
                <a16:creationId xmlns:a16="http://schemas.microsoft.com/office/drawing/2014/main" id="{5A263B03-2366-DF7B-818A-8AAD5D0A5AD5}"/>
              </a:ext>
            </a:extLst>
          </p:cNvPr>
          <p:cNvSpPr>
            <a:spLocks noGrp="1"/>
          </p:cNvSpPr>
          <p:nvPr>
            <p:ph type="body" idx="1"/>
          </p:nvPr>
        </p:nvSpPr>
        <p:spPr/>
        <p:txBody>
          <a:bodyPr/>
          <a:lstStyle/>
          <a:p>
            <a:r>
              <a:rPr lang="en-US" dirty="0"/>
              <a:t>Considering Institution and Students</a:t>
            </a:r>
          </a:p>
        </p:txBody>
      </p:sp>
      <p:sp>
        <p:nvSpPr>
          <p:cNvPr id="3" name="Slide Number Placeholder 2">
            <a:extLst>
              <a:ext uri="{FF2B5EF4-FFF2-40B4-BE49-F238E27FC236}">
                <a16:creationId xmlns:a16="http://schemas.microsoft.com/office/drawing/2014/main" id="{8B7B5141-EA20-8695-25DB-C7A56F2855FE}"/>
              </a:ext>
            </a:extLst>
          </p:cNvPr>
          <p:cNvSpPr>
            <a:spLocks noGrp="1"/>
          </p:cNvSpPr>
          <p:nvPr>
            <p:ph type="sldNum" sz="quarter" idx="11"/>
          </p:nvPr>
        </p:nvSpPr>
        <p:spPr/>
        <p:txBody>
          <a:bodyPr/>
          <a:lstStyle/>
          <a:p>
            <a:fld id="{DADA6105-A3FA-49B5-BA61-2DD39CF3A21F}" type="slidenum">
              <a:rPr lang="en-US" smtClean="0"/>
              <a:pPr/>
              <a:t>47</a:t>
            </a:fld>
            <a:endParaRPr lang="en-US"/>
          </a:p>
        </p:txBody>
      </p:sp>
    </p:spTree>
    <p:extLst>
      <p:ext uri="{BB962C8B-B14F-4D97-AF65-F5344CB8AC3E}">
        <p14:creationId xmlns:p14="http://schemas.microsoft.com/office/powerpoint/2010/main" val="34568372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26840-A8FE-3231-AA44-FA1246ED8B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FA566A-06CB-B9BF-7004-98DEC8F2DB18}"/>
              </a:ext>
            </a:extLst>
          </p:cNvPr>
          <p:cNvSpPr>
            <a:spLocks noGrp="1"/>
          </p:cNvSpPr>
          <p:nvPr>
            <p:ph type="title"/>
          </p:nvPr>
        </p:nvSpPr>
        <p:spPr/>
        <p:txBody>
          <a:bodyPr/>
          <a:lstStyle/>
          <a:p>
            <a:r>
              <a:rPr lang="en-US" dirty="0"/>
              <a:t>NM Rural Serving Institution (Strict)</a:t>
            </a:r>
          </a:p>
        </p:txBody>
      </p:sp>
      <p:sp>
        <p:nvSpPr>
          <p:cNvPr id="4" name="Slide Number Placeholder 3">
            <a:extLst>
              <a:ext uri="{FF2B5EF4-FFF2-40B4-BE49-F238E27FC236}">
                <a16:creationId xmlns:a16="http://schemas.microsoft.com/office/drawing/2014/main" id="{4CED09E7-224A-ED2F-A1D4-8AD0DE2F0791}"/>
              </a:ext>
            </a:extLst>
          </p:cNvPr>
          <p:cNvSpPr>
            <a:spLocks noGrp="1"/>
          </p:cNvSpPr>
          <p:nvPr>
            <p:ph type="sldNum" sz="quarter" idx="11"/>
          </p:nvPr>
        </p:nvSpPr>
        <p:spPr/>
        <p:txBody>
          <a:bodyPr/>
          <a:lstStyle/>
          <a:p>
            <a:fld id="{DADA6105-A3FA-49B5-BA61-2DD39CF3A21F}" type="slidenum">
              <a:rPr lang="en-US" smtClean="0"/>
              <a:pPr/>
              <a:t>48</a:t>
            </a:fld>
            <a:endParaRPr lang="en-US"/>
          </a:p>
        </p:txBody>
      </p:sp>
      <p:graphicFrame>
        <p:nvGraphicFramePr>
          <p:cNvPr id="7" name="Table 6">
            <a:extLst>
              <a:ext uri="{FF2B5EF4-FFF2-40B4-BE49-F238E27FC236}">
                <a16:creationId xmlns:a16="http://schemas.microsoft.com/office/drawing/2014/main" id="{1462E1A5-7D7E-ADED-33D8-143A8C69EED0}"/>
              </a:ext>
            </a:extLst>
          </p:cNvPr>
          <p:cNvGraphicFramePr>
            <a:graphicFrameLocks noGrp="1"/>
          </p:cNvGraphicFramePr>
          <p:nvPr>
            <p:extLst>
              <p:ext uri="{D42A27DB-BD31-4B8C-83A1-F6EECF244321}">
                <p14:modId xmlns:p14="http://schemas.microsoft.com/office/powerpoint/2010/main" val="2459967245"/>
              </p:ext>
            </p:extLst>
          </p:nvPr>
        </p:nvGraphicFramePr>
        <p:xfrm>
          <a:off x="3301179" y="1261360"/>
          <a:ext cx="5437239" cy="4958080"/>
        </p:xfrm>
        <a:graphic>
          <a:graphicData uri="http://schemas.openxmlformats.org/drawingml/2006/table">
            <a:tbl>
              <a:tblPr/>
              <a:tblGrid>
                <a:gridCol w="4066351">
                  <a:extLst>
                    <a:ext uri="{9D8B030D-6E8A-4147-A177-3AD203B41FA5}">
                      <a16:colId xmlns:a16="http://schemas.microsoft.com/office/drawing/2014/main" val="20000"/>
                    </a:ext>
                  </a:extLst>
                </a:gridCol>
                <a:gridCol w="1370888">
                  <a:extLst>
                    <a:ext uri="{9D8B030D-6E8A-4147-A177-3AD203B41FA5}">
                      <a16:colId xmlns:a16="http://schemas.microsoft.com/office/drawing/2014/main" val="20003"/>
                    </a:ext>
                  </a:extLst>
                </a:gridCol>
              </a:tblGrid>
              <a:tr h="227228">
                <a:tc>
                  <a:txBody>
                    <a:bodyPr/>
                    <a:lstStyle/>
                    <a:p>
                      <a:pPr marL="63500" marR="63500" algn="l">
                        <a:lnSpc>
                          <a:spcPct val="100000"/>
                        </a:lnSpc>
                        <a:spcBef>
                          <a:spcPts val="500"/>
                        </a:spcBef>
                        <a:spcAft>
                          <a:spcPts val="500"/>
                        </a:spcAft>
                        <a:buNone/>
                      </a:pPr>
                      <a:r>
                        <a:rPr sz="1200" b="1" i="0" u="none" strike="noStrike" cap="none">
                          <a:solidFill>
                            <a:srgbClr val="FFFFFF">
                              <a:alpha val="100000"/>
                            </a:srgbClr>
                          </a:solidFill>
                          <a:latin typeface="Arial"/>
                          <a:cs typeface="Arial"/>
                          <a:sym typeface="Arial"/>
                        </a:rPr>
                        <a:t>Institution / Campus</a:t>
                      </a:r>
                    </a:p>
                  </a:txBody>
                  <a:tcPr marL="0" marR="0" marT="63500" marB="63500" anchor="ctr">
                    <a:lnL w="0" cap="flat" cmpd="sng" algn="ctr">
                      <a:noFill/>
                      <a:prstDash val="solid"/>
                    </a:lnL>
                    <a:lnR w="0" cap="flat" cmpd="sng" algn="ctr">
                      <a:noFill/>
                      <a:prstDash val="solid"/>
                    </a:lnR>
                    <a:lnT w="19050" cap="flat" cmpd="sng" algn="ctr">
                      <a:solidFill>
                        <a:srgbClr val="666666">
                          <a:alpha val="100000"/>
                        </a:srgbClr>
                      </a:solidFill>
                      <a:prstDash val="solid"/>
                    </a:lnT>
                    <a:lnB w="19050" cap="flat" cmpd="sng" algn="ctr">
                      <a:solidFill>
                        <a:srgbClr val="666666">
                          <a:alpha val="100000"/>
                        </a:srgbClr>
                      </a:solidFill>
                      <a:prstDash val="solid"/>
                    </a:lnB>
                    <a:solidFill>
                      <a:srgbClr val="2B4F80">
                        <a:alpha val="100000"/>
                      </a:srgbClr>
                    </a:solidFill>
                  </a:tcPr>
                </a:tc>
                <a:tc>
                  <a:txBody>
                    <a:bodyPr/>
                    <a:lstStyle/>
                    <a:p>
                      <a:pPr marL="63500" marR="63500" algn="ctr">
                        <a:lnSpc>
                          <a:spcPct val="100000"/>
                        </a:lnSpc>
                        <a:spcBef>
                          <a:spcPts val="500"/>
                        </a:spcBef>
                        <a:spcAft>
                          <a:spcPts val="500"/>
                        </a:spcAft>
                        <a:buNone/>
                      </a:pPr>
                      <a:r>
                        <a:rPr sz="1200" b="1" i="0" u="none" strike="noStrike" cap="none">
                          <a:solidFill>
                            <a:srgbClr val="FFFFFF">
                              <a:alpha val="100000"/>
                            </a:srgbClr>
                          </a:solidFill>
                          <a:latin typeface="Arial"/>
                          <a:cs typeface="Arial"/>
                          <a:sym typeface="Arial"/>
                        </a:rPr>
                        <a:t>% Rural Strict</a:t>
                      </a:r>
                    </a:p>
                  </a:txBody>
                  <a:tcPr marL="0" marR="0" marT="63500" marB="63500" anchor="ctr">
                    <a:lnL w="0" cap="flat" cmpd="sng" algn="ctr">
                      <a:noFill/>
                      <a:prstDash val="solid"/>
                    </a:lnL>
                    <a:lnR w="0" cap="flat" cmpd="sng" algn="ctr">
                      <a:noFill/>
                      <a:prstDash val="solid"/>
                    </a:lnR>
                    <a:lnT w="19050" cap="flat" cmpd="sng" algn="ctr">
                      <a:solidFill>
                        <a:srgbClr val="666666">
                          <a:alpha val="100000"/>
                        </a:srgbClr>
                      </a:solidFill>
                      <a:prstDash val="solid"/>
                    </a:lnT>
                    <a:lnB w="19050" cap="flat" cmpd="sng" algn="ctr">
                      <a:solidFill>
                        <a:srgbClr val="666666"/>
                      </a:solidFill>
                      <a:prstDash val="solid"/>
                      <a:round/>
                      <a:headEnd type="none" w="med" len="med"/>
                      <a:tailEnd type="none" w="med" len="med"/>
                    </a:lnB>
                    <a:solidFill>
                      <a:srgbClr val="2B4F80">
                        <a:alpha val="100000"/>
                      </a:srgbClr>
                    </a:solidFill>
                  </a:tcPr>
                </a:tc>
                <a:extLst>
                  <a:ext uri="{0D108BD9-81ED-4DB2-BD59-A6C34878D82A}">
                    <a16:rowId xmlns:a16="http://schemas.microsoft.com/office/drawing/2014/main" val="10000"/>
                  </a:ext>
                </a:extLst>
              </a:tr>
              <a:tr h="227228">
                <a:tc>
                  <a:txBody>
                    <a:bodyPr/>
                    <a:lstStyle/>
                    <a:p>
                      <a:pPr marL="63500" marR="63500" algn="l">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Northern New Mexico College</a:t>
                      </a:r>
                    </a:p>
                  </a:txBody>
                  <a:tcPr marL="0" marR="0" marT="63500" marB="63500" anchor="ctr">
                    <a:lnL w="0" cap="flat" cmpd="sng" algn="ctr">
                      <a:noFill/>
                      <a:prstDash val="solid"/>
                    </a:lnL>
                    <a:lnR w="0" cap="flat" cmpd="sng" algn="ctr">
                      <a:noFill/>
                      <a:prstDash val="solid"/>
                    </a:lnR>
                    <a:lnT w="19050" cap="flat" cmpd="sng" algn="ctr">
                      <a:solidFill>
                        <a:srgbClr val="666666"/>
                      </a:solidFill>
                      <a:prstDash val="solid"/>
                      <a:round/>
                      <a:headEnd type="none" w="med" len="med"/>
                      <a:tailEnd type="none" w="med" len="me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31.6</a:t>
                      </a:r>
                    </a:p>
                  </a:txBody>
                  <a:tcPr marL="0" marR="0" marT="63500" marB="63500" anchor="ctr">
                    <a:lnL w="0" cap="flat" cmpd="sng" algn="ctr">
                      <a:noFill/>
                      <a:prstDash val="solid"/>
                    </a:lnL>
                    <a:lnR w="0" cap="flat" cmpd="sng" algn="ctr">
                      <a:noFill/>
                      <a:prstDash val="solid"/>
                    </a:lnR>
                    <a:lnT w="19050"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chemeClr val="tx2">
                        <a:lumMod val="20000"/>
                        <a:lumOff val="80000"/>
                        <a:alpha val="0"/>
                      </a:schemeClr>
                    </a:solidFill>
                  </a:tcPr>
                </a:tc>
                <a:extLst>
                  <a:ext uri="{0D108BD9-81ED-4DB2-BD59-A6C34878D82A}">
                    <a16:rowId xmlns:a16="http://schemas.microsoft.com/office/drawing/2014/main" val="10001"/>
                  </a:ext>
                </a:extLst>
              </a:tr>
              <a:tr h="227228">
                <a:tc>
                  <a:txBody>
                    <a:bodyPr/>
                    <a:lstStyle/>
                    <a:p>
                      <a:pPr marL="63500" marR="63500" algn="l">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Luna Community College</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29.4</a:t>
                      </a:r>
                    </a:p>
                  </a:txBody>
                  <a:tcPr marL="0" marR="0" marT="63500" marB="63500" anchor="ctr">
                    <a:lnL w="0" cap="flat" cmpd="sng" algn="ctr">
                      <a:noFill/>
                      <a:prstDash val="solid"/>
                    </a:lnL>
                    <a:lnR w="0" cap="flat" cmpd="sng" algn="ctr">
                      <a:noFill/>
                      <a:prstDash val="soli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chemeClr val="tx2">
                        <a:lumMod val="20000"/>
                        <a:lumOff val="80000"/>
                        <a:alpha val="0"/>
                      </a:schemeClr>
                    </a:solidFill>
                  </a:tcPr>
                </a:tc>
                <a:extLst>
                  <a:ext uri="{0D108BD9-81ED-4DB2-BD59-A6C34878D82A}">
                    <a16:rowId xmlns:a16="http://schemas.microsoft.com/office/drawing/2014/main" val="10002"/>
                  </a:ext>
                </a:extLst>
              </a:tr>
              <a:tr h="227228">
                <a:tc>
                  <a:txBody>
                    <a:bodyPr/>
                    <a:lstStyle/>
                    <a:p>
                      <a:pPr marL="63500" marR="63500" algn="l">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Eastern New Mexico University — Ruidoso Branch</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25.5</a:t>
                      </a:r>
                    </a:p>
                  </a:txBody>
                  <a:tcPr marL="0" marR="0" marT="63500" marB="63500" anchor="ctr">
                    <a:lnL w="0" cap="flat" cmpd="sng" algn="ctr">
                      <a:noFill/>
                      <a:prstDash val="solid"/>
                    </a:lnL>
                    <a:lnR w="0" cap="flat" cmpd="sng" algn="ctr">
                      <a:noFill/>
                      <a:prstDash val="soli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chemeClr val="tx2">
                        <a:lumMod val="20000"/>
                        <a:lumOff val="80000"/>
                        <a:alpha val="0"/>
                      </a:schemeClr>
                    </a:solidFill>
                  </a:tcPr>
                </a:tc>
                <a:extLst>
                  <a:ext uri="{0D108BD9-81ED-4DB2-BD59-A6C34878D82A}">
                    <a16:rowId xmlns:a16="http://schemas.microsoft.com/office/drawing/2014/main" val="10003"/>
                  </a:ext>
                </a:extLst>
              </a:tr>
              <a:tr h="227228">
                <a:tc>
                  <a:txBody>
                    <a:bodyPr/>
                    <a:lstStyle/>
                    <a:p>
                      <a:pPr marL="63500" marR="63500" algn="l">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Mesalands Community College</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24.4</a:t>
                      </a:r>
                    </a:p>
                  </a:txBody>
                  <a:tcPr marL="0" marR="0" marT="63500" marB="63500" anchor="ctr">
                    <a:lnL w="0" cap="flat" cmpd="sng" algn="ctr">
                      <a:noFill/>
                      <a:prstDash val="solid"/>
                    </a:lnL>
                    <a:lnR w="0" cap="flat" cmpd="sng" algn="ctr">
                      <a:noFill/>
                      <a:prstDash val="soli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chemeClr val="tx2">
                        <a:lumMod val="20000"/>
                        <a:lumOff val="80000"/>
                        <a:alpha val="0"/>
                      </a:schemeClr>
                    </a:solidFill>
                  </a:tcPr>
                </a:tc>
                <a:extLst>
                  <a:ext uri="{0D108BD9-81ED-4DB2-BD59-A6C34878D82A}">
                    <a16:rowId xmlns:a16="http://schemas.microsoft.com/office/drawing/2014/main" val="10004"/>
                  </a:ext>
                </a:extLst>
              </a:tr>
              <a:tr h="227228">
                <a:tc>
                  <a:txBody>
                    <a:bodyPr/>
                    <a:lstStyle/>
                    <a:p>
                      <a:pPr marL="63500" marR="63500" algn="l">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New Mexico State University — Grants Branch</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19.1</a:t>
                      </a:r>
                    </a:p>
                  </a:txBody>
                  <a:tcPr marL="0" marR="0" marT="63500" marB="63500" anchor="ctr">
                    <a:lnL w="0" cap="flat" cmpd="sng" algn="ctr">
                      <a:noFill/>
                      <a:prstDash val="solid"/>
                    </a:lnL>
                    <a:lnR w="0" cap="flat" cmpd="sng" algn="ctr">
                      <a:noFill/>
                      <a:prstDash val="soli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chemeClr val="tx2">
                        <a:lumMod val="20000"/>
                        <a:lumOff val="80000"/>
                        <a:alpha val="0"/>
                      </a:schemeClr>
                    </a:solidFill>
                  </a:tcPr>
                </a:tc>
                <a:extLst>
                  <a:ext uri="{0D108BD9-81ED-4DB2-BD59-A6C34878D82A}">
                    <a16:rowId xmlns:a16="http://schemas.microsoft.com/office/drawing/2014/main" val="10005"/>
                  </a:ext>
                </a:extLst>
              </a:tr>
              <a:tr h="227228">
                <a:tc>
                  <a:txBody>
                    <a:bodyPr/>
                    <a:lstStyle/>
                    <a:p>
                      <a:pPr marL="63500" marR="63500" algn="l">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University of New Mexico — Gallup Branch</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18.8</a:t>
                      </a:r>
                    </a:p>
                  </a:txBody>
                  <a:tcPr marL="0" marR="0" marT="63500" marB="63500" anchor="ctr">
                    <a:lnL w="0" cap="flat" cmpd="sng" algn="ctr">
                      <a:noFill/>
                      <a:prstDash val="solid"/>
                    </a:lnL>
                    <a:lnR w="0" cap="flat" cmpd="sng" algn="ctr">
                      <a:noFill/>
                      <a:prstDash val="soli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chemeClr val="tx2">
                        <a:lumMod val="20000"/>
                        <a:lumOff val="80000"/>
                        <a:alpha val="0"/>
                      </a:schemeClr>
                    </a:solidFill>
                  </a:tcPr>
                </a:tc>
                <a:extLst>
                  <a:ext uri="{0D108BD9-81ED-4DB2-BD59-A6C34878D82A}">
                    <a16:rowId xmlns:a16="http://schemas.microsoft.com/office/drawing/2014/main" val="10006"/>
                  </a:ext>
                </a:extLst>
              </a:tr>
              <a:tr h="227228">
                <a:tc>
                  <a:txBody>
                    <a:bodyPr/>
                    <a:lstStyle/>
                    <a:p>
                      <a:pPr marL="63500" marR="63500" algn="l">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Eastern New Mexico University — Main</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16.9</a:t>
                      </a:r>
                    </a:p>
                  </a:txBody>
                  <a:tcPr marL="0" marR="0" marT="63500" marB="63500" anchor="ctr">
                    <a:lnL w="0" cap="flat" cmpd="sng" algn="ctr">
                      <a:noFill/>
                      <a:prstDash val="solid"/>
                    </a:lnL>
                    <a:lnR w="0" cap="flat" cmpd="sng" algn="ctr">
                      <a:noFill/>
                      <a:prstDash val="soli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chemeClr val="tx2">
                        <a:lumMod val="20000"/>
                        <a:lumOff val="80000"/>
                        <a:alpha val="0"/>
                      </a:schemeClr>
                    </a:solidFill>
                  </a:tcPr>
                </a:tc>
                <a:extLst>
                  <a:ext uri="{0D108BD9-81ED-4DB2-BD59-A6C34878D82A}">
                    <a16:rowId xmlns:a16="http://schemas.microsoft.com/office/drawing/2014/main" val="10007"/>
                  </a:ext>
                </a:extLst>
              </a:tr>
              <a:tr h="227228">
                <a:tc>
                  <a:txBody>
                    <a:bodyPr/>
                    <a:lstStyle/>
                    <a:p>
                      <a:pPr marL="63500" marR="63500" algn="l">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Clovis Community College</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16.7</a:t>
                      </a:r>
                    </a:p>
                  </a:txBody>
                  <a:tcPr marL="0" marR="0" marT="63500" marB="63500" anchor="ctr">
                    <a:lnL w="0" cap="flat" cmpd="sng" algn="ctr">
                      <a:noFill/>
                      <a:prstDash val="solid"/>
                    </a:lnL>
                    <a:lnR w="0" cap="flat" cmpd="sng" algn="ctr">
                      <a:noFill/>
                      <a:prstDash val="soli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chemeClr val="tx2">
                        <a:lumMod val="20000"/>
                        <a:lumOff val="80000"/>
                        <a:alpha val="0"/>
                      </a:schemeClr>
                    </a:solidFill>
                  </a:tcPr>
                </a:tc>
                <a:extLst>
                  <a:ext uri="{0D108BD9-81ED-4DB2-BD59-A6C34878D82A}">
                    <a16:rowId xmlns:a16="http://schemas.microsoft.com/office/drawing/2014/main" val="10008"/>
                  </a:ext>
                </a:extLst>
              </a:tr>
              <a:tr h="227228">
                <a:tc>
                  <a:txBody>
                    <a:bodyPr/>
                    <a:lstStyle/>
                    <a:p>
                      <a:pPr marL="63500" marR="63500" algn="l">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New Mexico Highlands University</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57150" cap="flat" cmpd="sng" algn="ctr">
                      <a:solidFill>
                        <a:schemeClr val="tx1"/>
                      </a:solidFill>
                      <a:prstDash val="solid"/>
                      <a:round/>
                      <a:headEnd type="none" w="med" len="med"/>
                      <a:tailEnd type="none" w="med" len="me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1" i="0" u="none" strike="noStrike" cap="none" dirty="0">
                          <a:solidFill>
                            <a:srgbClr val="7A1C0E">
                              <a:alpha val="100000"/>
                            </a:srgbClr>
                          </a:solidFill>
                          <a:latin typeface="Arial"/>
                          <a:cs typeface="Arial"/>
                          <a:sym typeface="Arial"/>
                        </a:rPr>
                        <a:t>16.4</a:t>
                      </a:r>
                    </a:p>
                  </a:txBody>
                  <a:tcPr marL="0" marR="0" marT="63500" marB="63500" anchor="ctr">
                    <a:lnL w="0" cap="flat" cmpd="sng" algn="ctr">
                      <a:noFill/>
                      <a:prstDash val="solid"/>
                    </a:lnL>
                    <a:lnR w="0" cap="flat" cmpd="sng" algn="ctr">
                      <a:noFill/>
                      <a:prstDash val="solid"/>
                    </a:lnR>
                    <a:lnT w="9525" cap="flat" cmpd="sng" algn="ctr">
                      <a:solidFill>
                        <a:srgbClr val="666666"/>
                      </a:solidFill>
                      <a:prstDash val="solid"/>
                      <a:round/>
                      <a:headEnd type="none" w="med" len="med"/>
                      <a:tailEnd type="none" w="med" len="med"/>
                    </a:lnT>
                    <a:lnB w="57150" cap="flat" cmpd="sng" algn="ctr">
                      <a:solidFill>
                        <a:schemeClr val="tx1"/>
                      </a:solidFill>
                      <a:prstDash val="solid"/>
                      <a:round/>
                      <a:headEnd type="none" w="med" len="med"/>
                      <a:tailEnd type="none" w="med" len="med"/>
                    </a:lnB>
                    <a:solidFill>
                      <a:schemeClr val="tx2">
                        <a:lumMod val="20000"/>
                        <a:lumOff val="80000"/>
                        <a:alpha val="0"/>
                      </a:schemeClr>
                    </a:solidFill>
                  </a:tcPr>
                </a:tc>
                <a:extLst>
                  <a:ext uri="{0D108BD9-81ED-4DB2-BD59-A6C34878D82A}">
                    <a16:rowId xmlns:a16="http://schemas.microsoft.com/office/drawing/2014/main" val="10009"/>
                  </a:ext>
                </a:extLst>
              </a:tr>
              <a:tr h="227228">
                <a:tc>
                  <a:txBody>
                    <a:bodyPr/>
                    <a:lstStyle/>
                    <a:p>
                      <a:pPr marL="63500" marR="63500" algn="l">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New Mexico State University — Alamogordo Branch</a:t>
                      </a:r>
                    </a:p>
                  </a:txBody>
                  <a:tcPr marL="0" marR="0" marT="63500" marB="63500" anchor="ctr">
                    <a:lnL w="0" cap="flat" cmpd="sng" algn="ctr">
                      <a:noFill/>
                      <a:prstDash val="solid"/>
                    </a:lnL>
                    <a:lnR w="0" cap="flat" cmpd="sng" algn="ctr">
                      <a:noFill/>
                      <a:prstDash val="solid"/>
                    </a:lnR>
                    <a:lnT w="57150" cap="flat" cmpd="sng" algn="ctr">
                      <a:solidFill>
                        <a:schemeClr val="tx1"/>
                      </a:solidFill>
                      <a:prstDash val="solid"/>
                      <a:round/>
                      <a:headEnd type="none" w="med" len="med"/>
                      <a:tailEnd type="none" w="med" len="me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1" i="0" u="none" strike="noStrike" cap="none" dirty="0">
                          <a:solidFill>
                            <a:srgbClr val="7A1C0E">
                              <a:alpha val="100000"/>
                            </a:srgbClr>
                          </a:solidFill>
                          <a:latin typeface="Arial"/>
                          <a:cs typeface="Arial"/>
                          <a:sym typeface="Arial"/>
                        </a:rPr>
                        <a:t>14.8</a:t>
                      </a:r>
                    </a:p>
                  </a:txBody>
                  <a:tcPr marL="0" marR="0" marT="63500" marB="63500" anchor="ctr">
                    <a:lnL w="0" cap="flat" cmpd="sng" algn="ctr">
                      <a:noFill/>
                      <a:prstDash val="solid"/>
                    </a:lnL>
                    <a:lnR w="0" cap="flat" cmpd="sng" algn="ctr">
                      <a:noFill/>
                      <a:prstDash val="solid"/>
                    </a:lnR>
                    <a:lnT w="57150" cap="flat" cmpd="sng" algn="ctr">
                      <a:solidFill>
                        <a:schemeClr val="tx1"/>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10"/>
                  </a:ext>
                </a:extLst>
              </a:tr>
              <a:tr h="227228">
                <a:tc>
                  <a:txBody>
                    <a:bodyPr/>
                    <a:lstStyle/>
                    <a:p>
                      <a:pPr marL="63500" marR="63500" algn="l">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Eastern New Mexico University — Roswell Branch</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14.3</a:t>
                      </a:r>
                    </a:p>
                  </a:txBody>
                  <a:tcPr marL="0" marR="0" marT="63500" marB="63500" anchor="ctr">
                    <a:lnL w="0" cap="flat" cmpd="sng" algn="ctr">
                      <a:noFill/>
                      <a:prstDash val="solid"/>
                    </a:lnL>
                    <a:lnR w="0" cap="flat" cmpd="sng" algn="ctr">
                      <a:noFill/>
                      <a:prstDash val="soli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11"/>
                  </a:ext>
                </a:extLst>
              </a:tr>
              <a:tr h="227228">
                <a:tc>
                  <a:txBody>
                    <a:bodyPr/>
                    <a:lstStyle/>
                    <a:p>
                      <a:pPr marL="63500" marR="63500" algn="l">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University of New Mexico — Los Alamos Branch</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12.6</a:t>
                      </a:r>
                    </a:p>
                  </a:txBody>
                  <a:tcPr marL="0" marR="0" marT="63500" marB="63500" anchor="ctr">
                    <a:lnL w="0" cap="flat" cmpd="sng" algn="ctr">
                      <a:noFill/>
                      <a:prstDash val="solid"/>
                    </a:lnL>
                    <a:lnR w="0" cap="flat" cmpd="sng" algn="ctr">
                      <a:noFill/>
                      <a:prstDash val="soli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12"/>
                  </a:ext>
                </a:extLst>
              </a:tr>
              <a:tr h="227228">
                <a:tc>
                  <a:txBody>
                    <a:bodyPr/>
                    <a:lstStyle/>
                    <a:p>
                      <a:pPr marL="63500" marR="63500" algn="l">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Western New Mexico University</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12.6</a:t>
                      </a:r>
                    </a:p>
                  </a:txBody>
                  <a:tcPr marL="0" marR="0" marT="63500" marB="63500" anchor="ctr">
                    <a:lnL w="0" cap="flat" cmpd="sng" algn="ctr">
                      <a:noFill/>
                      <a:prstDash val="solid"/>
                    </a:lnL>
                    <a:lnR w="0" cap="flat" cmpd="sng" algn="ctr">
                      <a:noFill/>
                      <a:prstDash val="soli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13"/>
                  </a:ext>
                </a:extLst>
              </a:tr>
              <a:tr h="227228">
                <a:tc>
                  <a:txBody>
                    <a:bodyPr/>
                    <a:lstStyle/>
                    <a:p>
                      <a:pPr marL="63500" marR="63500" algn="l">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New Mexico State University — Dona Ana Branch</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11.5</a:t>
                      </a:r>
                    </a:p>
                  </a:txBody>
                  <a:tcPr marL="0" marR="0" marT="63500" marB="63500" anchor="ctr">
                    <a:lnL w="0" cap="flat" cmpd="sng" algn="ctr">
                      <a:noFill/>
                      <a:prstDash val="solid"/>
                    </a:lnL>
                    <a:lnR w="0" cap="flat" cmpd="sng" algn="ctr">
                      <a:noFill/>
                      <a:prstDash val="soli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alpha val="0"/>
                      </a:srgbClr>
                    </a:solidFill>
                  </a:tcPr>
                </a:tc>
                <a:extLst>
                  <a:ext uri="{0D108BD9-81ED-4DB2-BD59-A6C34878D82A}">
                    <a16:rowId xmlns:a16="http://schemas.microsoft.com/office/drawing/2014/main" val="10014"/>
                  </a:ext>
                </a:extLst>
              </a:tr>
              <a:tr h="227228">
                <a:tc>
                  <a:txBody>
                    <a:bodyPr/>
                    <a:lstStyle/>
                    <a:p>
                      <a:pPr marL="63500" marR="63500" algn="l">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New Mexico State University — Main</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1" i="0" u="none" strike="noStrike" cap="none" dirty="0">
                          <a:solidFill>
                            <a:srgbClr val="7A1C0E">
                              <a:alpha val="100000"/>
                            </a:srgbClr>
                          </a:solidFill>
                          <a:latin typeface="Arial"/>
                          <a:cs typeface="Arial"/>
                          <a:sym typeface="Arial"/>
                        </a:rPr>
                        <a:t>10.9</a:t>
                      </a:r>
                    </a:p>
                  </a:txBody>
                  <a:tcPr marL="0" marR="0" marT="63500" marB="63500" anchor="ctr">
                    <a:lnL w="0" cap="flat" cmpd="sng" algn="ctr">
                      <a:noFill/>
                      <a:prstDash val="solid"/>
                    </a:lnL>
                    <a:lnR w="0" cap="flat" cmpd="sng" algn="ctr">
                      <a:noFill/>
                      <a:prstDash val="solid"/>
                    </a:lnR>
                    <a:lnT w="9525" cap="flat" cmpd="sng" algn="ctr">
                      <a:solidFill>
                        <a:srgbClr val="666666"/>
                      </a:solidFill>
                      <a:prstDash val="solid"/>
                      <a:round/>
                      <a:headEnd type="none" w="med" len="med"/>
                      <a:tailEnd type="none" w="med" len="med"/>
                    </a:lnT>
                    <a:lnB w="9525" cap="flat" cmpd="sng" algn="ctr">
                      <a:solidFill>
                        <a:srgbClr val="666666">
                          <a:alpha val="100000"/>
                        </a:srgbClr>
                      </a:solidFill>
                      <a:prstDash val="solid"/>
                    </a:lnB>
                    <a:solidFill>
                      <a:srgbClr val="FFFFFF">
                        <a:alpha val="0"/>
                      </a:srgbClr>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8311507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0E1E0-5987-8E64-3180-750F4C6057B0}"/>
              </a:ext>
            </a:extLst>
          </p:cNvPr>
          <p:cNvSpPr>
            <a:spLocks noGrp="1"/>
          </p:cNvSpPr>
          <p:nvPr>
            <p:ph type="title"/>
          </p:nvPr>
        </p:nvSpPr>
        <p:spPr/>
        <p:txBody>
          <a:bodyPr/>
          <a:lstStyle/>
          <a:p>
            <a:r>
              <a:rPr lang="en-US" dirty="0"/>
              <a:t>NM Rural Serving Institutions (Strict)</a:t>
            </a:r>
          </a:p>
        </p:txBody>
      </p:sp>
      <p:pic>
        <p:nvPicPr>
          <p:cNvPr id="6" name="Content Placeholder 5">
            <a:extLst>
              <a:ext uri="{FF2B5EF4-FFF2-40B4-BE49-F238E27FC236}">
                <a16:creationId xmlns:a16="http://schemas.microsoft.com/office/drawing/2014/main" id="{4B4E3E49-4D10-CE56-53CF-AF6C7D9B05CB}"/>
              </a:ext>
            </a:extLst>
          </p:cNvPr>
          <p:cNvPicPr>
            <a:picLocks noGrp="1" noChangeAspect="1"/>
          </p:cNvPicPr>
          <p:nvPr>
            <p:ph idx="1"/>
          </p:nvPr>
        </p:nvPicPr>
        <p:blipFill>
          <a:blip r:embed="rId2"/>
          <a:stretch>
            <a:fillRect/>
          </a:stretch>
        </p:blipFill>
        <p:spPr>
          <a:xfrm>
            <a:off x="1838632" y="1356852"/>
            <a:ext cx="7973962" cy="4999498"/>
          </a:xfrm>
          <a:prstGeom prst="rect">
            <a:avLst/>
          </a:prstGeom>
        </p:spPr>
      </p:pic>
      <p:sp>
        <p:nvSpPr>
          <p:cNvPr id="4" name="Slide Number Placeholder 3">
            <a:extLst>
              <a:ext uri="{FF2B5EF4-FFF2-40B4-BE49-F238E27FC236}">
                <a16:creationId xmlns:a16="http://schemas.microsoft.com/office/drawing/2014/main" id="{18A0F259-0A32-FC29-6BD1-F77041803E78}"/>
              </a:ext>
            </a:extLst>
          </p:cNvPr>
          <p:cNvSpPr>
            <a:spLocks noGrp="1"/>
          </p:cNvSpPr>
          <p:nvPr>
            <p:ph type="sldNum" sz="quarter" idx="11"/>
          </p:nvPr>
        </p:nvSpPr>
        <p:spPr/>
        <p:txBody>
          <a:bodyPr/>
          <a:lstStyle/>
          <a:p>
            <a:fld id="{DADA6105-A3FA-49B5-BA61-2DD39CF3A21F}" type="slidenum">
              <a:rPr lang="en-US" smtClean="0"/>
              <a:pPr/>
              <a:t>49</a:t>
            </a:fld>
            <a:endParaRPr lang="en-US"/>
          </a:p>
        </p:txBody>
      </p:sp>
    </p:spTree>
    <p:extLst>
      <p:ext uri="{BB962C8B-B14F-4D97-AF65-F5344CB8AC3E}">
        <p14:creationId xmlns:p14="http://schemas.microsoft.com/office/powerpoint/2010/main" val="2884357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D37E0-69AD-19BF-A4E2-4AD30B1BA370}"/>
              </a:ext>
            </a:extLst>
          </p:cNvPr>
          <p:cNvSpPr>
            <a:spLocks noGrp="1"/>
          </p:cNvSpPr>
          <p:nvPr>
            <p:ph type="title"/>
          </p:nvPr>
        </p:nvSpPr>
        <p:spPr/>
        <p:txBody>
          <a:bodyPr/>
          <a:lstStyle/>
          <a:p>
            <a:r>
              <a:rPr lang="en-US" dirty="0">
                <a:solidFill>
                  <a:schemeClr val="tx1"/>
                </a:solidFill>
              </a:rPr>
              <a:t>Background</a:t>
            </a:r>
          </a:p>
        </p:txBody>
      </p:sp>
      <p:sp>
        <p:nvSpPr>
          <p:cNvPr id="7" name="Content Placeholder 6">
            <a:extLst>
              <a:ext uri="{FF2B5EF4-FFF2-40B4-BE49-F238E27FC236}">
                <a16:creationId xmlns:a16="http://schemas.microsoft.com/office/drawing/2014/main" id="{573D7112-6349-ABE2-1C84-6889DF5D794D}"/>
              </a:ext>
            </a:extLst>
          </p:cNvPr>
          <p:cNvSpPr>
            <a:spLocks noGrp="1"/>
          </p:cNvSpPr>
          <p:nvPr>
            <p:ph idx="1"/>
          </p:nvPr>
        </p:nvSpPr>
        <p:spPr/>
        <p:txBody>
          <a:bodyPr>
            <a:normAutofit fontScale="92500" lnSpcReduction="20000"/>
          </a:bodyPr>
          <a:lstStyle/>
          <a:p>
            <a:r>
              <a:rPr lang="en-US" dirty="0"/>
              <a:t>NCHEMS Project - Designing State Funding Models That Sustain Rural Colleges and Universities </a:t>
            </a:r>
          </a:p>
          <a:p>
            <a:r>
              <a:rPr lang="en-US" dirty="0"/>
              <a:t>Project Resources</a:t>
            </a:r>
          </a:p>
          <a:p>
            <a:pPr lvl="1"/>
            <a:r>
              <a:rPr lang="en-US" dirty="0"/>
              <a:t>Policy Brief </a:t>
            </a:r>
          </a:p>
          <a:p>
            <a:pPr lvl="1"/>
            <a:r>
              <a:rPr lang="en-US" dirty="0"/>
              <a:t>Rural Classifications and Definitions Guide</a:t>
            </a:r>
          </a:p>
          <a:p>
            <a:pPr lvl="1"/>
            <a:r>
              <a:rPr lang="en-US" dirty="0"/>
              <a:t>Interactive Rural Definitions Map</a:t>
            </a:r>
          </a:p>
          <a:p>
            <a:pPr lvl="1"/>
            <a:r>
              <a:rPr lang="en-US" dirty="0"/>
              <a:t>Webinar </a:t>
            </a:r>
          </a:p>
          <a:p>
            <a:r>
              <a:rPr lang="en-US" dirty="0"/>
              <a:t>State Technical Assistance </a:t>
            </a:r>
          </a:p>
          <a:p>
            <a:pPr lvl="1"/>
            <a:r>
              <a:rPr lang="en-US" dirty="0"/>
              <a:t>Colorado </a:t>
            </a:r>
          </a:p>
          <a:p>
            <a:pPr lvl="1"/>
            <a:r>
              <a:rPr lang="en-US" dirty="0"/>
              <a:t>Missouri</a:t>
            </a:r>
          </a:p>
          <a:p>
            <a:pPr lvl="1"/>
            <a:r>
              <a:rPr lang="en-US" dirty="0"/>
              <a:t>New Mexico</a:t>
            </a:r>
          </a:p>
          <a:p>
            <a:pPr lvl="1"/>
            <a:r>
              <a:rPr lang="en-US" dirty="0"/>
              <a:t>Oregon</a:t>
            </a:r>
          </a:p>
          <a:p>
            <a:pPr lvl="1"/>
            <a:r>
              <a:rPr lang="en-US" dirty="0"/>
              <a:t>Pennsylvania </a:t>
            </a:r>
          </a:p>
          <a:p>
            <a:r>
              <a:rPr lang="en-US" dirty="0"/>
              <a:t>Final Report </a:t>
            </a:r>
          </a:p>
          <a:p>
            <a:pPr lvl="1"/>
            <a:r>
              <a:rPr lang="en-US" dirty="0"/>
              <a:t>Upcoming release</a:t>
            </a:r>
          </a:p>
        </p:txBody>
      </p:sp>
      <p:sp>
        <p:nvSpPr>
          <p:cNvPr id="4" name="Slide Number Placeholder 3">
            <a:extLst>
              <a:ext uri="{FF2B5EF4-FFF2-40B4-BE49-F238E27FC236}">
                <a16:creationId xmlns:a16="http://schemas.microsoft.com/office/drawing/2014/main" id="{BB625F7D-F3B0-A7BC-553D-DDE4784C3EB3}"/>
              </a:ext>
            </a:extLst>
          </p:cNvPr>
          <p:cNvSpPr>
            <a:spLocks noGrp="1"/>
          </p:cNvSpPr>
          <p:nvPr>
            <p:ph type="sldNum" sz="quarter" idx="11"/>
          </p:nvPr>
        </p:nvSpPr>
        <p:spPr/>
        <p:txBody>
          <a:bodyPr/>
          <a:lstStyle/>
          <a:p>
            <a:fld id="{DADA6105-A3FA-49B5-BA61-2DD39CF3A21F}" type="slidenum">
              <a:rPr lang="en-US" smtClean="0"/>
              <a:pPr/>
              <a:t>5</a:t>
            </a:fld>
            <a:endParaRPr lang="en-US"/>
          </a:p>
        </p:txBody>
      </p:sp>
    </p:spTree>
    <p:extLst>
      <p:ext uri="{BB962C8B-B14F-4D97-AF65-F5344CB8AC3E}">
        <p14:creationId xmlns:p14="http://schemas.microsoft.com/office/powerpoint/2010/main" val="40930628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A8C93-27BC-3498-BCE5-48C4FE8DA3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5C6E1-00D8-B5B9-A244-C58C5B36FE9A}"/>
              </a:ext>
            </a:extLst>
          </p:cNvPr>
          <p:cNvSpPr>
            <a:spLocks noGrp="1"/>
          </p:cNvSpPr>
          <p:nvPr>
            <p:ph type="title"/>
          </p:nvPr>
        </p:nvSpPr>
        <p:spPr/>
        <p:txBody>
          <a:bodyPr/>
          <a:lstStyle/>
          <a:p>
            <a:r>
              <a:rPr lang="en-US" dirty="0"/>
              <a:t>NM Rural Serving Institution (Strict)</a:t>
            </a:r>
          </a:p>
        </p:txBody>
      </p:sp>
      <p:sp>
        <p:nvSpPr>
          <p:cNvPr id="4" name="Slide Number Placeholder 3">
            <a:extLst>
              <a:ext uri="{FF2B5EF4-FFF2-40B4-BE49-F238E27FC236}">
                <a16:creationId xmlns:a16="http://schemas.microsoft.com/office/drawing/2014/main" id="{481B2F66-5A75-111F-A0FE-7ACFA721CD4F}"/>
              </a:ext>
            </a:extLst>
          </p:cNvPr>
          <p:cNvSpPr>
            <a:spLocks noGrp="1"/>
          </p:cNvSpPr>
          <p:nvPr>
            <p:ph type="sldNum" sz="quarter" idx="11"/>
          </p:nvPr>
        </p:nvSpPr>
        <p:spPr/>
        <p:txBody>
          <a:bodyPr/>
          <a:lstStyle/>
          <a:p>
            <a:fld id="{DADA6105-A3FA-49B5-BA61-2DD39CF3A21F}" type="slidenum">
              <a:rPr lang="en-US" smtClean="0"/>
              <a:pPr/>
              <a:t>50</a:t>
            </a:fld>
            <a:endParaRPr lang="en-US"/>
          </a:p>
        </p:txBody>
      </p:sp>
      <p:graphicFrame>
        <p:nvGraphicFramePr>
          <p:cNvPr id="7" name="Table 6">
            <a:extLst>
              <a:ext uri="{FF2B5EF4-FFF2-40B4-BE49-F238E27FC236}">
                <a16:creationId xmlns:a16="http://schemas.microsoft.com/office/drawing/2014/main" id="{7623E721-761B-DC1A-DDC8-C2589115B19E}"/>
              </a:ext>
            </a:extLst>
          </p:cNvPr>
          <p:cNvGraphicFramePr>
            <a:graphicFrameLocks noGrp="1"/>
          </p:cNvGraphicFramePr>
          <p:nvPr>
            <p:extLst>
              <p:ext uri="{D42A27DB-BD31-4B8C-83A1-F6EECF244321}">
                <p14:modId xmlns:p14="http://schemas.microsoft.com/office/powerpoint/2010/main" val="3014656719"/>
              </p:ext>
            </p:extLst>
          </p:nvPr>
        </p:nvGraphicFramePr>
        <p:xfrm>
          <a:off x="1838632" y="1005721"/>
          <a:ext cx="8164287" cy="5140960"/>
        </p:xfrm>
        <a:graphic>
          <a:graphicData uri="http://schemas.openxmlformats.org/drawingml/2006/table">
            <a:tbl>
              <a:tblPr/>
              <a:tblGrid>
                <a:gridCol w="3569830">
                  <a:extLst>
                    <a:ext uri="{9D8B030D-6E8A-4147-A177-3AD203B41FA5}">
                      <a16:colId xmlns:a16="http://schemas.microsoft.com/office/drawing/2014/main" val="20000"/>
                    </a:ext>
                  </a:extLst>
                </a:gridCol>
                <a:gridCol w="1481072">
                  <a:extLst>
                    <a:ext uri="{9D8B030D-6E8A-4147-A177-3AD203B41FA5}">
                      <a16:colId xmlns:a16="http://schemas.microsoft.com/office/drawing/2014/main" val="20001"/>
                    </a:ext>
                  </a:extLst>
                </a:gridCol>
                <a:gridCol w="1909889">
                  <a:extLst>
                    <a:ext uri="{9D8B030D-6E8A-4147-A177-3AD203B41FA5}">
                      <a16:colId xmlns:a16="http://schemas.microsoft.com/office/drawing/2014/main" val="20002"/>
                    </a:ext>
                  </a:extLst>
                </a:gridCol>
                <a:gridCol w="1203496">
                  <a:extLst>
                    <a:ext uri="{9D8B030D-6E8A-4147-A177-3AD203B41FA5}">
                      <a16:colId xmlns:a16="http://schemas.microsoft.com/office/drawing/2014/main" val="20003"/>
                    </a:ext>
                  </a:extLst>
                </a:gridCol>
              </a:tblGrid>
              <a:tr h="227228">
                <a:tc>
                  <a:txBody>
                    <a:bodyPr/>
                    <a:lstStyle/>
                    <a:p>
                      <a:pPr marL="63500" marR="63500" algn="l">
                        <a:lnSpc>
                          <a:spcPct val="100000"/>
                        </a:lnSpc>
                        <a:spcBef>
                          <a:spcPts val="500"/>
                        </a:spcBef>
                        <a:spcAft>
                          <a:spcPts val="500"/>
                        </a:spcAft>
                        <a:buNone/>
                      </a:pPr>
                      <a:r>
                        <a:rPr sz="1200" b="1" i="0" u="none" strike="noStrike" cap="none">
                          <a:solidFill>
                            <a:srgbClr val="FFFFFF">
                              <a:alpha val="100000"/>
                            </a:srgbClr>
                          </a:solidFill>
                          <a:latin typeface="Arial"/>
                          <a:cs typeface="Arial"/>
                          <a:sym typeface="Arial"/>
                        </a:rPr>
                        <a:t>Institution / Campus</a:t>
                      </a:r>
                    </a:p>
                  </a:txBody>
                  <a:tcPr marL="0" marR="0" marT="63500" marB="63500" anchor="ctr">
                    <a:lnL w="0" cap="flat" cmpd="sng" algn="ctr">
                      <a:noFill/>
                      <a:prstDash val="solid"/>
                    </a:lnL>
                    <a:lnR w="0" cap="flat" cmpd="sng" algn="ctr">
                      <a:noFill/>
                      <a:prstDash val="solid"/>
                    </a:lnR>
                    <a:lnT w="19050" cap="flat" cmpd="sng" algn="ctr">
                      <a:solidFill>
                        <a:srgbClr val="666666">
                          <a:alpha val="100000"/>
                        </a:srgbClr>
                      </a:solidFill>
                      <a:prstDash val="solid"/>
                    </a:lnT>
                    <a:lnB w="19050" cap="flat" cmpd="sng" algn="ctr">
                      <a:solidFill>
                        <a:srgbClr val="666666">
                          <a:alpha val="100000"/>
                        </a:srgbClr>
                      </a:solidFill>
                      <a:prstDash val="solid"/>
                    </a:lnB>
                    <a:solidFill>
                      <a:srgbClr val="2B4F80">
                        <a:alpha val="100000"/>
                      </a:srgbClr>
                    </a:solidFill>
                  </a:tcPr>
                </a:tc>
                <a:tc>
                  <a:txBody>
                    <a:bodyPr/>
                    <a:lstStyle/>
                    <a:p>
                      <a:pPr marL="63500" marR="63500" algn="ctr">
                        <a:lnSpc>
                          <a:spcPct val="100000"/>
                        </a:lnSpc>
                        <a:spcBef>
                          <a:spcPts val="500"/>
                        </a:spcBef>
                        <a:spcAft>
                          <a:spcPts val="500"/>
                        </a:spcAft>
                        <a:buNone/>
                      </a:pPr>
                      <a:r>
                        <a:rPr sz="1200" b="1" i="0" u="none" strike="noStrike" cap="none">
                          <a:solidFill>
                            <a:srgbClr val="FFFFFF">
                              <a:alpha val="100000"/>
                            </a:srgbClr>
                          </a:solidFill>
                          <a:latin typeface="Arial"/>
                          <a:cs typeface="Arial"/>
                          <a:sym typeface="Arial"/>
                        </a:rPr>
                        <a:t>Avg. Annual Total</a:t>
                      </a:r>
                    </a:p>
                  </a:txBody>
                  <a:tcPr marL="0" marR="0" marT="63500" marB="63500" anchor="ctr">
                    <a:lnL w="0" cap="flat" cmpd="sng" algn="ctr">
                      <a:noFill/>
                      <a:prstDash val="solid"/>
                    </a:lnL>
                    <a:lnR w="0" cap="flat" cmpd="sng" algn="ctr">
                      <a:noFill/>
                      <a:prstDash val="solid"/>
                    </a:lnR>
                    <a:lnT w="19050" cap="flat" cmpd="sng" algn="ctr">
                      <a:solidFill>
                        <a:srgbClr val="666666">
                          <a:alpha val="100000"/>
                        </a:srgbClr>
                      </a:solidFill>
                      <a:prstDash val="solid"/>
                    </a:lnT>
                    <a:lnB w="19050" cap="flat" cmpd="sng" algn="ctr">
                      <a:solidFill>
                        <a:srgbClr val="666666">
                          <a:alpha val="100000"/>
                        </a:srgbClr>
                      </a:solidFill>
                      <a:prstDash val="solid"/>
                    </a:lnB>
                    <a:solidFill>
                      <a:srgbClr val="2B4F80">
                        <a:alpha val="100000"/>
                      </a:srgbClr>
                    </a:solidFill>
                  </a:tcPr>
                </a:tc>
                <a:tc>
                  <a:txBody>
                    <a:bodyPr/>
                    <a:lstStyle/>
                    <a:p>
                      <a:pPr marL="63500" marR="63500" algn="ctr">
                        <a:lnSpc>
                          <a:spcPct val="100000"/>
                        </a:lnSpc>
                        <a:spcBef>
                          <a:spcPts val="500"/>
                        </a:spcBef>
                        <a:spcAft>
                          <a:spcPts val="500"/>
                        </a:spcAft>
                        <a:buNone/>
                      </a:pPr>
                      <a:r>
                        <a:rPr sz="1200" b="1" i="0" u="none" strike="noStrike" cap="none">
                          <a:solidFill>
                            <a:srgbClr val="FFFFFF">
                              <a:alpha val="100000"/>
                            </a:srgbClr>
                          </a:solidFill>
                          <a:latin typeface="Arial"/>
                          <a:cs typeface="Arial"/>
                          <a:sym typeface="Arial"/>
                        </a:rPr>
                        <a:t>Avg. Annual Rural Strict</a:t>
                      </a:r>
                    </a:p>
                  </a:txBody>
                  <a:tcPr marL="0" marR="0" marT="63500" marB="63500" anchor="ctr">
                    <a:lnL w="0" cap="flat" cmpd="sng" algn="ctr">
                      <a:noFill/>
                      <a:prstDash val="solid"/>
                    </a:lnL>
                    <a:lnR w="0" cap="flat" cmpd="sng" algn="ctr">
                      <a:noFill/>
                      <a:prstDash val="solid"/>
                    </a:lnR>
                    <a:lnT w="19050" cap="flat" cmpd="sng" algn="ctr">
                      <a:solidFill>
                        <a:srgbClr val="666666">
                          <a:alpha val="100000"/>
                        </a:srgbClr>
                      </a:solidFill>
                      <a:prstDash val="solid"/>
                    </a:lnT>
                    <a:lnB w="19050" cap="flat" cmpd="sng" algn="ctr">
                      <a:solidFill>
                        <a:srgbClr val="666666">
                          <a:alpha val="100000"/>
                        </a:srgbClr>
                      </a:solidFill>
                      <a:prstDash val="solid"/>
                    </a:lnB>
                    <a:solidFill>
                      <a:srgbClr val="2B4F80">
                        <a:alpha val="100000"/>
                      </a:srgbClr>
                    </a:solidFill>
                  </a:tcPr>
                </a:tc>
                <a:tc>
                  <a:txBody>
                    <a:bodyPr/>
                    <a:lstStyle/>
                    <a:p>
                      <a:pPr marL="63500" marR="63500" algn="ctr">
                        <a:lnSpc>
                          <a:spcPct val="100000"/>
                        </a:lnSpc>
                        <a:spcBef>
                          <a:spcPts val="500"/>
                        </a:spcBef>
                        <a:spcAft>
                          <a:spcPts val="500"/>
                        </a:spcAft>
                        <a:buNone/>
                      </a:pPr>
                      <a:r>
                        <a:rPr sz="1200" b="1" i="0" u="none" strike="noStrike" cap="none">
                          <a:solidFill>
                            <a:srgbClr val="FFFFFF">
                              <a:alpha val="100000"/>
                            </a:srgbClr>
                          </a:solidFill>
                          <a:latin typeface="Arial"/>
                          <a:cs typeface="Arial"/>
                          <a:sym typeface="Arial"/>
                        </a:rPr>
                        <a:t>% Rural Strict</a:t>
                      </a:r>
                    </a:p>
                  </a:txBody>
                  <a:tcPr marL="0" marR="0" marT="63500" marB="63500" anchor="ctr">
                    <a:lnL w="0" cap="flat" cmpd="sng" algn="ctr">
                      <a:noFill/>
                      <a:prstDash val="solid"/>
                    </a:lnL>
                    <a:lnR w="0" cap="flat" cmpd="sng" algn="ctr">
                      <a:noFill/>
                      <a:prstDash val="solid"/>
                    </a:lnR>
                    <a:lnT w="19050" cap="flat" cmpd="sng" algn="ctr">
                      <a:solidFill>
                        <a:srgbClr val="666666">
                          <a:alpha val="100000"/>
                        </a:srgbClr>
                      </a:solidFill>
                      <a:prstDash val="solid"/>
                    </a:lnT>
                    <a:lnB w="19050" cap="flat" cmpd="sng" algn="ctr">
                      <a:solidFill>
                        <a:srgbClr val="666666">
                          <a:alpha val="100000"/>
                        </a:srgbClr>
                      </a:solidFill>
                      <a:prstDash val="solid"/>
                    </a:lnB>
                    <a:solidFill>
                      <a:srgbClr val="2B4F80">
                        <a:alpha val="100000"/>
                      </a:srgbClr>
                    </a:solidFill>
                  </a:tcPr>
                </a:tc>
                <a:extLst>
                  <a:ext uri="{0D108BD9-81ED-4DB2-BD59-A6C34878D82A}">
                    <a16:rowId xmlns:a16="http://schemas.microsoft.com/office/drawing/2014/main" val="10000"/>
                  </a:ext>
                </a:extLst>
              </a:tr>
              <a:tr h="227228">
                <a:tc>
                  <a:txBody>
                    <a:bodyPr/>
                    <a:lstStyle/>
                    <a:p>
                      <a:pPr marL="63500" marR="63500" algn="l">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Northern New Mexico College</a:t>
                      </a:r>
                    </a:p>
                  </a:txBody>
                  <a:tcPr marL="0" marR="0" marT="63500" marB="63500" anchor="ctr">
                    <a:lnL w="0" cap="flat" cmpd="sng" algn="ctr">
                      <a:noFill/>
                      <a:prstDash val="solid"/>
                    </a:lnL>
                    <a:lnR w="0" cap="flat" cmpd="sng" algn="ctr">
                      <a:noFill/>
                      <a:prstDash val="solid"/>
                    </a:lnR>
                    <a:lnT w="19050" cap="flat" cmpd="sng" algn="ctr">
                      <a:solidFill>
                        <a:srgbClr val="666666"/>
                      </a:solidFill>
                      <a:prstDash val="solid"/>
                      <a:round/>
                      <a:headEnd type="none" w="med" len="med"/>
                      <a:tailEnd type="none" w="med" len="me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568</a:t>
                      </a:r>
                    </a:p>
                  </a:txBody>
                  <a:tcPr marL="0" marR="0" marT="63500" marB="63500" anchor="ctr">
                    <a:lnL w="0" cap="flat" cmpd="sng" algn="ctr">
                      <a:noFill/>
                      <a:prstDash val="solid"/>
                    </a:lnL>
                    <a:lnR w="0" cap="flat" cmpd="sng" algn="ctr">
                      <a:noFill/>
                      <a:prstDash val="solid"/>
                    </a:lnR>
                    <a:lnT w="19050" cap="flat" cmpd="sng" algn="ctr">
                      <a:solidFill>
                        <a:srgbClr val="666666"/>
                      </a:solidFill>
                      <a:prstDash val="solid"/>
                      <a:round/>
                      <a:headEnd type="none" w="med" len="med"/>
                      <a:tailEnd type="none" w="med" len="me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179</a:t>
                      </a:r>
                    </a:p>
                  </a:txBody>
                  <a:tcPr marL="0" marR="0" marT="63500" marB="63500" anchor="ctr">
                    <a:lnL w="0" cap="flat" cmpd="sng" algn="ctr">
                      <a:noFill/>
                      <a:prstDash val="solid"/>
                    </a:lnL>
                    <a:lnR w="0" cap="flat" cmpd="sng" algn="ctr">
                      <a:noFill/>
                      <a:prstDash val="solid"/>
                    </a:lnR>
                    <a:lnT w="19050" cap="flat" cmpd="sng" algn="ctr">
                      <a:solidFill>
                        <a:srgbClr val="666666"/>
                      </a:solidFill>
                      <a:prstDash val="solid"/>
                      <a:round/>
                      <a:headEnd type="none" w="med" len="med"/>
                      <a:tailEnd type="none" w="med" len="me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31.6</a:t>
                      </a:r>
                    </a:p>
                  </a:txBody>
                  <a:tcPr marL="0" marR="0" marT="63500" marB="63500" anchor="ctr">
                    <a:lnL w="0" cap="flat" cmpd="sng" algn="ctr">
                      <a:noFill/>
                      <a:prstDash val="solid"/>
                    </a:lnL>
                    <a:lnR w="0" cap="flat" cmpd="sng" algn="ctr">
                      <a:noFill/>
                      <a:prstDash val="solid"/>
                    </a:lnR>
                    <a:lnT w="19050" cap="flat" cmpd="sng" algn="ctr">
                      <a:solidFill>
                        <a:srgbClr val="666666"/>
                      </a:solidFill>
                      <a:prstDash val="solid"/>
                      <a:round/>
                      <a:headEnd type="none" w="med" len="med"/>
                      <a:tailEnd type="none" w="med" len="med"/>
                    </a:lnT>
                    <a:lnB w="9525" cap="flat" cmpd="sng" algn="ctr">
                      <a:solidFill>
                        <a:srgbClr val="666666">
                          <a:alpha val="100000"/>
                        </a:srgbClr>
                      </a:solidFill>
                      <a:prstDash val="solid"/>
                    </a:lnB>
                    <a:solidFill>
                      <a:schemeClr val="tx2">
                        <a:lumMod val="20000"/>
                        <a:lumOff val="80000"/>
                        <a:alpha val="0"/>
                      </a:schemeClr>
                    </a:solidFill>
                  </a:tcPr>
                </a:tc>
                <a:extLst>
                  <a:ext uri="{0D108BD9-81ED-4DB2-BD59-A6C34878D82A}">
                    <a16:rowId xmlns:a16="http://schemas.microsoft.com/office/drawing/2014/main" val="10001"/>
                  </a:ext>
                </a:extLst>
              </a:tr>
              <a:tr h="227228">
                <a:tc>
                  <a:txBody>
                    <a:bodyPr/>
                    <a:lstStyle/>
                    <a:p>
                      <a:pPr marL="63500" marR="63500" algn="l">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Luna Community College</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220</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65</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29.4</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extLst>
                  <a:ext uri="{0D108BD9-81ED-4DB2-BD59-A6C34878D82A}">
                    <a16:rowId xmlns:a16="http://schemas.microsoft.com/office/drawing/2014/main" val="10002"/>
                  </a:ext>
                </a:extLst>
              </a:tr>
              <a:tr h="227228">
                <a:tc>
                  <a:txBody>
                    <a:bodyPr/>
                    <a:lstStyle/>
                    <a:p>
                      <a:pPr marL="63500" marR="63500" algn="l">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Eastern New Mexico University — Ruidoso Branch</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221</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56</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25.5</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extLst>
                  <a:ext uri="{0D108BD9-81ED-4DB2-BD59-A6C34878D82A}">
                    <a16:rowId xmlns:a16="http://schemas.microsoft.com/office/drawing/2014/main" val="10003"/>
                  </a:ext>
                </a:extLst>
              </a:tr>
              <a:tr h="227228">
                <a:tc>
                  <a:txBody>
                    <a:bodyPr/>
                    <a:lstStyle/>
                    <a:p>
                      <a:pPr marL="63500" marR="63500" algn="l">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Mesalands Community College</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128</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31</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24.4</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extLst>
                  <a:ext uri="{0D108BD9-81ED-4DB2-BD59-A6C34878D82A}">
                    <a16:rowId xmlns:a16="http://schemas.microsoft.com/office/drawing/2014/main" val="10004"/>
                  </a:ext>
                </a:extLst>
              </a:tr>
              <a:tr h="227228">
                <a:tc>
                  <a:txBody>
                    <a:bodyPr/>
                    <a:lstStyle/>
                    <a:p>
                      <a:pPr marL="63500" marR="63500" algn="l">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New Mexico State University — Grants Branch</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436</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83</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19.1</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extLst>
                  <a:ext uri="{0D108BD9-81ED-4DB2-BD59-A6C34878D82A}">
                    <a16:rowId xmlns:a16="http://schemas.microsoft.com/office/drawing/2014/main" val="10005"/>
                  </a:ext>
                </a:extLst>
              </a:tr>
              <a:tr h="227228">
                <a:tc>
                  <a:txBody>
                    <a:bodyPr/>
                    <a:lstStyle/>
                    <a:p>
                      <a:pPr marL="63500" marR="63500" algn="l">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University of New Mexico — Gallup Branch</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980</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184</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18.8</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extLst>
                  <a:ext uri="{0D108BD9-81ED-4DB2-BD59-A6C34878D82A}">
                    <a16:rowId xmlns:a16="http://schemas.microsoft.com/office/drawing/2014/main" val="10006"/>
                  </a:ext>
                </a:extLst>
              </a:tr>
              <a:tr h="227228">
                <a:tc>
                  <a:txBody>
                    <a:bodyPr/>
                    <a:lstStyle/>
                    <a:p>
                      <a:pPr marL="63500" marR="63500" algn="l">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Eastern New Mexico University — Main</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1,841</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312</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16.9</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extLst>
                  <a:ext uri="{0D108BD9-81ED-4DB2-BD59-A6C34878D82A}">
                    <a16:rowId xmlns:a16="http://schemas.microsoft.com/office/drawing/2014/main" val="10007"/>
                  </a:ext>
                </a:extLst>
              </a:tr>
              <a:tr h="227228">
                <a:tc>
                  <a:txBody>
                    <a:bodyPr/>
                    <a:lstStyle/>
                    <a:p>
                      <a:pPr marL="63500" marR="63500" algn="l">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Clovis Community College</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796</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133</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16.7</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chemeClr val="tx2">
                        <a:lumMod val="20000"/>
                        <a:lumOff val="80000"/>
                        <a:alpha val="0"/>
                      </a:schemeClr>
                    </a:solidFill>
                  </a:tcPr>
                </a:tc>
                <a:extLst>
                  <a:ext uri="{0D108BD9-81ED-4DB2-BD59-A6C34878D82A}">
                    <a16:rowId xmlns:a16="http://schemas.microsoft.com/office/drawing/2014/main" val="10008"/>
                  </a:ext>
                </a:extLst>
              </a:tr>
              <a:tr h="227228">
                <a:tc>
                  <a:txBody>
                    <a:bodyPr/>
                    <a:lstStyle/>
                    <a:p>
                      <a:pPr marL="63500" marR="63500" algn="l">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New Mexico Highlands University</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57150" cap="flat" cmpd="sng" algn="ctr">
                      <a:solidFill>
                        <a:schemeClr val="tx1"/>
                      </a:solidFill>
                      <a:prstDash val="solid"/>
                      <a:round/>
                      <a:headEnd type="none" w="med" len="med"/>
                      <a:tailEnd type="none" w="med" len="me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844</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57150" cap="flat" cmpd="sng" algn="ctr">
                      <a:solidFill>
                        <a:schemeClr val="tx1"/>
                      </a:solidFill>
                      <a:prstDash val="solid"/>
                      <a:round/>
                      <a:headEnd type="none" w="med" len="med"/>
                      <a:tailEnd type="none" w="med" len="me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139</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57150" cap="flat" cmpd="sng" algn="ctr">
                      <a:solidFill>
                        <a:schemeClr val="tx1"/>
                      </a:solidFill>
                      <a:prstDash val="solid"/>
                      <a:round/>
                      <a:headEnd type="none" w="med" len="med"/>
                      <a:tailEnd type="none" w="med" len="med"/>
                    </a:lnB>
                    <a:solidFill>
                      <a:schemeClr val="tx2">
                        <a:lumMod val="20000"/>
                        <a:lumOff val="80000"/>
                        <a:alpha val="0"/>
                      </a:schemeClr>
                    </a:solidFill>
                  </a:tcPr>
                </a:tc>
                <a:tc>
                  <a:txBody>
                    <a:bodyPr/>
                    <a:lstStyle/>
                    <a:p>
                      <a:pPr marL="63500" marR="63500" algn="ctr">
                        <a:lnSpc>
                          <a:spcPct val="100000"/>
                        </a:lnSpc>
                        <a:spcBef>
                          <a:spcPts val="500"/>
                        </a:spcBef>
                        <a:spcAft>
                          <a:spcPts val="500"/>
                        </a:spcAft>
                        <a:buNone/>
                      </a:pPr>
                      <a:r>
                        <a:rPr sz="1200" b="1" i="0" u="none" strike="noStrike" cap="none" dirty="0">
                          <a:solidFill>
                            <a:srgbClr val="7A1C0E">
                              <a:alpha val="100000"/>
                            </a:srgbClr>
                          </a:solidFill>
                          <a:latin typeface="Arial"/>
                          <a:cs typeface="Arial"/>
                          <a:sym typeface="Arial"/>
                        </a:rPr>
                        <a:t>16.4</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57150" cap="flat" cmpd="sng" algn="ctr">
                      <a:solidFill>
                        <a:schemeClr val="tx1"/>
                      </a:solidFill>
                      <a:prstDash val="solid"/>
                      <a:round/>
                      <a:headEnd type="none" w="med" len="med"/>
                      <a:tailEnd type="none" w="med" len="med"/>
                    </a:lnB>
                    <a:solidFill>
                      <a:schemeClr val="tx2">
                        <a:lumMod val="20000"/>
                        <a:lumOff val="80000"/>
                        <a:alpha val="0"/>
                      </a:schemeClr>
                    </a:solidFill>
                  </a:tcPr>
                </a:tc>
                <a:extLst>
                  <a:ext uri="{0D108BD9-81ED-4DB2-BD59-A6C34878D82A}">
                    <a16:rowId xmlns:a16="http://schemas.microsoft.com/office/drawing/2014/main" val="10009"/>
                  </a:ext>
                </a:extLst>
              </a:tr>
              <a:tr h="227228">
                <a:tc>
                  <a:txBody>
                    <a:bodyPr/>
                    <a:lstStyle/>
                    <a:p>
                      <a:pPr marL="63500" marR="63500" algn="l">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New Mexico State University — Alamogordo Branch</a:t>
                      </a:r>
                    </a:p>
                  </a:txBody>
                  <a:tcPr marL="0" marR="0" marT="63500" marB="63500" anchor="ctr">
                    <a:lnL w="0" cap="flat" cmpd="sng" algn="ctr">
                      <a:noFill/>
                      <a:prstDash val="solid"/>
                    </a:lnL>
                    <a:lnR w="0" cap="flat" cmpd="sng" algn="ctr">
                      <a:noFill/>
                      <a:prstDash val="solid"/>
                    </a:lnR>
                    <a:lnT w="57150" cap="flat" cmpd="sng" algn="ctr">
                      <a:solidFill>
                        <a:schemeClr val="tx1"/>
                      </a:solidFill>
                      <a:prstDash val="solid"/>
                      <a:round/>
                      <a:headEnd type="none" w="med" len="med"/>
                      <a:tailEnd type="none" w="med" len="me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569</a:t>
                      </a:r>
                    </a:p>
                  </a:txBody>
                  <a:tcPr marL="0" marR="0" marT="63500" marB="63500" anchor="ctr">
                    <a:lnL w="0" cap="flat" cmpd="sng" algn="ctr">
                      <a:noFill/>
                      <a:prstDash val="solid"/>
                    </a:lnL>
                    <a:lnR w="0" cap="flat" cmpd="sng" algn="ctr">
                      <a:noFill/>
                      <a:prstDash val="solid"/>
                    </a:lnR>
                    <a:lnT w="57150" cap="flat" cmpd="sng" algn="ctr">
                      <a:solidFill>
                        <a:schemeClr val="tx1"/>
                      </a:solidFill>
                      <a:prstDash val="solid"/>
                      <a:round/>
                      <a:headEnd type="none" w="med" len="med"/>
                      <a:tailEnd type="none" w="med" len="me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84</a:t>
                      </a:r>
                    </a:p>
                  </a:txBody>
                  <a:tcPr marL="0" marR="0" marT="63500" marB="63500" anchor="ctr">
                    <a:lnL w="0" cap="flat" cmpd="sng" algn="ctr">
                      <a:noFill/>
                      <a:prstDash val="solid"/>
                    </a:lnL>
                    <a:lnR w="0" cap="flat" cmpd="sng" algn="ctr">
                      <a:noFill/>
                      <a:prstDash val="solid"/>
                    </a:lnR>
                    <a:lnT w="57150" cap="flat" cmpd="sng" algn="ctr">
                      <a:solidFill>
                        <a:schemeClr val="tx1"/>
                      </a:solidFill>
                      <a:prstDash val="solid"/>
                      <a:round/>
                      <a:headEnd type="none" w="med" len="med"/>
                      <a:tailEnd type="none" w="med" len="me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1" i="0" u="none" strike="noStrike" cap="none" dirty="0">
                          <a:solidFill>
                            <a:srgbClr val="7A1C0E">
                              <a:alpha val="100000"/>
                            </a:srgbClr>
                          </a:solidFill>
                          <a:latin typeface="Arial"/>
                          <a:cs typeface="Arial"/>
                          <a:sym typeface="Arial"/>
                        </a:rPr>
                        <a:t>14.8</a:t>
                      </a:r>
                    </a:p>
                  </a:txBody>
                  <a:tcPr marL="0" marR="0" marT="63500" marB="63500" anchor="ctr">
                    <a:lnL w="0" cap="flat" cmpd="sng" algn="ctr">
                      <a:noFill/>
                      <a:prstDash val="solid"/>
                    </a:lnL>
                    <a:lnR w="0" cap="flat" cmpd="sng" algn="ctr">
                      <a:noFill/>
                      <a:prstDash val="solid"/>
                    </a:lnR>
                    <a:lnT w="57150" cap="flat" cmpd="sng" algn="ctr">
                      <a:solidFill>
                        <a:schemeClr val="tx1"/>
                      </a:solidFill>
                      <a:prstDash val="solid"/>
                      <a:round/>
                      <a:headEnd type="none" w="med" len="med"/>
                      <a:tailEnd type="none" w="med" len="med"/>
                    </a:lnT>
                    <a:lnB w="9525" cap="flat" cmpd="sng" algn="ctr">
                      <a:solidFill>
                        <a:srgbClr val="666666">
                          <a:alpha val="100000"/>
                        </a:srgbClr>
                      </a:solidFill>
                      <a:prstDash val="solid"/>
                    </a:lnB>
                    <a:solidFill>
                      <a:srgbClr val="FFFFFF">
                        <a:alpha val="0"/>
                      </a:srgbClr>
                    </a:solidFill>
                  </a:tcPr>
                </a:tc>
                <a:extLst>
                  <a:ext uri="{0D108BD9-81ED-4DB2-BD59-A6C34878D82A}">
                    <a16:rowId xmlns:a16="http://schemas.microsoft.com/office/drawing/2014/main" val="10010"/>
                  </a:ext>
                </a:extLst>
              </a:tr>
              <a:tr h="227228">
                <a:tc>
                  <a:txBody>
                    <a:bodyPr/>
                    <a:lstStyle/>
                    <a:p>
                      <a:pPr marL="63500" marR="63500" algn="l">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Eastern New Mexico University — Roswell Branch</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971</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139</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14.3</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extLst>
                  <a:ext uri="{0D108BD9-81ED-4DB2-BD59-A6C34878D82A}">
                    <a16:rowId xmlns:a16="http://schemas.microsoft.com/office/drawing/2014/main" val="10011"/>
                  </a:ext>
                </a:extLst>
              </a:tr>
              <a:tr h="227228">
                <a:tc>
                  <a:txBody>
                    <a:bodyPr/>
                    <a:lstStyle/>
                    <a:p>
                      <a:pPr marL="63500" marR="63500" algn="l">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University of New Mexico — Los Alamos Branch</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594</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0" i="0" u="none" strike="noStrike" cap="none" dirty="0">
                          <a:solidFill>
                            <a:srgbClr val="000000">
                              <a:alpha val="100000"/>
                            </a:srgbClr>
                          </a:solidFill>
                          <a:latin typeface="Arial"/>
                          <a:cs typeface="Arial"/>
                          <a:sym typeface="Arial"/>
                        </a:rPr>
                        <a:t>75</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12.6</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extLst>
                  <a:ext uri="{0D108BD9-81ED-4DB2-BD59-A6C34878D82A}">
                    <a16:rowId xmlns:a16="http://schemas.microsoft.com/office/drawing/2014/main" val="10012"/>
                  </a:ext>
                </a:extLst>
              </a:tr>
              <a:tr h="227228">
                <a:tc>
                  <a:txBody>
                    <a:bodyPr/>
                    <a:lstStyle/>
                    <a:p>
                      <a:pPr marL="63500" marR="63500" algn="l">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Western New Mexico University</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1,155</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146</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12.6</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extLst>
                  <a:ext uri="{0D108BD9-81ED-4DB2-BD59-A6C34878D82A}">
                    <a16:rowId xmlns:a16="http://schemas.microsoft.com/office/drawing/2014/main" val="10013"/>
                  </a:ext>
                </a:extLst>
              </a:tr>
              <a:tr h="227228">
                <a:tc>
                  <a:txBody>
                    <a:bodyPr/>
                    <a:lstStyle/>
                    <a:p>
                      <a:pPr marL="63500" marR="63500" algn="l">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New Mexico State University — Dona Ana Branch</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4,367</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502</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1" i="0" u="none" strike="noStrike" cap="none">
                          <a:solidFill>
                            <a:srgbClr val="7A1C0E">
                              <a:alpha val="100000"/>
                            </a:srgbClr>
                          </a:solidFill>
                          <a:latin typeface="Arial"/>
                          <a:cs typeface="Arial"/>
                          <a:sym typeface="Arial"/>
                        </a:rPr>
                        <a:t>11.5</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extLst>
                  <a:ext uri="{0D108BD9-81ED-4DB2-BD59-A6C34878D82A}">
                    <a16:rowId xmlns:a16="http://schemas.microsoft.com/office/drawing/2014/main" val="10014"/>
                  </a:ext>
                </a:extLst>
              </a:tr>
              <a:tr h="227228">
                <a:tc>
                  <a:txBody>
                    <a:bodyPr/>
                    <a:lstStyle/>
                    <a:p>
                      <a:pPr marL="63500" marR="63500" algn="l">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New Mexico State University — Main</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7,375</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0" i="0" u="none" strike="noStrike" cap="none">
                          <a:solidFill>
                            <a:srgbClr val="000000">
                              <a:alpha val="100000"/>
                            </a:srgbClr>
                          </a:solidFill>
                          <a:latin typeface="Arial"/>
                          <a:cs typeface="Arial"/>
                          <a:sym typeface="Arial"/>
                        </a:rPr>
                        <a:t>807</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tc>
                  <a:txBody>
                    <a:bodyPr/>
                    <a:lstStyle/>
                    <a:p>
                      <a:pPr marL="63500" marR="63500" algn="ctr">
                        <a:lnSpc>
                          <a:spcPct val="100000"/>
                        </a:lnSpc>
                        <a:spcBef>
                          <a:spcPts val="500"/>
                        </a:spcBef>
                        <a:spcAft>
                          <a:spcPts val="500"/>
                        </a:spcAft>
                        <a:buNone/>
                      </a:pPr>
                      <a:r>
                        <a:rPr sz="1200" b="1" i="0" u="none" strike="noStrike" cap="none" dirty="0">
                          <a:solidFill>
                            <a:srgbClr val="7A1C0E">
                              <a:alpha val="100000"/>
                            </a:srgbClr>
                          </a:solidFill>
                          <a:latin typeface="Arial"/>
                          <a:cs typeface="Arial"/>
                          <a:sym typeface="Arial"/>
                        </a:rPr>
                        <a:t>10.9</a:t>
                      </a:r>
                    </a:p>
                  </a:txBody>
                  <a:tcPr marL="0" marR="0" marT="63500" marB="63500" anchor="ctr">
                    <a:lnL w="0" cap="flat" cmpd="sng" algn="ctr">
                      <a:noFill/>
                      <a:prstDash val="solid"/>
                    </a:lnL>
                    <a:lnR w="0" cap="flat" cmpd="sng" algn="ctr">
                      <a:noFill/>
                      <a:prstDash val="solid"/>
                    </a:lnR>
                    <a:lnT w="9525" cap="flat" cmpd="sng" algn="ctr">
                      <a:solidFill>
                        <a:srgbClr val="666666">
                          <a:alpha val="100000"/>
                        </a:srgbClr>
                      </a:solidFill>
                      <a:prstDash val="solid"/>
                    </a:lnT>
                    <a:lnB w="9525" cap="flat" cmpd="sng" algn="ctr">
                      <a:solidFill>
                        <a:srgbClr val="666666">
                          <a:alpha val="100000"/>
                        </a:srgbClr>
                      </a:solidFill>
                      <a:prstDash val="solid"/>
                    </a:lnB>
                    <a:solidFill>
                      <a:srgbClr val="FFFFFF">
                        <a:alpha val="0"/>
                      </a:srgbClr>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5869407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3DFC9-949C-B8C8-7969-B2348FB3B8F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1F66752-AC46-7C36-8A81-9EAEC2235D70}"/>
              </a:ext>
            </a:extLst>
          </p:cNvPr>
          <p:cNvSpPr>
            <a:spLocks noGrp="1"/>
          </p:cNvSpPr>
          <p:nvPr>
            <p:ph type="title"/>
          </p:nvPr>
        </p:nvSpPr>
        <p:spPr/>
        <p:txBody>
          <a:bodyPr/>
          <a:lstStyle/>
          <a:p>
            <a:r>
              <a:rPr lang="en-US" dirty="0"/>
              <a:t>Recommendations</a:t>
            </a:r>
          </a:p>
        </p:txBody>
      </p:sp>
      <p:sp>
        <p:nvSpPr>
          <p:cNvPr id="5" name="Text Placeholder 4">
            <a:extLst>
              <a:ext uri="{FF2B5EF4-FFF2-40B4-BE49-F238E27FC236}">
                <a16:creationId xmlns:a16="http://schemas.microsoft.com/office/drawing/2014/main" id="{E8B2BE61-0897-F468-23E8-CA865A6AAFB2}"/>
              </a:ext>
            </a:extLst>
          </p:cNvPr>
          <p:cNvSpPr>
            <a:spLocks noGrp="1"/>
          </p:cNvSpPr>
          <p:nvPr>
            <p:ph type="body" idx="1"/>
          </p:nvPr>
        </p:nvSpPr>
        <p:spPr/>
        <p:txBody>
          <a:bodyPr/>
          <a:lstStyle/>
          <a:p>
            <a:r>
              <a:rPr lang="en-US" dirty="0"/>
              <a:t>Institutional Heatmaps </a:t>
            </a:r>
          </a:p>
          <a:p>
            <a:r>
              <a:rPr lang="en-US" dirty="0"/>
              <a:t>Institutions not included in the merge</a:t>
            </a:r>
          </a:p>
        </p:txBody>
      </p:sp>
      <p:sp>
        <p:nvSpPr>
          <p:cNvPr id="3" name="Slide Number Placeholder 2">
            <a:extLst>
              <a:ext uri="{FF2B5EF4-FFF2-40B4-BE49-F238E27FC236}">
                <a16:creationId xmlns:a16="http://schemas.microsoft.com/office/drawing/2014/main" id="{165F31CE-FA43-7CB2-E4BD-6B8D673D3ACC}"/>
              </a:ext>
            </a:extLst>
          </p:cNvPr>
          <p:cNvSpPr>
            <a:spLocks noGrp="1"/>
          </p:cNvSpPr>
          <p:nvPr>
            <p:ph type="sldNum" sz="quarter" idx="11"/>
          </p:nvPr>
        </p:nvSpPr>
        <p:spPr/>
        <p:txBody>
          <a:bodyPr/>
          <a:lstStyle/>
          <a:p>
            <a:fld id="{DADA6105-A3FA-49B5-BA61-2DD39CF3A21F}" type="slidenum">
              <a:rPr lang="en-US" smtClean="0"/>
              <a:pPr/>
              <a:t>51</a:t>
            </a:fld>
            <a:endParaRPr lang="en-US"/>
          </a:p>
        </p:txBody>
      </p:sp>
    </p:spTree>
    <p:extLst>
      <p:ext uri="{BB962C8B-B14F-4D97-AF65-F5344CB8AC3E}">
        <p14:creationId xmlns:p14="http://schemas.microsoft.com/office/powerpoint/2010/main" val="19453823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9316C-6331-326D-B519-4B7E36D4CD5C}"/>
              </a:ext>
            </a:extLst>
          </p:cNvPr>
          <p:cNvSpPr>
            <a:spLocks noGrp="1"/>
          </p:cNvSpPr>
          <p:nvPr>
            <p:ph type="title"/>
          </p:nvPr>
        </p:nvSpPr>
        <p:spPr/>
        <p:txBody>
          <a:bodyPr/>
          <a:lstStyle/>
          <a:p>
            <a:r>
              <a:rPr lang="en-US" dirty="0"/>
              <a:t>Recommendations</a:t>
            </a:r>
          </a:p>
        </p:txBody>
      </p:sp>
      <p:sp>
        <p:nvSpPr>
          <p:cNvPr id="4" name="Slide Number Placeholder 3">
            <a:extLst>
              <a:ext uri="{FF2B5EF4-FFF2-40B4-BE49-F238E27FC236}">
                <a16:creationId xmlns:a16="http://schemas.microsoft.com/office/drawing/2014/main" id="{1D2D666D-ACD0-75ED-EA30-19D8E82AF761}"/>
              </a:ext>
            </a:extLst>
          </p:cNvPr>
          <p:cNvSpPr>
            <a:spLocks noGrp="1"/>
          </p:cNvSpPr>
          <p:nvPr>
            <p:ph type="sldNum" sz="quarter" idx="11"/>
          </p:nvPr>
        </p:nvSpPr>
        <p:spPr/>
        <p:txBody>
          <a:bodyPr/>
          <a:lstStyle/>
          <a:p>
            <a:fld id="{DADA6105-A3FA-49B5-BA61-2DD39CF3A21F}" type="slidenum">
              <a:rPr lang="en-US" smtClean="0"/>
              <a:pPr/>
              <a:t>52</a:t>
            </a:fld>
            <a:endParaRPr lang="en-US"/>
          </a:p>
        </p:txBody>
      </p:sp>
      <p:sp>
        <p:nvSpPr>
          <p:cNvPr id="6" name="Shape 1">
            <a:extLst>
              <a:ext uri="{FF2B5EF4-FFF2-40B4-BE49-F238E27FC236}">
                <a16:creationId xmlns:a16="http://schemas.microsoft.com/office/drawing/2014/main" id="{853F3DA2-F574-CC9A-3284-98E5DDE10FAE}"/>
              </a:ext>
            </a:extLst>
          </p:cNvPr>
          <p:cNvSpPr/>
          <p:nvPr/>
        </p:nvSpPr>
        <p:spPr>
          <a:xfrm>
            <a:off x="1941871" y="1772266"/>
            <a:ext cx="2560320" cy="1691640"/>
          </a:xfrm>
          <a:prstGeom prst="roundRect">
            <a:avLst>
              <a:gd name="adj" fmla="val 3784"/>
            </a:avLst>
          </a:prstGeom>
          <a:solidFill>
            <a:srgbClr val="FFFFFF"/>
          </a:solidFill>
          <a:ln w="9525">
            <a:solidFill>
              <a:srgbClr val="DDDDD8"/>
            </a:solidFill>
            <a:prstDash val="solid"/>
          </a:ln>
          <a:effectLst>
            <a:outerShdw blurRad="63500" dist="25400" dir="2700000" algn="bl" rotWithShape="0">
              <a:srgbClr val="000000">
                <a:alpha val="10000"/>
              </a:srgbClr>
            </a:outerShdw>
          </a:effectLst>
        </p:spPr>
        <p:txBody>
          <a:bodyPr/>
          <a:lstStyle/>
          <a:p>
            <a:endParaRPr lang="en-US"/>
          </a:p>
        </p:txBody>
      </p:sp>
      <p:sp>
        <p:nvSpPr>
          <p:cNvPr id="8" name="Shape 2">
            <a:extLst>
              <a:ext uri="{FF2B5EF4-FFF2-40B4-BE49-F238E27FC236}">
                <a16:creationId xmlns:a16="http://schemas.microsoft.com/office/drawing/2014/main" id="{B323C7AB-29D8-429A-0EDB-E8524E85B02D}"/>
              </a:ext>
            </a:extLst>
          </p:cNvPr>
          <p:cNvSpPr/>
          <p:nvPr/>
        </p:nvSpPr>
        <p:spPr>
          <a:xfrm>
            <a:off x="2124751" y="1936858"/>
            <a:ext cx="457200" cy="457200"/>
          </a:xfrm>
          <a:prstGeom prst="ellipse">
            <a:avLst/>
          </a:prstGeom>
          <a:solidFill>
            <a:srgbClr val="E9F1FA"/>
          </a:solidFill>
          <a:ln/>
        </p:spPr>
        <p:txBody>
          <a:bodyPr/>
          <a:lstStyle/>
          <a:p>
            <a:endParaRPr lang="en-US"/>
          </a:p>
        </p:txBody>
      </p:sp>
      <p:pic>
        <p:nvPicPr>
          <p:cNvPr id="10" name="Image 0" descr="preencoded.png">
            <a:extLst>
              <a:ext uri="{FF2B5EF4-FFF2-40B4-BE49-F238E27FC236}">
                <a16:creationId xmlns:a16="http://schemas.microsoft.com/office/drawing/2014/main" id="{C90CBB2B-6DAE-A40F-810E-1441622BB137}"/>
              </a:ext>
            </a:extLst>
          </p:cNvPr>
          <p:cNvPicPr>
            <a:picLocks noChangeAspect="1"/>
          </p:cNvPicPr>
          <p:nvPr/>
        </p:nvPicPr>
        <p:blipFill>
          <a:blip r:embed="rId2"/>
          <a:stretch>
            <a:fillRect/>
          </a:stretch>
        </p:blipFill>
        <p:spPr>
          <a:xfrm>
            <a:off x="2234479" y="2046586"/>
            <a:ext cx="237744" cy="237744"/>
          </a:xfrm>
          <a:prstGeom prst="rect">
            <a:avLst/>
          </a:prstGeom>
        </p:spPr>
      </p:pic>
      <p:sp>
        <p:nvSpPr>
          <p:cNvPr id="12" name="Text 3">
            <a:extLst>
              <a:ext uri="{FF2B5EF4-FFF2-40B4-BE49-F238E27FC236}">
                <a16:creationId xmlns:a16="http://schemas.microsoft.com/office/drawing/2014/main" id="{B18837C2-6BAF-D84C-F215-EE44D32AE802}"/>
              </a:ext>
            </a:extLst>
          </p:cNvPr>
          <p:cNvSpPr/>
          <p:nvPr/>
        </p:nvSpPr>
        <p:spPr>
          <a:xfrm>
            <a:off x="2124751" y="2485498"/>
            <a:ext cx="2194560" cy="292608"/>
          </a:xfrm>
          <a:prstGeom prst="rect">
            <a:avLst/>
          </a:prstGeom>
          <a:noFill/>
          <a:ln/>
        </p:spPr>
        <p:txBody>
          <a:bodyPr wrap="square" lIns="0" tIns="0" rIns="0" bIns="0" rtlCol="0" anchor="t"/>
          <a:lstStyle/>
          <a:p>
            <a:pPr marL="0" indent="0">
              <a:buNone/>
            </a:pPr>
            <a:r>
              <a:rPr lang="en-US" sz="1400" b="1" dirty="0">
                <a:solidFill>
                  <a:srgbClr val="000000"/>
                </a:solidFill>
                <a:latin typeface="Calibri" pitchFamily="34" charset="0"/>
                <a:ea typeface="Calibri" pitchFamily="34" charset="-122"/>
                <a:cs typeface="Calibri" pitchFamily="34" charset="-120"/>
              </a:rPr>
              <a:t>Adopt definitions</a:t>
            </a:r>
            <a:endParaRPr lang="en-US" sz="1400" dirty="0"/>
          </a:p>
        </p:txBody>
      </p:sp>
      <p:sp>
        <p:nvSpPr>
          <p:cNvPr id="14" name="Text 4">
            <a:extLst>
              <a:ext uri="{FF2B5EF4-FFF2-40B4-BE49-F238E27FC236}">
                <a16:creationId xmlns:a16="http://schemas.microsoft.com/office/drawing/2014/main" id="{F3FC89F8-620D-03C6-49C9-F53F75256269}"/>
              </a:ext>
            </a:extLst>
          </p:cNvPr>
          <p:cNvSpPr/>
          <p:nvPr/>
        </p:nvSpPr>
        <p:spPr>
          <a:xfrm>
            <a:off x="2124751" y="2778106"/>
            <a:ext cx="2194560" cy="594360"/>
          </a:xfrm>
          <a:prstGeom prst="rect">
            <a:avLst/>
          </a:prstGeom>
          <a:noFill/>
          <a:ln/>
        </p:spPr>
        <p:txBody>
          <a:bodyPr wrap="square" lIns="0" tIns="0" rIns="0" bIns="0" rtlCol="0" anchor="t"/>
          <a:lstStyle/>
          <a:p>
            <a:pPr marL="0" indent="0">
              <a:buNone/>
            </a:pPr>
            <a:r>
              <a:rPr lang="en-US" sz="1100" dirty="0">
                <a:solidFill>
                  <a:srgbClr val="000000"/>
                </a:solidFill>
                <a:latin typeface="Calibri" pitchFamily="34" charset="0"/>
                <a:ea typeface="Calibri" pitchFamily="34" charset="-122"/>
                <a:cs typeface="Calibri" pitchFamily="34" charset="-120"/>
              </a:rPr>
              <a:t>NCES Locale as primary, RUCA as secondary</a:t>
            </a:r>
            <a:endParaRPr lang="en-US" sz="1100" dirty="0"/>
          </a:p>
        </p:txBody>
      </p:sp>
      <p:sp>
        <p:nvSpPr>
          <p:cNvPr id="16" name="Shape 5">
            <a:extLst>
              <a:ext uri="{FF2B5EF4-FFF2-40B4-BE49-F238E27FC236}">
                <a16:creationId xmlns:a16="http://schemas.microsoft.com/office/drawing/2014/main" id="{923F5EE5-285A-6B57-CD80-9A4347C6B9D3}"/>
              </a:ext>
            </a:extLst>
          </p:cNvPr>
          <p:cNvSpPr/>
          <p:nvPr/>
        </p:nvSpPr>
        <p:spPr>
          <a:xfrm>
            <a:off x="4776511" y="1772266"/>
            <a:ext cx="2560320" cy="1691640"/>
          </a:xfrm>
          <a:prstGeom prst="roundRect">
            <a:avLst>
              <a:gd name="adj" fmla="val 3784"/>
            </a:avLst>
          </a:prstGeom>
          <a:solidFill>
            <a:srgbClr val="FFFFFF"/>
          </a:solidFill>
          <a:ln w="9525">
            <a:solidFill>
              <a:srgbClr val="DDDDD8"/>
            </a:solidFill>
            <a:prstDash val="solid"/>
          </a:ln>
          <a:effectLst>
            <a:outerShdw blurRad="63500" dist="25400" dir="2700000" algn="bl" rotWithShape="0">
              <a:srgbClr val="000000">
                <a:alpha val="10000"/>
              </a:srgbClr>
            </a:outerShdw>
          </a:effectLst>
        </p:spPr>
        <p:txBody>
          <a:bodyPr/>
          <a:lstStyle/>
          <a:p>
            <a:endParaRPr lang="en-US"/>
          </a:p>
        </p:txBody>
      </p:sp>
      <p:sp>
        <p:nvSpPr>
          <p:cNvPr id="18" name="Shape 6">
            <a:extLst>
              <a:ext uri="{FF2B5EF4-FFF2-40B4-BE49-F238E27FC236}">
                <a16:creationId xmlns:a16="http://schemas.microsoft.com/office/drawing/2014/main" id="{542FEA8E-6C8E-AF9B-8AA0-8E231BA59748}"/>
              </a:ext>
            </a:extLst>
          </p:cNvPr>
          <p:cNvSpPr/>
          <p:nvPr/>
        </p:nvSpPr>
        <p:spPr>
          <a:xfrm>
            <a:off x="4959391" y="1936858"/>
            <a:ext cx="457200" cy="457200"/>
          </a:xfrm>
          <a:prstGeom prst="ellipse">
            <a:avLst/>
          </a:prstGeom>
          <a:solidFill>
            <a:srgbClr val="E9F1FA"/>
          </a:solidFill>
          <a:ln/>
        </p:spPr>
        <p:txBody>
          <a:bodyPr/>
          <a:lstStyle/>
          <a:p>
            <a:endParaRPr lang="en-US"/>
          </a:p>
        </p:txBody>
      </p:sp>
      <p:pic>
        <p:nvPicPr>
          <p:cNvPr id="20" name="Image 1" descr="preencoded.png">
            <a:extLst>
              <a:ext uri="{FF2B5EF4-FFF2-40B4-BE49-F238E27FC236}">
                <a16:creationId xmlns:a16="http://schemas.microsoft.com/office/drawing/2014/main" id="{0FB86F57-CB6D-F353-D1BE-56E214F7CABF}"/>
              </a:ext>
            </a:extLst>
          </p:cNvPr>
          <p:cNvPicPr>
            <a:picLocks noChangeAspect="1"/>
          </p:cNvPicPr>
          <p:nvPr/>
        </p:nvPicPr>
        <p:blipFill>
          <a:blip r:embed="rId3"/>
          <a:stretch>
            <a:fillRect/>
          </a:stretch>
        </p:blipFill>
        <p:spPr>
          <a:xfrm>
            <a:off x="5069119" y="2046586"/>
            <a:ext cx="237744" cy="237744"/>
          </a:xfrm>
          <a:prstGeom prst="rect">
            <a:avLst/>
          </a:prstGeom>
        </p:spPr>
      </p:pic>
      <p:sp>
        <p:nvSpPr>
          <p:cNvPr id="22" name="Text 7">
            <a:extLst>
              <a:ext uri="{FF2B5EF4-FFF2-40B4-BE49-F238E27FC236}">
                <a16:creationId xmlns:a16="http://schemas.microsoft.com/office/drawing/2014/main" id="{C00B34A8-5389-3D44-4E16-6880E0424229}"/>
              </a:ext>
            </a:extLst>
          </p:cNvPr>
          <p:cNvSpPr/>
          <p:nvPr/>
        </p:nvSpPr>
        <p:spPr>
          <a:xfrm>
            <a:off x="4959391" y="2485498"/>
            <a:ext cx="2194560" cy="292608"/>
          </a:xfrm>
          <a:prstGeom prst="rect">
            <a:avLst/>
          </a:prstGeom>
          <a:noFill/>
          <a:ln/>
        </p:spPr>
        <p:txBody>
          <a:bodyPr wrap="square" lIns="0" tIns="0" rIns="0" bIns="0" rtlCol="0" anchor="t"/>
          <a:lstStyle/>
          <a:p>
            <a:pPr marL="0" indent="0">
              <a:buNone/>
            </a:pPr>
            <a:r>
              <a:rPr lang="en-US" sz="1400" b="1" dirty="0">
                <a:solidFill>
                  <a:srgbClr val="000000"/>
                </a:solidFill>
                <a:latin typeface="Calibri" pitchFamily="34" charset="0"/>
                <a:ea typeface="Calibri" pitchFamily="34" charset="-122"/>
                <a:cs typeface="Calibri" pitchFamily="34" charset="-120"/>
              </a:rPr>
              <a:t>Classify</a:t>
            </a:r>
            <a:endParaRPr lang="en-US" sz="1400" dirty="0"/>
          </a:p>
        </p:txBody>
      </p:sp>
      <p:sp>
        <p:nvSpPr>
          <p:cNvPr id="24" name="Text 8">
            <a:extLst>
              <a:ext uri="{FF2B5EF4-FFF2-40B4-BE49-F238E27FC236}">
                <a16:creationId xmlns:a16="http://schemas.microsoft.com/office/drawing/2014/main" id="{8CFC28A1-8E0B-EB68-64DE-7B00EC7A2445}"/>
              </a:ext>
            </a:extLst>
          </p:cNvPr>
          <p:cNvSpPr/>
          <p:nvPr/>
        </p:nvSpPr>
        <p:spPr>
          <a:xfrm>
            <a:off x="4959391" y="2778106"/>
            <a:ext cx="2194560" cy="594360"/>
          </a:xfrm>
          <a:prstGeom prst="rect">
            <a:avLst/>
          </a:prstGeom>
          <a:noFill/>
          <a:ln/>
        </p:spPr>
        <p:txBody>
          <a:bodyPr wrap="square" lIns="0" tIns="0" rIns="0" bIns="0" rtlCol="0" anchor="t"/>
          <a:lstStyle/>
          <a:p>
            <a:pPr marL="0" indent="0">
              <a:buNone/>
            </a:pPr>
            <a:r>
              <a:rPr lang="en-US" sz="1100" dirty="0">
                <a:solidFill>
                  <a:srgbClr val="000000"/>
                </a:solidFill>
                <a:latin typeface="Calibri" pitchFamily="34" charset="0"/>
                <a:ea typeface="Calibri" pitchFamily="34" charset="-122"/>
                <a:cs typeface="Calibri" pitchFamily="34" charset="-120"/>
              </a:rPr>
              <a:t>Students and institutions, informed by student origin data</a:t>
            </a:r>
            <a:endParaRPr lang="en-US" sz="1100" dirty="0"/>
          </a:p>
        </p:txBody>
      </p:sp>
      <p:sp>
        <p:nvSpPr>
          <p:cNvPr id="26" name="Shape 9">
            <a:extLst>
              <a:ext uri="{FF2B5EF4-FFF2-40B4-BE49-F238E27FC236}">
                <a16:creationId xmlns:a16="http://schemas.microsoft.com/office/drawing/2014/main" id="{B5FE2353-7C8D-445D-4182-D9A6044BC04A}"/>
              </a:ext>
            </a:extLst>
          </p:cNvPr>
          <p:cNvSpPr/>
          <p:nvPr/>
        </p:nvSpPr>
        <p:spPr>
          <a:xfrm>
            <a:off x="1937656" y="3756514"/>
            <a:ext cx="2560320" cy="1691640"/>
          </a:xfrm>
          <a:prstGeom prst="roundRect">
            <a:avLst>
              <a:gd name="adj" fmla="val 3784"/>
            </a:avLst>
          </a:prstGeom>
          <a:solidFill>
            <a:srgbClr val="FFFFFF"/>
          </a:solidFill>
          <a:ln w="9525">
            <a:solidFill>
              <a:srgbClr val="DDDDD8"/>
            </a:solidFill>
            <a:prstDash val="solid"/>
          </a:ln>
          <a:effectLst>
            <a:outerShdw blurRad="63500" dist="25400" dir="2700000" algn="bl" rotWithShape="0">
              <a:srgbClr val="000000">
                <a:alpha val="10000"/>
              </a:srgbClr>
            </a:outerShdw>
          </a:effectLst>
        </p:spPr>
        <p:txBody>
          <a:bodyPr/>
          <a:lstStyle/>
          <a:p>
            <a:endParaRPr lang="en-US"/>
          </a:p>
        </p:txBody>
      </p:sp>
      <p:sp>
        <p:nvSpPr>
          <p:cNvPr id="28" name="Shape 10">
            <a:extLst>
              <a:ext uri="{FF2B5EF4-FFF2-40B4-BE49-F238E27FC236}">
                <a16:creationId xmlns:a16="http://schemas.microsoft.com/office/drawing/2014/main" id="{90C7249B-19AA-37A0-BBD3-F0A11FDF3F2A}"/>
              </a:ext>
            </a:extLst>
          </p:cNvPr>
          <p:cNvSpPr/>
          <p:nvPr/>
        </p:nvSpPr>
        <p:spPr>
          <a:xfrm>
            <a:off x="2120536" y="3921106"/>
            <a:ext cx="457200" cy="457200"/>
          </a:xfrm>
          <a:prstGeom prst="ellipse">
            <a:avLst/>
          </a:prstGeom>
          <a:solidFill>
            <a:srgbClr val="E9F1FA"/>
          </a:solidFill>
          <a:ln/>
        </p:spPr>
        <p:txBody>
          <a:bodyPr/>
          <a:lstStyle/>
          <a:p>
            <a:endParaRPr lang="en-US"/>
          </a:p>
        </p:txBody>
      </p:sp>
      <p:pic>
        <p:nvPicPr>
          <p:cNvPr id="30" name="Image 2" descr="preencoded.png">
            <a:extLst>
              <a:ext uri="{FF2B5EF4-FFF2-40B4-BE49-F238E27FC236}">
                <a16:creationId xmlns:a16="http://schemas.microsoft.com/office/drawing/2014/main" id="{92B487A4-7DC6-48B0-8301-B93C3416C8E4}"/>
              </a:ext>
            </a:extLst>
          </p:cNvPr>
          <p:cNvPicPr>
            <a:picLocks noChangeAspect="1"/>
          </p:cNvPicPr>
          <p:nvPr/>
        </p:nvPicPr>
        <p:blipFill>
          <a:blip r:embed="rId4"/>
          <a:stretch>
            <a:fillRect/>
          </a:stretch>
        </p:blipFill>
        <p:spPr>
          <a:xfrm>
            <a:off x="2230264" y="4030834"/>
            <a:ext cx="237744" cy="237744"/>
          </a:xfrm>
          <a:prstGeom prst="rect">
            <a:avLst/>
          </a:prstGeom>
        </p:spPr>
      </p:pic>
      <p:sp>
        <p:nvSpPr>
          <p:cNvPr id="32" name="Text 11">
            <a:extLst>
              <a:ext uri="{FF2B5EF4-FFF2-40B4-BE49-F238E27FC236}">
                <a16:creationId xmlns:a16="http://schemas.microsoft.com/office/drawing/2014/main" id="{99F2585E-5EDB-5AA6-8FF8-4D4A9B9EFCE5}"/>
              </a:ext>
            </a:extLst>
          </p:cNvPr>
          <p:cNvSpPr/>
          <p:nvPr/>
        </p:nvSpPr>
        <p:spPr>
          <a:xfrm>
            <a:off x="2120536" y="4469746"/>
            <a:ext cx="2194560" cy="292608"/>
          </a:xfrm>
          <a:prstGeom prst="rect">
            <a:avLst/>
          </a:prstGeom>
          <a:noFill/>
          <a:ln/>
        </p:spPr>
        <p:txBody>
          <a:bodyPr wrap="square" lIns="0" tIns="0" rIns="0" bIns="0" rtlCol="0" anchor="t"/>
          <a:lstStyle/>
          <a:p>
            <a:pPr marL="0" indent="0">
              <a:buNone/>
            </a:pPr>
            <a:r>
              <a:rPr lang="en-US" sz="1400" b="1" dirty="0">
                <a:solidFill>
                  <a:srgbClr val="000000"/>
                </a:solidFill>
                <a:latin typeface="Calibri" pitchFamily="34" charset="0"/>
                <a:ea typeface="Calibri" pitchFamily="34" charset="-122"/>
                <a:cs typeface="Calibri" pitchFamily="34" charset="-120"/>
              </a:rPr>
              <a:t>Ground objectives</a:t>
            </a:r>
            <a:endParaRPr lang="en-US" sz="1400" dirty="0"/>
          </a:p>
        </p:txBody>
      </p:sp>
      <p:sp>
        <p:nvSpPr>
          <p:cNvPr id="34" name="Text 12">
            <a:extLst>
              <a:ext uri="{FF2B5EF4-FFF2-40B4-BE49-F238E27FC236}">
                <a16:creationId xmlns:a16="http://schemas.microsoft.com/office/drawing/2014/main" id="{2D359718-649D-60C3-C7BB-07185B40AEEF}"/>
              </a:ext>
            </a:extLst>
          </p:cNvPr>
          <p:cNvSpPr/>
          <p:nvPr/>
        </p:nvSpPr>
        <p:spPr>
          <a:xfrm>
            <a:off x="2120536" y="4762354"/>
            <a:ext cx="2194560" cy="594360"/>
          </a:xfrm>
          <a:prstGeom prst="rect">
            <a:avLst/>
          </a:prstGeom>
          <a:noFill/>
          <a:ln/>
        </p:spPr>
        <p:txBody>
          <a:bodyPr wrap="square" lIns="0" tIns="0" rIns="0" bIns="0" rtlCol="0" anchor="t"/>
          <a:lstStyle/>
          <a:p>
            <a:pPr marL="0" indent="0">
              <a:buNone/>
            </a:pPr>
            <a:r>
              <a:rPr lang="en-US" sz="1100" dirty="0">
                <a:solidFill>
                  <a:srgbClr val="000000"/>
                </a:solidFill>
                <a:latin typeface="Calibri" pitchFamily="34" charset="0"/>
                <a:ea typeface="Calibri" pitchFamily="34" charset="-122"/>
                <a:cs typeface="Calibri" pitchFamily="34" charset="-120"/>
              </a:rPr>
              <a:t>Base policy goals on analysis of gaps and challenges</a:t>
            </a:r>
            <a:endParaRPr lang="en-US" sz="1100" dirty="0"/>
          </a:p>
        </p:txBody>
      </p:sp>
      <p:sp>
        <p:nvSpPr>
          <p:cNvPr id="36" name="Shape 13">
            <a:extLst>
              <a:ext uri="{FF2B5EF4-FFF2-40B4-BE49-F238E27FC236}">
                <a16:creationId xmlns:a16="http://schemas.microsoft.com/office/drawing/2014/main" id="{D8D7C59A-596B-F9B7-A616-A9EF67C09F6F}"/>
              </a:ext>
            </a:extLst>
          </p:cNvPr>
          <p:cNvSpPr/>
          <p:nvPr/>
        </p:nvSpPr>
        <p:spPr>
          <a:xfrm>
            <a:off x="7611151" y="1772266"/>
            <a:ext cx="2560320" cy="1691640"/>
          </a:xfrm>
          <a:prstGeom prst="roundRect">
            <a:avLst>
              <a:gd name="adj" fmla="val 3784"/>
            </a:avLst>
          </a:prstGeom>
          <a:solidFill>
            <a:srgbClr val="FFFFFF"/>
          </a:solidFill>
          <a:ln w="9525">
            <a:solidFill>
              <a:srgbClr val="DDDDD8"/>
            </a:solidFill>
            <a:prstDash val="solid"/>
          </a:ln>
          <a:effectLst>
            <a:outerShdw blurRad="63500" dist="25400" dir="2700000" algn="bl" rotWithShape="0">
              <a:srgbClr val="000000">
                <a:alpha val="10000"/>
              </a:srgbClr>
            </a:outerShdw>
          </a:effectLst>
        </p:spPr>
        <p:txBody>
          <a:bodyPr/>
          <a:lstStyle/>
          <a:p>
            <a:endParaRPr lang="en-US"/>
          </a:p>
        </p:txBody>
      </p:sp>
      <p:sp>
        <p:nvSpPr>
          <p:cNvPr id="38" name="Shape 14">
            <a:extLst>
              <a:ext uri="{FF2B5EF4-FFF2-40B4-BE49-F238E27FC236}">
                <a16:creationId xmlns:a16="http://schemas.microsoft.com/office/drawing/2014/main" id="{859587BB-8149-7C43-8AA0-A9F77933E597}"/>
              </a:ext>
            </a:extLst>
          </p:cNvPr>
          <p:cNvSpPr/>
          <p:nvPr/>
        </p:nvSpPr>
        <p:spPr>
          <a:xfrm>
            <a:off x="7794031" y="1936858"/>
            <a:ext cx="457200" cy="457200"/>
          </a:xfrm>
          <a:prstGeom prst="ellipse">
            <a:avLst/>
          </a:prstGeom>
          <a:solidFill>
            <a:srgbClr val="E9F1FA"/>
          </a:solidFill>
          <a:ln/>
        </p:spPr>
        <p:txBody>
          <a:bodyPr/>
          <a:lstStyle/>
          <a:p>
            <a:endParaRPr lang="en-US"/>
          </a:p>
        </p:txBody>
      </p:sp>
      <p:pic>
        <p:nvPicPr>
          <p:cNvPr id="40" name="Image 3" descr="preencoded.png">
            <a:extLst>
              <a:ext uri="{FF2B5EF4-FFF2-40B4-BE49-F238E27FC236}">
                <a16:creationId xmlns:a16="http://schemas.microsoft.com/office/drawing/2014/main" id="{50D9131C-4FDD-4C54-74EE-8066E62629B1}"/>
              </a:ext>
            </a:extLst>
          </p:cNvPr>
          <p:cNvPicPr>
            <a:picLocks noChangeAspect="1"/>
          </p:cNvPicPr>
          <p:nvPr/>
        </p:nvPicPr>
        <p:blipFill>
          <a:blip r:embed="rId5"/>
          <a:stretch>
            <a:fillRect/>
          </a:stretch>
        </p:blipFill>
        <p:spPr>
          <a:xfrm>
            <a:off x="7903759" y="2046586"/>
            <a:ext cx="237744" cy="237744"/>
          </a:xfrm>
          <a:prstGeom prst="rect">
            <a:avLst/>
          </a:prstGeom>
        </p:spPr>
      </p:pic>
      <p:sp>
        <p:nvSpPr>
          <p:cNvPr id="42" name="Text 15">
            <a:extLst>
              <a:ext uri="{FF2B5EF4-FFF2-40B4-BE49-F238E27FC236}">
                <a16:creationId xmlns:a16="http://schemas.microsoft.com/office/drawing/2014/main" id="{78B68CDA-5101-9B39-799D-CA0736B23475}"/>
              </a:ext>
            </a:extLst>
          </p:cNvPr>
          <p:cNvSpPr/>
          <p:nvPr/>
        </p:nvSpPr>
        <p:spPr>
          <a:xfrm>
            <a:off x="7794031" y="2485498"/>
            <a:ext cx="2194560" cy="292608"/>
          </a:xfrm>
          <a:prstGeom prst="rect">
            <a:avLst/>
          </a:prstGeom>
          <a:noFill/>
          <a:ln/>
        </p:spPr>
        <p:txBody>
          <a:bodyPr wrap="square" lIns="0" tIns="0" rIns="0" bIns="0" rtlCol="0" anchor="t"/>
          <a:lstStyle/>
          <a:p>
            <a:pPr marL="0" indent="0">
              <a:buNone/>
            </a:pPr>
            <a:r>
              <a:rPr lang="en-US" sz="1400" b="1" dirty="0">
                <a:solidFill>
                  <a:srgbClr val="000000"/>
                </a:solidFill>
                <a:latin typeface="Calibri" pitchFamily="34" charset="0"/>
                <a:ea typeface="Calibri" pitchFamily="34" charset="-122"/>
                <a:cs typeface="Calibri" pitchFamily="34" charset="-120"/>
              </a:rPr>
              <a:t>Analyze outcomes</a:t>
            </a:r>
            <a:endParaRPr lang="en-US" sz="1400" dirty="0"/>
          </a:p>
        </p:txBody>
      </p:sp>
      <p:sp>
        <p:nvSpPr>
          <p:cNvPr id="44" name="Text 16">
            <a:extLst>
              <a:ext uri="{FF2B5EF4-FFF2-40B4-BE49-F238E27FC236}">
                <a16:creationId xmlns:a16="http://schemas.microsoft.com/office/drawing/2014/main" id="{72E76DC1-D505-3AF3-B942-7D7A89F0435A}"/>
              </a:ext>
            </a:extLst>
          </p:cNvPr>
          <p:cNvSpPr/>
          <p:nvPr/>
        </p:nvSpPr>
        <p:spPr>
          <a:xfrm>
            <a:off x="7794031" y="2778106"/>
            <a:ext cx="2194560" cy="594360"/>
          </a:xfrm>
          <a:prstGeom prst="rect">
            <a:avLst/>
          </a:prstGeom>
          <a:noFill/>
          <a:ln/>
        </p:spPr>
        <p:txBody>
          <a:bodyPr wrap="square" lIns="0" tIns="0" rIns="0" bIns="0" rtlCol="0" anchor="t"/>
          <a:lstStyle/>
          <a:p>
            <a:pPr marL="0" indent="0">
              <a:buNone/>
            </a:pPr>
            <a:r>
              <a:rPr lang="en-US" sz="1100" dirty="0">
                <a:solidFill>
                  <a:srgbClr val="000000"/>
                </a:solidFill>
                <a:latin typeface="Calibri" pitchFamily="34" charset="0"/>
                <a:ea typeface="Calibri" pitchFamily="34" charset="-122"/>
                <a:cs typeface="Calibri" pitchFamily="34" charset="-120"/>
              </a:rPr>
              <a:t>For rural students and institutions</a:t>
            </a:r>
            <a:endParaRPr lang="en-US" sz="1100" dirty="0"/>
          </a:p>
        </p:txBody>
      </p:sp>
      <p:sp>
        <p:nvSpPr>
          <p:cNvPr id="46" name="Shape 17">
            <a:extLst>
              <a:ext uri="{FF2B5EF4-FFF2-40B4-BE49-F238E27FC236}">
                <a16:creationId xmlns:a16="http://schemas.microsoft.com/office/drawing/2014/main" id="{A0E7E8B8-2C67-5692-C0E6-AAAF4E43933F}"/>
              </a:ext>
            </a:extLst>
          </p:cNvPr>
          <p:cNvSpPr/>
          <p:nvPr/>
        </p:nvSpPr>
        <p:spPr>
          <a:xfrm>
            <a:off x="4776511" y="3738226"/>
            <a:ext cx="2560320" cy="1691640"/>
          </a:xfrm>
          <a:prstGeom prst="roundRect">
            <a:avLst>
              <a:gd name="adj" fmla="val 3784"/>
            </a:avLst>
          </a:prstGeom>
          <a:solidFill>
            <a:srgbClr val="FFFFFF"/>
          </a:solidFill>
          <a:ln w="9525">
            <a:solidFill>
              <a:srgbClr val="DDDDD8"/>
            </a:solidFill>
            <a:prstDash val="solid"/>
          </a:ln>
          <a:effectLst>
            <a:outerShdw blurRad="63500" dist="25400" dir="2700000" algn="bl" rotWithShape="0">
              <a:srgbClr val="000000">
                <a:alpha val="10000"/>
              </a:srgbClr>
            </a:outerShdw>
          </a:effectLst>
        </p:spPr>
        <p:txBody>
          <a:bodyPr/>
          <a:lstStyle/>
          <a:p>
            <a:endParaRPr lang="en-US"/>
          </a:p>
        </p:txBody>
      </p:sp>
      <p:sp>
        <p:nvSpPr>
          <p:cNvPr id="48" name="Shape 18">
            <a:extLst>
              <a:ext uri="{FF2B5EF4-FFF2-40B4-BE49-F238E27FC236}">
                <a16:creationId xmlns:a16="http://schemas.microsoft.com/office/drawing/2014/main" id="{E228ACD0-F911-3BB1-3B0E-667873C0B037}"/>
              </a:ext>
            </a:extLst>
          </p:cNvPr>
          <p:cNvSpPr/>
          <p:nvPr/>
        </p:nvSpPr>
        <p:spPr>
          <a:xfrm>
            <a:off x="4959391" y="3902818"/>
            <a:ext cx="457200" cy="457200"/>
          </a:xfrm>
          <a:prstGeom prst="ellipse">
            <a:avLst/>
          </a:prstGeom>
          <a:solidFill>
            <a:srgbClr val="E9F1FA"/>
          </a:solidFill>
          <a:ln/>
        </p:spPr>
        <p:txBody>
          <a:bodyPr/>
          <a:lstStyle/>
          <a:p>
            <a:endParaRPr lang="en-US"/>
          </a:p>
        </p:txBody>
      </p:sp>
      <p:pic>
        <p:nvPicPr>
          <p:cNvPr id="50" name="Image 4" descr="preencoded.png">
            <a:extLst>
              <a:ext uri="{FF2B5EF4-FFF2-40B4-BE49-F238E27FC236}">
                <a16:creationId xmlns:a16="http://schemas.microsoft.com/office/drawing/2014/main" id="{2F8267C3-C6F9-3AEB-5AA9-EEE905E3CD88}"/>
              </a:ext>
            </a:extLst>
          </p:cNvPr>
          <p:cNvPicPr>
            <a:picLocks noChangeAspect="1"/>
          </p:cNvPicPr>
          <p:nvPr/>
        </p:nvPicPr>
        <p:blipFill>
          <a:blip r:embed="rId6"/>
          <a:stretch>
            <a:fillRect/>
          </a:stretch>
        </p:blipFill>
        <p:spPr>
          <a:xfrm>
            <a:off x="5069119" y="4012546"/>
            <a:ext cx="237744" cy="237744"/>
          </a:xfrm>
          <a:prstGeom prst="rect">
            <a:avLst/>
          </a:prstGeom>
        </p:spPr>
      </p:pic>
      <p:sp>
        <p:nvSpPr>
          <p:cNvPr id="52" name="Text 19">
            <a:extLst>
              <a:ext uri="{FF2B5EF4-FFF2-40B4-BE49-F238E27FC236}">
                <a16:creationId xmlns:a16="http://schemas.microsoft.com/office/drawing/2014/main" id="{1A63199A-880B-462C-1BD4-AB3299601B8D}"/>
              </a:ext>
            </a:extLst>
          </p:cNvPr>
          <p:cNvSpPr/>
          <p:nvPr/>
        </p:nvSpPr>
        <p:spPr>
          <a:xfrm>
            <a:off x="4959391" y="4451458"/>
            <a:ext cx="2194560" cy="292608"/>
          </a:xfrm>
          <a:prstGeom prst="rect">
            <a:avLst/>
          </a:prstGeom>
          <a:noFill/>
          <a:ln/>
        </p:spPr>
        <p:txBody>
          <a:bodyPr wrap="square" lIns="0" tIns="0" rIns="0" bIns="0" rtlCol="0" anchor="t"/>
          <a:lstStyle/>
          <a:p>
            <a:pPr marL="0" indent="0">
              <a:buNone/>
            </a:pPr>
            <a:r>
              <a:rPr lang="en-US" sz="1400" b="1" dirty="0">
                <a:solidFill>
                  <a:srgbClr val="000000"/>
                </a:solidFill>
                <a:latin typeface="Calibri" pitchFamily="34" charset="0"/>
                <a:ea typeface="Calibri" pitchFamily="34" charset="-122"/>
                <a:cs typeface="Calibri" pitchFamily="34" charset="-120"/>
              </a:rPr>
              <a:t>Allocate accordingly</a:t>
            </a:r>
            <a:endParaRPr lang="en-US" sz="1400" dirty="0"/>
          </a:p>
        </p:txBody>
      </p:sp>
      <p:sp>
        <p:nvSpPr>
          <p:cNvPr id="54" name="Text 20">
            <a:extLst>
              <a:ext uri="{FF2B5EF4-FFF2-40B4-BE49-F238E27FC236}">
                <a16:creationId xmlns:a16="http://schemas.microsoft.com/office/drawing/2014/main" id="{E7E63B76-EDE0-8173-3FCA-87B3A14F10C4}"/>
              </a:ext>
            </a:extLst>
          </p:cNvPr>
          <p:cNvSpPr/>
          <p:nvPr/>
        </p:nvSpPr>
        <p:spPr>
          <a:xfrm>
            <a:off x="4959391" y="4744066"/>
            <a:ext cx="2194560" cy="594360"/>
          </a:xfrm>
          <a:prstGeom prst="rect">
            <a:avLst/>
          </a:prstGeom>
          <a:noFill/>
          <a:ln/>
        </p:spPr>
        <p:txBody>
          <a:bodyPr wrap="square" lIns="0" tIns="0" rIns="0" bIns="0" rtlCol="0" anchor="t"/>
          <a:lstStyle/>
          <a:p>
            <a:pPr marL="0" indent="0">
              <a:buNone/>
            </a:pPr>
            <a:r>
              <a:rPr lang="en-US" sz="1100" dirty="0">
                <a:solidFill>
                  <a:srgbClr val="000000"/>
                </a:solidFill>
                <a:latin typeface="Calibri" pitchFamily="34" charset="0"/>
                <a:ea typeface="Calibri" pitchFamily="34" charset="-122"/>
                <a:cs typeface="Calibri" pitchFamily="34" charset="-120"/>
              </a:rPr>
              <a:t>Consider rurality in the state funding formula</a:t>
            </a:r>
            <a:endParaRPr lang="en-US" sz="1100" dirty="0"/>
          </a:p>
        </p:txBody>
      </p:sp>
      <p:sp>
        <p:nvSpPr>
          <p:cNvPr id="56" name="Shape 21">
            <a:extLst>
              <a:ext uri="{FF2B5EF4-FFF2-40B4-BE49-F238E27FC236}">
                <a16:creationId xmlns:a16="http://schemas.microsoft.com/office/drawing/2014/main" id="{9245AC78-CDE5-1E6C-9737-9F5811A781E1}"/>
              </a:ext>
            </a:extLst>
          </p:cNvPr>
          <p:cNvSpPr/>
          <p:nvPr/>
        </p:nvSpPr>
        <p:spPr>
          <a:xfrm>
            <a:off x="7611151" y="3738226"/>
            <a:ext cx="2560320" cy="1691640"/>
          </a:xfrm>
          <a:prstGeom prst="roundRect">
            <a:avLst>
              <a:gd name="adj" fmla="val 3784"/>
            </a:avLst>
          </a:prstGeom>
          <a:solidFill>
            <a:srgbClr val="FFFFFF"/>
          </a:solidFill>
          <a:ln w="9525">
            <a:solidFill>
              <a:srgbClr val="DDDDD8"/>
            </a:solidFill>
            <a:prstDash val="solid"/>
          </a:ln>
          <a:effectLst>
            <a:outerShdw blurRad="63500" dist="25400" dir="2700000" algn="bl" rotWithShape="0">
              <a:srgbClr val="000000">
                <a:alpha val="10000"/>
              </a:srgbClr>
            </a:outerShdw>
          </a:effectLst>
        </p:spPr>
        <p:txBody>
          <a:bodyPr/>
          <a:lstStyle/>
          <a:p>
            <a:endParaRPr lang="en-US"/>
          </a:p>
        </p:txBody>
      </p:sp>
      <p:sp>
        <p:nvSpPr>
          <p:cNvPr id="58" name="Shape 22">
            <a:extLst>
              <a:ext uri="{FF2B5EF4-FFF2-40B4-BE49-F238E27FC236}">
                <a16:creationId xmlns:a16="http://schemas.microsoft.com/office/drawing/2014/main" id="{EC4C2D21-67B4-9918-A0E8-78C659A26FE1}"/>
              </a:ext>
            </a:extLst>
          </p:cNvPr>
          <p:cNvSpPr/>
          <p:nvPr/>
        </p:nvSpPr>
        <p:spPr>
          <a:xfrm>
            <a:off x="7794031" y="3902818"/>
            <a:ext cx="457200" cy="457200"/>
          </a:xfrm>
          <a:prstGeom prst="ellipse">
            <a:avLst/>
          </a:prstGeom>
          <a:solidFill>
            <a:srgbClr val="E9F1FA"/>
          </a:solidFill>
          <a:ln/>
        </p:spPr>
        <p:txBody>
          <a:bodyPr/>
          <a:lstStyle/>
          <a:p>
            <a:endParaRPr lang="en-US"/>
          </a:p>
        </p:txBody>
      </p:sp>
      <p:pic>
        <p:nvPicPr>
          <p:cNvPr id="60" name="Image 5" descr="preencoded.png">
            <a:extLst>
              <a:ext uri="{FF2B5EF4-FFF2-40B4-BE49-F238E27FC236}">
                <a16:creationId xmlns:a16="http://schemas.microsoft.com/office/drawing/2014/main" id="{7DFA3507-1512-B525-2844-C89BD1F6A08A}"/>
              </a:ext>
            </a:extLst>
          </p:cNvPr>
          <p:cNvPicPr>
            <a:picLocks noChangeAspect="1"/>
          </p:cNvPicPr>
          <p:nvPr/>
        </p:nvPicPr>
        <p:blipFill>
          <a:blip r:embed="rId7"/>
          <a:stretch>
            <a:fillRect/>
          </a:stretch>
        </p:blipFill>
        <p:spPr>
          <a:xfrm>
            <a:off x="7903759" y="4012546"/>
            <a:ext cx="237744" cy="237744"/>
          </a:xfrm>
          <a:prstGeom prst="rect">
            <a:avLst/>
          </a:prstGeom>
        </p:spPr>
      </p:pic>
      <p:sp>
        <p:nvSpPr>
          <p:cNvPr id="62" name="Text 23">
            <a:extLst>
              <a:ext uri="{FF2B5EF4-FFF2-40B4-BE49-F238E27FC236}">
                <a16:creationId xmlns:a16="http://schemas.microsoft.com/office/drawing/2014/main" id="{EDA940AA-0D80-6F06-40B6-8B3A658A01DB}"/>
              </a:ext>
            </a:extLst>
          </p:cNvPr>
          <p:cNvSpPr/>
          <p:nvPr/>
        </p:nvSpPr>
        <p:spPr>
          <a:xfrm>
            <a:off x="7794031" y="4451458"/>
            <a:ext cx="2194560" cy="292608"/>
          </a:xfrm>
          <a:prstGeom prst="rect">
            <a:avLst/>
          </a:prstGeom>
          <a:noFill/>
          <a:ln/>
        </p:spPr>
        <p:txBody>
          <a:bodyPr wrap="square" lIns="0" tIns="0" rIns="0" bIns="0" rtlCol="0" anchor="t"/>
          <a:lstStyle/>
          <a:p>
            <a:pPr marL="0" indent="0">
              <a:buNone/>
            </a:pPr>
            <a:r>
              <a:rPr lang="en-US" sz="1400" b="1" dirty="0">
                <a:solidFill>
                  <a:srgbClr val="000000"/>
                </a:solidFill>
                <a:latin typeface="Calibri" pitchFamily="34" charset="0"/>
                <a:ea typeface="Calibri" pitchFamily="34" charset="-122"/>
                <a:cs typeface="Calibri" pitchFamily="34" charset="-120"/>
              </a:rPr>
              <a:t>Refine process</a:t>
            </a:r>
            <a:endParaRPr lang="en-US" sz="1400" dirty="0"/>
          </a:p>
        </p:txBody>
      </p:sp>
      <p:sp>
        <p:nvSpPr>
          <p:cNvPr id="64" name="Text 24">
            <a:extLst>
              <a:ext uri="{FF2B5EF4-FFF2-40B4-BE49-F238E27FC236}">
                <a16:creationId xmlns:a16="http://schemas.microsoft.com/office/drawing/2014/main" id="{6F692FE6-6EBB-9DC6-FDBF-67812AA60942}"/>
              </a:ext>
            </a:extLst>
          </p:cNvPr>
          <p:cNvSpPr/>
          <p:nvPr/>
        </p:nvSpPr>
        <p:spPr>
          <a:xfrm>
            <a:off x="7794031" y="4744066"/>
            <a:ext cx="2194560" cy="594360"/>
          </a:xfrm>
          <a:prstGeom prst="rect">
            <a:avLst/>
          </a:prstGeom>
          <a:noFill/>
          <a:ln/>
        </p:spPr>
        <p:txBody>
          <a:bodyPr wrap="square" lIns="0" tIns="0" rIns="0" bIns="0" rtlCol="0" anchor="t"/>
          <a:lstStyle/>
          <a:p>
            <a:pPr marL="0" indent="0">
              <a:buNone/>
            </a:pPr>
            <a:r>
              <a:rPr lang="en-US" sz="1100" dirty="0">
                <a:solidFill>
                  <a:srgbClr val="000000"/>
                </a:solidFill>
                <a:latin typeface="Calibri" pitchFamily="34" charset="0"/>
                <a:ea typeface="Calibri" pitchFamily="34" charset="-122"/>
                <a:cs typeface="Calibri" pitchFamily="34" charset="-120"/>
              </a:rPr>
              <a:t>Address Rural Fringe high schools; improve high school matching</a:t>
            </a:r>
            <a:endParaRPr lang="en-US" sz="1100" dirty="0"/>
          </a:p>
        </p:txBody>
      </p:sp>
    </p:spTree>
    <p:extLst>
      <p:ext uri="{BB962C8B-B14F-4D97-AF65-F5344CB8AC3E}">
        <p14:creationId xmlns:p14="http://schemas.microsoft.com/office/powerpoint/2010/main" val="9770148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E6F42-83AE-CFA6-B1E7-703F4A199B4F}"/>
              </a:ext>
            </a:extLst>
          </p:cNvPr>
          <p:cNvSpPr>
            <a:spLocks noGrp="1"/>
          </p:cNvSpPr>
          <p:nvPr>
            <p:ph type="title"/>
          </p:nvPr>
        </p:nvSpPr>
        <p:spPr/>
        <p:txBody>
          <a:bodyPr/>
          <a:lstStyle/>
          <a:p>
            <a:r>
              <a:rPr lang="en-US" dirty="0"/>
              <a:t>Recommendations</a:t>
            </a:r>
          </a:p>
        </p:txBody>
      </p:sp>
      <p:sp>
        <p:nvSpPr>
          <p:cNvPr id="3" name="Content Placeholder 2">
            <a:extLst>
              <a:ext uri="{FF2B5EF4-FFF2-40B4-BE49-F238E27FC236}">
                <a16:creationId xmlns:a16="http://schemas.microsoft.com/office/drawing/2014/main" id="{C5ED6C1B-9FF9-66E5-7D76-08B0A68E06EF}"/>
              </a:ext>
            </a:extLst>
          </p:cNvPr>
          <p:cNvSpPr>
            <a:spLocks noGrp="1"/>
          </p:cNvSpPr>
          <p:nvPr>
            <p:ph idx="1"/>
          </p:nvPr>
        </p:nvSpPr>
        <p:spPr/>
        <p:txBody>
          <a:bodyPr>
            <a:normAutofit fontScale="62500" lnSpcReduction="20000"/>
          </a:bodyPr>
          <a:lstStyle/>
          <a:p>
            <a:r>
              <a:rPr lang="en-US" b="1" dirty="0"/>
              <a:t>Adopt NCES Locale as primary and RUCA as a secondary definition </a:t>
            </a:r>
          </a:p>
          <a:p>
            <a:pPr lvl="1"/>
            <a:r>
              <a:rPr lang="en-US" dirty="0"/>
              <a:t>NCHEMS does not recommend Metro/Non-Metro or Percent of County Rural designations. These measures set an overly high bar for rurality, exclude many rural communities, and do not fit the New Mexico context for classifying either institutions or high schools. NCES Locale codes provide a more appropriate and nuanced measure of rurality for the state.</a:t>
            </a:r>
          </a:p>
          <a:p>
            <a:pPr lvl="1"/>
            <a:r>
              <a:rPr lang="en-US" dirty="0"/>
              <a:t>NMHED should also consider using RUCA codes as a secondary check.</a:t>
            </a:r>
          </a:p>
          <a:p>
            <a:r>
              <a:rPr lang="en-US" b="1" dirty="0"/>
              <a:t>Consider excluding or separately flagging, reclassifying high schools designated as Rural Fringe </a:t>
            </a:r>
          </a:p>
          <a:p>
            <a:pPr lvl="1"/>
            <a:r>
              <a:rPr lang="en-US" dirty="0"/>
              <a:t>Due to its proximity to urban areas, “Rural Fringe” may not reflect the access and opportunity barriers associated with more isolated rural communities and should be treated with caution in policy applications.</a:t>
            </a:r>
          </a:p>
          <a:p>
            <a:r>
              <a:rPr lang="en-US" b="1" dirty="0"/>
              <a:t>Refine the high school matching process</a:t>
            </a:r>
          </a:p>
          <a:p>
            <a:pPr lvl="1"/>
            <a:r>
              <a:rPr lang="en-US" dirty="0"/>
              <a:t>The primary limitation of this study is incomplete student coverage. NMHED should implement an automated matching process followed by a high school-by-high school review to verify accuracy and maximize coverage.</a:t>
            </a:r>
          </a:p>
          <a:p>
            <a:pPr lvl="1"/>
            <a:r>
              <a:rPr lang="en-US" dirty="0"/>
              <a:t>Establish a committee to conduct the high school review.</a:t>
            </a:r>
          </a:p>
          <a:p>
            <a:r>
              <a:rPr lang="en-US" b="1" dirty="0"/>
              <a:t>Use student origin data to inform institutional rural classifications </a:t>
            </a:r>
          </a:p>
          <a:p>
            <a:pPr lvl="1"/>
            <a:r>
              <a:rPr lang="en-US" dirty="0"/>
              <a:t>The high school origin data presents an opportunity for NMHED to develop its own rural-serving institution designation based on the actual geographic distribution of enrolled students.</a:t>
            </a:r>
          </a:p>
          <a:p>
            <a:r>
              <a:rPr lang="en-US" b="1" dirty="0"/>
              <a:t>Incorporate rurality into future data analysis or the state funding formula</a:t>
            </a:r>
          </a:p>
          <a:p>
            <a:pPr lvl="1"/>
            <a:r>
              <a:rPr lang="en-US" dirty="0"/>
              <a:t>New Mexico should consider adopting a rural completion metric for undergraduate students in its performance funding formula. </a:t>
            </a:r>
          </a:p>
          <a:p>
            <a:pPr lvl="1"/>
            <a:r>
              <a:rPr lang="en-US" dirty="0"/>
              <a:t>NMHED should consider establishing a rural-serving or high-rural-serving institutional designation for institutions enrolling high percentages of rural students. The department can then engage stakeholders at those institutions to learn how the state can best support their rural students. </a:t>
            </a:r>
          </a:p>
        </p:txBody>
      </p:sp>
      <p:sp>
        <p:nvSpPr>
          <p:cNvPr id="4" name="Slide Number Placeholder 3">
            <a:extLst>
              <a:ext uri="{FF2B5EF4-FFF2-40B4-BE49-F238E27FC236}">
                <a16:creationId xmlns:a16="http://schemas.microsoft.com/office/drawing/2014/main" id="{A3198ECC-16B7-85C9-98DE-F447BE52FA69}"/>
              </a:ext>
            </a:extLst>
          </p:cNvPr>
          <p:cNvSpPr>
            <a:spLocks noGrp="1"/>
          </p:cNvSpPr>
          <p:nvPr>
            <p:ph type="sldNum" sz="quarter" idx="11"/>
          </p:nvPr>
        </p:nvSpPr>
        <p:spPr/>
        <p:txBody>
          <a:bodyPr/>
          <a:lstStyle/>
          <a:p>
            <a:fld id="{DADA6105-A3FA-49B5-BA61-2DD39CF3A21F}" type="slidenum">
              <a:rPr lang="en-US" smtClean="0"/>
              <a:pPr/>
              <a:t>53</a:t>
            </a:fld>
            <a:endParaRPr lang="en-US"/>
          </a:p>
        </p:txBody>
      </p:sp>
    </p:spTree>
    <p:extLst>
      <p:ext uri="{BB962C8B-B14F-4D97-AF65-F5344CB8AC3E}">
        <p14:creationId xmlns:p14="http://schemas.microsoft.com/office/powerpoint/2010/main" val="9313436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1EBDD-745D-E244-BC64-A0BB07082CB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8A44E7E-FCD7-75B9-05FE-296A6984B3DD}"/>
              </a:ext>
            </a:extLst>
          </p:cNvPr>
          <p:cNvSpPr>
            <a:spLocks noGrp="1"/>
          </p:cNvSpPr>
          <p:nvPr>
            <p:ph type="title"/>
          </p:nvPr>
        </p:nvSpPr>
        <p:spPr/>
        <p:txBody>
          <a:bodyPr/>
          <a:lstStyle/>
          <a:p>
            <a:r>
              <a:rPr lang="en-US" dirty="0"/>
              <a:t>Appendix</a:t>
            </a:r>
          </a:p>
        </p:txBody>
      </p:sp>
      <p:sp>
        <p:nvSpPr>
          <p:cNvPr id="5" name="Text Placeholder 4">
            <a:extLst>
              <a:ext uri="{FF2B5EF4-FFF2-40B4-BE49-F238E27FC236}">
                <a16:creationId xmlns:a16="http://schemas.microsoft.com/office/drawing/2014/main" id="{530A0EC6-6429-0CE0-793D-3D656E63F7CE}"/>
              </a:ext>
            </a:extLst>
          </p:cNvPr>
          <p:cNvSpPr>
            <a:spLocks noGrp="1"/>
          </p:cNvSpPr>
          <p:nvPr>
            <p:ph type="body" idx="1"/>
          </p:nvPr>
        </p:nvSpPr>
        <p:spPr/>
        <p:txBody>
          <a:bodyPr/>
          <a:lstStyle/>
          <a:p>
            <a:r>
              <a:rPr lang="en-US" dirty="0"/>
              <a:t>Institutional Heatmaps </a:t>
            </a:r>
          </a:p>
          <a:p>
            <a:r>
              <a:rPr lang="en-US" dirty="0"/>
              <a:t>Institutions not included in the merge</a:t>
            </a:r>
          </a:p>
        </p:txBody>
      </p:sp>
      <p:sp>
        <p:nvSpPr>
          <p:cNvPr id="3" name="Slide Number Placeholder 2">
            <a:extLst>
              <a:ext uri="{FF2B5EF4-FFF2-40B4-BE49-F238E27FC236}">
                <a16:creationId xmlns:a16="http://schemas.microsoft.com/office/drawing/2014/main" id="{965010CB-5349-48C4-7F9C-F700F45D01BA}"/>
              </a:ext>
            </a:extLst>
          </p:cNvPr>
          <p:cNvSpPr>
            <a:spLocks noGrp="1"/>
          </p:cNvSpPr>
          <p:nvPr>
            <p:ph type="sldNum" sz="quarter" idx="11"/>
          </p:nvPr>
        </p:nvSpPr>
        <p:spPr/>
        <p:txBody>
          <a:bodyPr/>
          <a:lstStyle/>
          <a:p>
            <a:fld id="{DADA6105-A3FA-49B5-BA61-2DD39CF3A21F}" type="slidenum">
              <a:rPr lang="en-US" smtClean="0"/>
              <a:pPr/>
              <a:t>54</a:t>
            </a:fld>
            <a:endParaRPr lang="en-US"/>
          </a:p>
        </p:txBody>
      </p:sp>
    </p:spTree>
    <p:extLst>
      <p:ext uri="{BB962C8B-B14F-4D97-AF65-F5344CB8AC3E}">
        <p14:creationId xmlns:p14="http://schemas.microsoft.com/office/powerpoint/2010/main" val="9456022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C8EFF-700E-7E00-BFB0-66249D7BC8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7DED71-24AA-877A-A4F2-68A95DFC2730}"/>
              </a:ext>
            </a:extLst>
          </p:cNvPr>
          <p:cNvSpPr>
            <a:spLocks noGrp="1"/>
          </p:cNvSpPr>
          <p:nvPr>
            <p:ph type="title"/>
          </p:nvPr>
        </p:nvSpPr>
        <p:spPr/>
        <p:txBody>
          <a:bodyPr/>
          <a:lstStyle/>
          <a:p>
            <a:r>
              <a:rPr lang="en-US" dirty="0"/>
              <a:t>Metropolitan/Non-Metro Details </a:t>
            </a:r>
          </a:p>
        </p:txBody>
      </p:sp>
      <p:sp>
        <p:nvSpPr>
          <p:cNvPr id="4" name="Slide Number Placeholder 3">
            <a:extLst>
              <a:ext uri="{FF2B5EF4-FFF2-40B4-BE49-F238E27FC236}">
                <a16:creationId xmlns:a16="http://schemas.microsoft.com/office/drawing/2014/main" id="{F2E18D0B-EE41-3328-2D9B-A4FE2EAF81E0}"/>
              </a:ext>
            </a:extLst>
          </p:cNvPr>
          <p:cNvSpPr>
            <a:spLocks noGrp="1"/>
          </p:cNvSpPr>
          <p:nvPr>
            <p:ph type="sldNum" sz="quarter" idx="11"/>
          </p:nvPr>
        </p:nvSpPr>
        <p:spPr/>
        <p:txBody>
          <a:bodyPr/>
          <a:lstStyle/>
          <a:p>
            <a:fld id="{DADA6105-A3FA-49B5-BA61-2DD39CF3A21F}" type="slidenum">
              <a:rPr lang="en-US" smtClean="0"/>
              <a:pPr/>
              <a:t>55</a:t>
            </a:fld>
            <a:endParaRPr lang="en-US"/>
          </a:p>
        </p:txBody>
      </p:sp>
      <p:graphicFrame>
        <p:nvGraphicFramePr>
          <p:cNvPr id="7" name="Table 0">
            <a:extLst>
              <a:ext uri="{FF2B5EF4-FFF2-40B4-BE49-F238E27FC236}">
                <a16:creationId xmlns:a16="http://schemas.microsoft.com/office/drawing/2014/main" id="{52C10B50-C615-53C4-9BA5-33FE415DD4F6}"/>
              </a:ext>
            </a:extLst>
          </p:cNvPr>
          <p:cNvGraphicFramePr>
            <a:graphicFrameLocks noGrp="1"/>
          </p:cNvGraphicFramePr>
          <p:nvPr>
            <p:extLst>
              <p:ext uri="{D42A27DB-BD31-4B8C-83A1-F6EECF244321}">
                <p14:modId xmlns:p14="http://schemas.microsoft.com/office/powerpoint/2010/main" val="1404189566"/>
              </p:ext>
            </p:extLst>
          </p:nvPr>
        </p:nvGraphicFramePr>
        <p:xfrm>
          <a:off x="1813559" y="1507615"/>
          <a:ext cx="8412480" cy="1534160"/>
        </p:xfrm>
        <a:graphic>
          <a:graphicData uri="http://schemas.openxmlformats.org/drawingml/2006/table">
            <a:tbl>
              <a:tblPr/>
              <a:tblGrid>
                <a:gridCol w="822960">
                  <a:extLst>
                    <a:ext uri="{9D8B030D-6E8A-4147-A177-3AD203B41FA5}">
                      <a16:colId xmlns:a16="http://schemas.microsoft.com/office/drawing/2014/main" val="20000"/>
                    </a:ext>
                  </a:extLst>
                </a:gridCol>
                <a:gridCol w="2377440">
                  <a:extLst>
                    <a:ext uri="{9D8B030D-6E8A-4147-A177-3AD203B41FA5}">
                      <a16:colId xmlns:a16="http://schemas.microsoft.com/office/drawing/2014/main" val="20001"/>
                    </a:ext>
                  </a:extLst>
                </a:gridCol>
                <a:gridCol w="5212080">
                  <a:extLst>
                    <a:ext uri="{9D8B030D-6E8A-4147-A177-3AD203B41FA5}">
                      <a16:colId xmlns:a16="http://schemas.microsoft.com/office/drawing/2014/main" val="20002"/>
                    </a:ext>
                  </a:extLst>
                </a:gridCol>
              </a:tblGrid>
              <a:tr h="283464">
                <a:tc>
                  <a:txBody>
                    <a:bodyPr/>
                    <a:lstStyle/>
                    <a:p>
                      <a:pPr marL="0" indent="0" algn="ctr">
                        <a:buNone/>
                      </a:pPr>
                      <a:r>
                        <a:rPr lang="en-US" sz="1400" b="1" dirty="0">
                          <a:solidFill>
                            <a:srgbClr val="FFFFFF"/>
                          </a:solidFill>
                        </a:rPr>
                        <a:t>Type</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1B3A5C"/>
                    </a:solidFill>
                  </a:tcPr>
                </a:tc>
                <a:tc>
                  <a:txBody>
                    <a:bodyPr/>
                    <a:lstStyle/>
                    <a:p>
                      <a:pPr marL="0" indent="0" algn="l">
                        <a:buNone/>
                      </a:pPr>
                      <a:r>
                        <a:rPr lang="en-US" sz="1400" b="1" dirty="0">
                          <a:solidFill>
                            <a:srgbClr val="FFFFFF"/>
                          </a:solidFill>
                        </a:rPr>
                        <a:t>Classification</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1B3A5C"/>
                    </a:solidFill>
                  </a:tcPr>
                </a:tc>
                <a:tc>
                  <a:txBody>
                    <a:bodyPr/>
                    <a:lstStyle/>
                    <a:p>
                      <a:pPr marL="0" indent="0" algn="l">
                        <a:buNone/>
                      </a:pPr>
                      <a:r>
                        <a:rPr lang="en-US" sz="1400" b="1" dirty="0">
                          <a:solidFill>
                            <a:srgbClr val="FFFFFF"/>
                          </a:solidFill>
                        </a:rPr>
                        <a:t>Population Criteria</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1B3A5C"/>
                    </a:solidFill>
                  </a:tcPr>
                </a:tc>
                <a:extLst>
                  <a:ext uri="{0D108BD9-81ED-4DB2-BD59-A6C34878D82A}">
                    <a16:rowId xmlns:a16="http://schemas.microsoft.com/office/drawing/2014/main" val="10000"/>
                  </a:ext>
                </a:extLst>
              </a:tr>
              <a:tr h="283464">
                <a:tc>
                  <a:txBody>
                    <a:bodyPr/>
                    <a:lstStyle/>
                    <a:p>
                      <a:pPr marL="0" indent="0" algn="ctr">
                        <a:buNone/>
                      </a:pPr>
                      <a:r>
                        <a:rPr lang="en-US" sz="1200" dirty="0">
                          <a:solidFill>
                            <a:srgbClr val="1E2D3D"/>
                          </a:solidFill>
                        </a:rPr>
                        <a:t>Metro</a:t>
                      </a:r>
                      <a:endParaRPr lang="en-US" sz="12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200" dirty="0">
                          <a:solidFill>
                            <a:srgbClr val="1E2D3D"/>
                          </a:solidFill>
                        </a:rPr>
                        <a:t>Metropolitan Statistical Area</a:t>
                      </a:r>
                      <a:endParaRPr lang="en-US" sz="12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200" dirty="0">
                          <a:solidFill>
                            <a:srgbClr val="1E2D3D"/>
                          </a:solidFill>
                        </a:rPr>
                        <a:t>Urban core (urbanized area) of ≥ 50,000 population</a:t>
                      </a:r>
                      <a:endParaRPr lang="en-US" sz="12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extLst>
                  <a:ext uri="{0D108BD9-81ED-4DB2-BD59-A6C34878D82A}">
                    <a16:rowId xmlns:a16="http://schemas.microsoft.com/office/drawing/2014/main" val="10001"/>
                  </a:ext>
                </a:extLst>
              </a:tr>
              <a:tr h="283464">
                <a:tc>
                  <a:txBody>
                    <a:bodyPr/>
                    <a:lstStyle/>
                    <a:p>
                      <a:pPr marL="0" indent="0" algn="ctr">
                        <a:buNone/>
                      </a:pPr>
                      <a:r>
                        <a:rPr lang="en-US" sz="1200" dirty="0">
                          <a:solidFill>
                            <a:srgbClr val="1E2D3D"/>
                          </a:solidFill>
                        </a:rPr>
                        <a:t>Non-Metro</a:t>
                      </a:r>
                      <a:endParaRPr lang="en-US" sz="12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200" dirty="0">
                          <a:solidFill>
                            <a:srgbClr val="1E2D3D"/>
                          </a:solidFill>
                        </a:rPr>
                        <a:t>Micropolitan Statistical Area</a:t>
                      </a:r>
                      <a:endParaRPr lang="en-US" sz="12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200" dirty="0">
                          <a:solidFill>
                            <a:srgbClr val="1E2D3D"/>
                          </a:solidFill>
                        </a:rPr>
                        <a:t>Urban core (urban cluster) of 10,000–49,999 population</a:t>
                      </a:r>
                      <a:endParaRPr lang="en-US" sz="12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extLst>
                  <a:ext uri="{0D108BD9-81ED-4DB2-BD59-A6C34878D82A}">
                    <a16:rowId xmlns:a16="http://schemas.microsoft.com/office/drawing/2014/main" val="10002"/>
                  </a:ext>
                </a:extLst>
              </a:tr>
              <a:tr h="283464">
                <a:tc>
                  <a:txBody>
                    <a:bodyPr/>
                    <a:lstStyle/>
                    <a:p>
                      <a:pPr marL="0" indent="0" algn="ctr">
                        <a:buNone/>
                      </a:pPr>
                      <a:r>
                        <a:rPr lang="en-US" sz="1200" dirty="0">
                          <a:solidFill>
                            <a:srgbClr val="1E2D3D"/>
                          </a:solidFill>
                        </a:rPr>
                        <a:t>Non-Metro</a:t>
                      </a:r>
                      <a:endParaRPr lang="en-US" sz="12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200" dirty="0">
                          <a:solidFill>
                            <a:srgbClr val="1E2D3D"/>
                          </a:solidFill>
                        </a:rPr>
                        <a:t>Non-Core / Outside CBSA</a:t>
                      </a:r>
                      <a:endParaRPr lang="en-US" sz="12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200" dirty="0">
                          <a:solidFill>
                            <a:srgbClr val="1E2D3D"/>
                          </a:solidFill>
                        </a:rPr>
                        <a:t>Counties with no urban core of ≥ 10,000; not part of any CBSA</a:t>
                      </a:r>
                      <a:endParaRPr lang="en-US" sz="12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8338774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85BBB-6DEA-2853-6FA1-4086D20894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37CE29-4C61-7065-AF61-C33BB757091C}"/>
              </a:ext>
            </a:extLst>
          </p:cNvPr>
          <p:cNvSpPr>
            <a:spLocks noGrp="1"/>
          </p:cNvSpPr>
          <p:nvPr>
            <p:ph type="title"/>
          </p:nvPr>
        </p:nvSpPr>
        <p:spPr/>
        <p:txBody>
          <a:bodyPr/>
          <a:lstStyle/>
          <a:p>
            <a:r>
              <a:rPr lang="en-US" dirty="0"/>
              <a:t>Rural-Urban Commuting Area Codes (RUCA) Details</a:t>
            </a:r>
          </a:p>
        </p:txBody>
      </p:sp>
      <p:sp>
        <p:nvSpPr>
          <p:cNvPr id="4" name="Slide Number Placeholder 3">
            <a:extLst>
              <a:ext uri="{FF2B5EF4-FFF2-40B4-BE49-F238E27FC236}">
                <a16:creationId xmlns:a16="http://schemas.microsoft.com/office/drawing/2014/main" id="{77FDFC98-A6A3-8DCA-B64D-C37A1B9DCE91}"/>
              </a:ext>
            </a:extLst>
          </p:cNvPr>
          <p:cNvSpPr>
            <a:spLocks noGrp="1"/>
          </p:cNvSpPr>
          <p:nvPr>
            <p:ph type="sldNum" sz="quarter" idx="11"/>
          </p:nvPr>
        </p:nvSpPr>
        <p:spPr/>
        <p:txBody>
          <a:bodyPr/>
          <a:lstStyle/>
          <a:p>
            <a:fld id="{DADA6105-A3FA-49B5-BA61-2DD39CF3A21F}" type="slidenum">
              <a:rPr lang="en-US" smtClean="0"/>
              <a:pPr/>
              <a:t>56</a:t>
            </a:fld>
            <a:endParaRPr lang="en-US"/>
          </a:p>
        </p:txBody>
      </p:sp>
      <p:graphicFrame>
        <p:nvGraphicFramePr>
          <p:cNvPr id="5" name="Table 0">
            <a:extLst>
              <a:ext uri="{FF2B5EF4-FFF2-40B4-BE49-F238E27FC236}">
                <a16:creationId xmlns:a16="http://schemas.microsoft.com/office/drawing/2014/main" id="{8C36562E-D65D-A283-3328-CB81C8EAB053}"/>
              </a:ext>
            </a:extLst>
          </p:cNvPr>
          <p:cNvGraphicFramePr>
            <a:graphicFrameLocks noGrp="1"/>
          </p:cNvGraphicFramePr>
          <p:nvPr>
            <p:extLst>
              <p:ext uri="{D42A27DB-BD31-4B8C-83A1-F6EECF244321}">
                <p14:modId xmlns:p14="http://schemas.microsoft.com/office/powerpoint/2010/main" val="3339317138"/>
              </p:ext>
            </p:extLst>
          </p:nvPr>
        </p:nvGraphicFramePr>
        <p:xfrm>
          <a:off x="1650343" y="1556328"/>
          <a:ext cx="8738912" cy="4097220"/>
        </p:xfrm>
        <a:graphic>
          <a:graphicData uri="http://schemas.openxmlformats.org/drawingml/2006/table">
            <a:tbl>
              <a:tblPr/>
              <a:tblGrid>
                <a:gridCol w="597801">
                  <a:extLst>
                    <a:ext uri="{9D8B030D-6E8A-4147-A177-3AD203B41FA5}">
                      <a16:colId xmlns:a16="http://schemas.microsoft.com/office/drawing/2014/main" val="20000"/>
                    </a:ext>
                  </a:extLst>
                </a:gridCol>
                <a:gridCol w="2251844">
                  <a:extLst>
                    <a:ext uri="{9D8B030D-6E8A-4147-A177-3AD203B41FA5}">
                      <a16:colId xmlns:a16="http://schemas.microsoft.com/office/drawing/2014/main" val="20001"/>
                    </a:ext>
                  </a:extLst>
                </a:gridCol>
                <a:gridCol w="5889267">
                  <a:extLst>
                    <a:ext uri="{9D8B030D-6E8A-4147-A177-3AD203B41FA5}">
                      <a16:colId xmlns:a16="http://schemas.microsoft.com/office/drawing/2014/main" val="20002"/>
                    </a:ext>
                  </a:extLst>
                </a:gridCol>
              </a:tblGrid>
              <a:tr h="341435">
                <a:tc>
                  <a:txBody>
                    <a:bodyPr/>
                    <a:lstStyle/>
                    <a:p>
                      <a:pPr marL="0" indent="0" algn="ctr">
                        <a:buNone/>
                      </a:pPr>
                      <a:r>
                        <a:rPr lang="en-US" sz="1200" b="1" dirty="0">
                          <a:solidFill>
                            <a:srgbClr val="FFFFFF"/>
                          </a:solidFill>
                        </a:rPr>
                        <a:t>Code</a:t>
                      </a:r>
                      <a:endParaRPr lang="en-US" sz="12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1B3A5C"/>
                    </a:solidFill>
                  </a:tcPr>
                </a:tc>
                <a:tc>
                  <a:txBody>
                    <a:bodyPr/>
                    <a:lstStyle/>
                    <a:p>
                      <a:pPr marL="0" indent="0" algn="l">
                        <a:buNone/>
                      </a:pPr>
                      <a:r>
                        <a:rPr lang="en-US" sz="1200" b="1" dirty="0">
                          <a:solidFill>
                            <a:srgbClr val="FFFFFF"/>
                          </a:solidFill>
                        </a:rPr>
                        <a:t>Classification</a:t>
                      </a:r>
                      <a:endParaRPr lang="en-US" sz="12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1B3A5C"/>
                    </a:solidFill>
                  </a:tcPr>
                </a:tc>
                <a:tc>
                  <a:txBody>
                    <a:bodyPr/>
                    <a:lstStyle/>
                    <a:p>
                      <a:pPr marL="0" indent="0" algn="l">
                        <a:buNone/>
                      </a:pPr>
                      <a:r>
                        <a:rPr lang="en-US" sz="1200" b="1" dirty="0">
                          <a:solidFill>
                            <a:srgbClr val="FFFFFF"/>
                          </a:solidFill>
                        </a:rPr>
                        <a:t>Description</a:t>
                      </a:r>
                      <a:endParaRPr lang="en-US" sz="12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1B3A5C"/>
                    </a:solidFill>
                  </a:tcPr>
                </a:tc>
                <a:extLst>
                  <a:ext uri="{0D108BD9-81ED-4DB2-BD59-A6C34878D82A}">
                    <a16:rowId xmlns:a16="http://schemas.microsoft.com/office/drawing/2014/main" val="10000"/>
                  </a:ext>
                </a:extLst>
              </a:tr>
              <a:tr h="341435">
                <a:tc>
                  <a:txBody>
                    <a:bodyPr/>
                    <a:lstStyle/>
                    <a:p>
                      <a:pPr marL="0" indent="0" algn="ctr">
                        <a:buNone/>
                      </a:pPr>
                      <a:r>
                        <a:rPr lang="en-US" sz="1100" dirty="0">
                          <a:solidFill>
                            <a:srgbClr val="1E2D3D"/>
                          </a:solidFill>
                        </a:rPr>
                        <a:t>1</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Metropolitan — Core</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Census tract in a metro area core; high commute to urban core</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extLst>
                  <a:ext uri="{0D108BD9-81ED-4DB2-BD59-A6C34878D82A}">
                    <a16:rowId xmlns:a16="http://schemas.microsoft.com/office/drawing/2014/main" val="10001"/>
                  </a:ext>
                </a:extLst>
              </a:tr>
              <a:tr h="341435">
                <a:tc>
                  <a:txBody>
                    <a:bodyPr/>
                    <a:lstStyle/>
                    <a:p>
                      <a:pPr marL="0" indent="0" algn="ctr">
                        <a:buNone/>
                      </a:pPr>
                      <a:r>
                        <a:rPr lang="en-US" sz="1100" dirty="0">
                          <a:solidFill>
                            <a:srgbClr val="1E2D3D"/>
                          </a:solidFill>
                        </a:rPr>
                        <a:t>2</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Metropolitan — High commute</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High proportion of workers commute to a metropolitan area</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extLst>
                  <a:ext uri="{0D108BD9-81ED-4DB2-BD59-A6C34878D82A}">
                    <a16:rowId xmlns:a16="http://schemas.microsoft.com/office/drawing/2014/main" val="10002"/>
                  </a:ext>
                </a:extLst>
              </a:tr>
              <a:tr h="341435">
                <a:tc>
                  <a:txBody>
                    <a:bodyPr/>
                    <a:lstStyle/>
                    <a:p>
                      <a:pPr marL="0" indent="0" algn="ctr">
                        <a:buNone/>
                      </a:pPr>
                      <a:r>
                        <a:rPr lang="en-US" sz="1100" dirty="0">
                          <a:solidFill>
                            <a:srgbClr val="1E2D3D"/>
                          </a:solidFill>
                        </a:rPr>
                        <a:t>3</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Metropolitan — Low commute</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Low proportion of workers commute to a metropolitan area</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extLst>
                  <a:ext uri="{0D108BD9-81ED-4DB2-BD59-A6C34878D82A}">
                    <a16:rowId xmlns:a16="http://schemas.microsoft.com/office/drawing/2014/main" val="10003"/>
                  </a:ext>
                </a:extLst>
              </a:tr>
              <a:tr h="341435">
                <a:tc>
                  <a:txBody>
                    <a:bodyPr/>
                    <a:lstStyle/>
                    <a:p>
                      <a:pPr marL="0" indent="0" algn="ctr">
                        <a:buNone/>
                      </a:pPr>
                      <a:r>
                        <a:rPr lang="en-US" sz="1100" dirty="0">
                          <a:solidFill>
                            <a:srgbClr val="1E2D3D"/>
                          </a:solidFill>
                        </a:rPr>
                        <a:t>4</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Micropolitan — Core</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Urbanized cluster 10,000–49,999; core tract</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extLst>
                  <a:ext uri="{0D108BD9-81ED-4DB2-BD59-A6C34878D82A}">
                    <a16:rowId xmlns:a16="http://schemas.microsoft.com/office/drawing/2014/main" val="10004"/>
                  </a:ext>
                </a:extLst>
              </a:tr>
              <a:tr h="341435">
                <a:tc>
                  <a:txBody>
                    <a:bodyPr/>
                    <a:lstStyle/>
                    <a:p>
                      <a:pPr marL="0" indent="0" algn="ctr">
                        <a:buNone/>
                      </a:pPr>
                      <a:r>
                        <a:rPr lang="en-US" sz="1100" dirty="0">
                          <a:solidFill>
                            <a:srgbClr val="1E2D3D"/>
                          </a:solidFill>
                        </a:rPr>
                        <a:t>5</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Micropolitan — High commute</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High proportion of workers commute to a micropolitan area</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extLst>
                  <a:ext uri="{0D108BD9-81ED-4DB2-BD59-A6C34878D82A}">
                    <a16:rowId xmlns:a16="http://schemas.microsoft.com/office/drawing/2014/main" val="10005"/>
                  </a:ext>
                </a:extLst>
              </a:tr>
              <a:tr h="341435">
                <a:tc>
                  <a:txBody>
                    <a:bodyPr/>
                    <a:lstStyle/>
                    <a:p>
                      <a:pPr marL="0" indent="0" algn="ctr">
                        <a:buNone/>
                      </a:pPr>
                      <a:r>
                        <a:rPr lang="en-US" sz="1100" dirty="0">
                          <a:solidFill>
                            <a:srgbClr val="1E2D3D"/>
                          </a:solidFill>
                        </a:rPr>
                        <a:t>6</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Micropolitan — Low commute</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Low proportion of workers commute to a micropolitan area</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extLst>
                  <a:ext uri="{0D108BD9-81ED-4DB2-BD59-A6C34878D82A}">
                    <a16:rowId xmlns:a16="http://schemas.microsoft.com/office/drawing/2014/main" val="10006"/>
                  </a:ext>
                </a:extLst>
              </a:tr>
              <a:tr h="341435">
                <a:tc>
                  <a:txBody>
                    <a:bodyPr/>
                    <a:lstStyle/>
                    <a:p>
                      <a:pPr marL="0" indent="0" algn="ctr">
                        <a:buNone/>
                      </a:pPr>
                      <a:r>
                        <a:rPr lang="en-US" sz="1100" dirty="0">
                          <a:solidFill>
                            <a:srgbClr val="1E2D3D"/>
                          </a:solidFill>
                        </a:rPr>
                        <a:t>7</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Small Town — Core</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Urban cluster 2,500–9,999; core tract</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extLst>
                  <a:ext uri="{0D108BD9-81ED-4DB2-BD59-A6C34878D82A}">
                    <a16:rowId xmlns:a16="http://schemas.microsoft.com/office/drawing/2014/main" val="10007"/>
                  </a:ext>
                </a:extLst>
              </a:tr>
              <a:tr h="341435">
                <a:tc>
                  <a:txBody>
                    <a:bodyPr/>
                    <a:lstStyle/>
                    <a:p>
                      <a:pPr marL="0" indent="0" algn="ctr">
                        <a:buNone/>
                      </a:pPr>
                      <a:r>
                        <a:rPr lang="en-US" sz="1100" dirty="0">
                          <a:solidFill>
                            <a:srgbClr val="1E2D3D"/>
                          </a:solidFill>
                        </a:rPr>
                        <a:t>8</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Small Town — High commute</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High proportion of workers commute to a small town</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extLst>
                  <a:ext uri="{0D108BD9-81ED-4DB2-BD59-A6C34878D82A}">
                    <a16:rowId xmlns:a16="http://schemas.microsoft.com/office/drawing/2014/main" val="10008"/>
                  </a:ext>
                </a:extLst>
              </a:tr>
              <a:tr h="341435">
                <a:tc>
                  <a:txBody>
                    <a:bodyPr/>
                    <a:lstStyle/>
                    <a:p>
                      <a:pPr marL="0" indent="0" algn="ctr">
                        <a:buNone/>
                      </a:pPr>
                      <a:r>
                        <a:rPr lang="en-US" sz="1100" dirty="0">
                          <a:solidFill>
                            <a:srgbClr val="1E2D3D"/>
                          </a:solidFill>
                        </a:rPr>
                        <a:t>9</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Small Town — Low commute</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Low proportion of workers commute to a small town</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extLst>
                  <a:ext uri="{0D108BD9-81ED-4DB2-BD59-A6C34878D82A}">
                    <a16:rowId xmlns:a16="http://schemas.microsoft.com/office/drawing/2014/main" val="10009"/>
                  </a:ext>
                </a:extLst>
              </a:tr>
              <a:tr h="341435">
                <a:tc>
                  <a:txBody>
                    <a:bodyPr/>
                    <a:lstStyle/>
                    <a:p>
                      <a:pPr marL="0" indent="0" algn="ctr">
                        <a:buNone/>
                      </a:pPr>
                      <a:r>
                        <a:rPr lang="en-US" sz="1100" dirty="0">
                          <a:solidFill>
                            <a:srgbClr val="1E2D3D"/>
                          </a:solidFill>
                        </a:rPr>
                        <a:t>10</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Rural / Isolated</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Rural tract with low commute to any urban cluster</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extLst>
                  <a:ext uri="{0D108BD9-81ED-4DB2-BD59-A6C34878D82A}">
                    <a16:rowId xmlns:a16="http://schemas.microsoft.com/office/drawing/2014/main" val="10010"/>
                  </a:ext>
                </a:extLst>
              </a:tr>
              <a:tr h="341435">
                <a:tc>
                  <a:txBody>
                    <a:bodyPr/>
                    <a:lstStyle/>
                    <a:p>
                      <a:pPr marL="0" indent="0" algn="ctr">
                        <a:buNone/>
                      </a:pPr>
                      <a:r>
                        <a:rPr lang="en-US" sz="1100" dirty="0">
                          <a:solidFill>
                            <a:srgbClr val="1E2D3D"/>
                          </a:solidFill>
                        </a:rPr>
                        <a:t>99</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Not coded</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Unpopulated areas (e.g., water bodies, uninhabited tracts)</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5900110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170F6-CBDE-39DD-D71F-CAC367641D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5B4E6D-1F20-0E03-6751-28306C2864FE}"/>
              </a:ext>
            </a:extLst>
          </p:cNvPr>
          <p:cNvSpPr>
            <a:spLocks noGrp="1"/>
          </p:cNvSpPr>
          <p:nvPr>
            <p:ph type="title"/>
          </p:nvPr>
        </p:nvSpPr>
        <p:spPr/>
        <p:txBody>
          <a:bodyPr/>
          <a:lstStyle/>
          <a:p>
            <a:r>
              <a:rPr lang="en-US" dirty="0"/>
              <a:t>NCES Locale Codes Details</a:t>
            </a:r>
          </a:p>
        </p:txBody>
      </p:sp>
      <p:sp>
        <p:nvSpPr>
          <p:cNvPr id="4" name="Slide Number Placeholder 3">
            <a:extLst>
              <a:ext uri="{FF2B5EF4-FFF2-40B4-BE49-F238E27FC236}">
                <a16:creationId xmlns:a16="http://schemas.microsoft.com/office/drawing/2014/main" id="{DE2CE5EA-B415-9DD6-1EA1-26487787FC35}"/>
              </a:ext>
            </a:extLst>
          </p:cNvPr>
          <p:cNvSpPr>
            <a:spLocks noGrp="1"/>
          </p:cNvSpPr>
          <p:nvPr>
            <p:ph type="sldNum" sz="quarter" idx="11"/>
          </p:nvPr>
        </p:nvSpPr>
        <p:spPr/>
        <p:txBody>
          <a:bodyPr/>
          <a:lstStyle/>
          <a:p>
            <a:fld id="{DADA6105-A3FA-49B5-BA61-2DD39CF3A21F}" type="slidenum">
              <a:rPr lang="en-US" smtClean="0"/>
              <a:pPr/>
              <a:t>57</a:t>
            </a:fld>
            <a:endParaRPr lang="en-US"/>
          </a:p>
        </p:txBody>
      </p:sp>
      <p:graphicFrame>
        <p:nvGraphicFramePr>
          <p:cNvPr id="5" name="Table 0">
            <a:extLst>
              <a:ext uri="{FF2B5EF4-FFF2-40B4-BE49-F238E27FC236}">
                <a16:creationId xmlns:a16="http://schemas.microsoft.com/office/drawing/2014/main" id="{7EE2B4D9-23FA-8E30-269B-70EF4C2AD896}"/>
              </a:ext>
            </a:extLst>
          </p:cNvPr>
          <p:cNvGraphicFramePr>
            <a:graphicFrameLocks noGrp="1"/>
          </p:cNvGraphicFramePr>
          <p:nvPr>
            <p:extLst>
              <p:ext uri="{D42A27DB-BD31-4B8C-83A1-F6EECF244321}">
                <p14:modId xmlns:p14="http://schemas.microsoft.com/office/powerpoint/2010/main" val="1215058480"/>
              </p:ext>
            </p:extLst>
          </p:nvPr>
        </p:nvGraphicFramePr>
        <p:xfrm>
          <a:off x="1458614" y="1261360"/>
          <a:ext cx="9122370" cy="4532281"/>
        </p:xfrm>
        <a:graphic>
          <a:graphicData uri="http://schemas.openxmlformats.org/drawingml/2006/table">
            <a:tbl>
              <a:tblPr/>
              <a:tblGrid>
                <a:gridCol w="586496">
                  <a:extLst>
                    <a:ext uri="{9D8B030D-6E8A-4147-A177-3AD203B41FA5}">
                      <a16:colId xmlns:a16="http://schemas.microsoft.com/office/drawing/2014/main" val="20000"/>
                    </a:ext>
                  </a:extLst>
                </a:gridCol>
                <a:gridCol w="1793253">
                  <a:extLst>
                    <a:ext uri="{9D8B030D-6E8A-4147-A177-3AD203B41FA5}">
                      <a16:colId xmlns:a16="http://schemas.microsoft.com/office/drawing/2014/main" val="20001"/>
                    </a:ext>
                  </a:extLst>
                </a:gridCol>
                <a:gridCol w="6742621">
                  <a:extLst>
                    <a:ext uri="{9D8B030D-6E8A-4147-A177-3AD203B41FA5}">
                      <a16:colId xmlns:a16="http://schemas.microsoft.com/office/drawing/2014/main" val="20002"/>
                    </a:ext>
                  </a:extLst>
                </a:gridCol>
              </a:tblGrid>
              <a:tr h="348637">
                <a:tc>
                  <a:txBody>
                    <a:bodyPr/>
                    <a:lstStyle/>
                    <a:p>
                      <a:pPr marL="0" indent="0" algn="ctr">
                        <a:buNone/>
                      </a:pPr>
                      <a:r>
                        <a:rPr lang="en-US" sz="1200" b="1" dirty="0">
                          <a:solidFill>
                            <a:srgbClr val="FFFFFF"/>
                          </a:solidFill>
                        </a:rPr>
                        <a:t>Code</a:t>
                      </a:r>
                      <a:endParaRPr lang="en-US" sz="12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1B3A5C"/>
                    </a:solidFill>
                  </a:tcPr>
                </a:tc>
                <a:tc>
                  <a:txBody>
                    <a:bodyPr/>
                    <a:lstStyle/>
                    <a:p>
                      <a:pPr marL="0" indent="0" algn="l">
                        <a:buNone/>
                      </a:pPr>
                      <a:r>
                        <a:rPr lang="en-US" sz="1200" b="1" dirty="0">
                          <a:solidFill>
                            <a:srgbClr val="FFFFFF"/>
                          </a:solidFill>
                        </a:rPr>
                        <a:t>Locale Type</a:t>
                      </a:r>
                      <a:endParaRPr lang="en-US" sz="12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1B3A5C"/>
                    </a:solidFill>
                  </a:tcPr>
                </a:tc>
                <a:tc>
                  <a:txBody>
                    <a:bodyPr/>
                    <a:lstStyle/>
                    <a:p>
                      <a:pPr marL="0" indent="0" algn="l">
                        <a:buNone/>
                      </a:pPr>
                      <a:r>
                        <a:rPr lang="en-US" sz="1200" b="1" dirty="0">
                          <a:solidFill>
                            <a:srgbClr val="FFFFFF"/>
                          </a:solidFill>
                        </a:rPr>
                        <a:t>Description / Population Criteria</a:t>
                      </a:r>
                      <a:endParaRPr lang="en-US" sz="12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1B3A5C"/>
                    </a:solidFill>
                  </a:tcPr>
                </a:tc>
                <a:extLst>
                  <a:ext uri="{0D108BD9-81ED-4DB2-BD59-A6C34878D82A}">
                    <a16:rowId xmlns:a16="http://schemas.microsoft.com/office/drawing/2014/main" val="10000"/>
                  </a:ext>
                </a:extLst>
              </a:tr>
              <a:tr h="348637">
                <a:tc>
                  <a:txBody>
                    <a:bodyPr/>
                    <a:lstStyle/>
                    <a:p>
                      <a:pPr marL="0" indent="0" algn="ctr">
                        <a:buNone/>
                      </a:pPr>
                      <a:r>
                        <a:rPr lang="en-US" sz="1100" dirty="0">
                          <a:solidFill>
                            <a:srgbClr val="1E2D3D"/>
                          </a:solidFill>
                        </a:rPr>
                        <a:t>11</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City — Large</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Urbanized area ≥ 250,000 population</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extLst>
                  <a:ext uri="{0D108BD9-81ED-4DB2-BD59-A6C34878D82A}">
                    <a16:rowId xmlns:a16="http://schemas.microsoft.com/office/drawing/2014/main" val="10001"/>
                  </a:ext>
                </a:extLst>
              </a:tr>
              <a:tr h="348637">
                <a:tc>
                  <a:txBody>
                    <a:bodyPr/>
                    <a:lstStyle/>
                    <a:p>
                      <a:pPr marL="0" indent="0" algn="ctr">
                        <a:buNone/>
                      </a:pPr>
                      <a:r>
                        <a:rPr lang="en-US" sz="1100" dirty="0">
                          <a:solidFill>
                            <a:srgbClr val="1E2D3D"/>
                          </a:solidFill>
                        </a:rPr>
                        <a:t>12</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City — Midsize</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Urbanized area 50,000–249,999</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extLst>
                  <a:ext uri="{0D108BD9-81ED-4DB2-BD59-A6C34878D82A}">
                    <a16:rowId xmlns:a16="http://schemas.microsoft.com/office/drawing/2014/main" val="10002"/>
                  </a:ext>
                </a:extLst>
              </a:tr>
              <a:tr h="348637">
                <a:tc>
                  <a:txBody>
                    <a:bodyPr/>
                    <a:lstStyle/>
                    <a:p>
                      <a:pPr marL="0" indent="0" algn="ctr">
                        <a:buNone/>
                      </a:pPr>
                      <a:r>
                        <a:rPr lang="en-US" sz="1100" dirty="0">
                          <a:solidFill>
                            <a:srgbClr val="1E2D3D"/>
                          </a:solidFill>
                        </a:rPr>
                        <a:t>13</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City — Small</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Urbanized area &lt; 50,000 (inside a Census-defined urbanized area)</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extLst>
                  <a:ext uri="{0D108BD9-81ED-4DB2-BD59-A6C34878D82A}">
                    <a16:rowId xmlns:a16="http://schemas.microsoft.com/office/drawing/2014/main" val="10003"/>
                  </a:ext>
                </a:extLst>
              </a:tr>
              <a:tr h="348637">
                <a:tc>
                  <a:txBody>
                    <a:bodyPr/>
                    <a:lstStyle/>
                    <a:p>
                      <a:pPr marL="0" indent="0" algn="ctr">
                        <a:buNone/>
                      </a:pPr>
                      <a:r>
                        <a:rPr lang="en-US" sz="1100" dirty="0">
                          <a:solidFill>
                            <a:srgbClr val="1E2D3D"/>
                          </a:solidFill>
                        </a:rPr>
                        <a:t>21</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Suburb — Large</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Within a UA of ≥ 250,000; not a principal city</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extLst>
                  <a:ext uri="{0D108BD9-81ED-4DB2-BD59-A6C34878D82A}">
                    <a16:rowId xmlns:a16="http://schemas.microsoft.com/office/drawing/2014/main" val="10004"/>
                  </a:ext>
                </a:extLst>
              </a:tr>
              <a:tr h="348637">
                <a:tc>
                  <a:txBody>
                    <a:bodyPr/>
                    <a:lstStyle/>
                    <a:p>
                      <a:pPr marL="0" indent="0" algn="ctr">
                        <a:buNone/>
                      </a:pPr>
                      <a:r>
                        <a:rPr lang="en-US" sz="1100" dirty="0">
                          <a:solidFill>
                            <a:srgbClr val="1E2D3D"/>
                          </a:solidFill>
                        </a:rPr>
                        <a:t>22</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Suburb — Midsize</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Within a UA of 50,000–249,999; not a principal city</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extLst>
                  <a:ext uri="{0D108BD9-81ED-4DB2-BD59-A6C34878D82A}">
                    <a16:rowId xmlns:a16="http://schemas.microsoft.com/office/drawing/2014/main" val="10005"/>
                  </a:ext>
                </a:extLst>
              </a:tr>
              <a:tr h="348637">
                <a:tc>
                  <a:txBody>
                    <a:bodyPr/>
                    <a:lstStyle/>
                    <a:p>
                      <a:pPr marL="0" indent="0" algn="ctr">
                        <a:buNone/>
                      </a:pPr>
                      <a:r>
                        <a:rPr lang="en-US" sz="1100" dirty="0">
                          <a:solidFill>
                            <a:srgbClr val="1E2D3D"/>
                          </a:solidFill>
                        </a:rPr>
                        <a:t>23</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Suburb — Small</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Within a UA of &lt; 50,000; not a principal city</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extLst>
                  <a:ext uri="{0D108BD9-81ED-4DB2-BD59-A6C34878D82A}">
                    <a16:rowId xmlns:a16="http://schemas.microsoft.com/office/drawing/2014/main" val="10006"/>
                  </a:ext>
                </a:extLst>
              </a:tr>
              <a:tr h="348637">
                <a:tc>
                  <a:txBody>
                    <a:bodyPr/>
                    <a:lstStyle/>
                    <a:p>
                      <a:pPr marL="0" indent="0" algn="ctr">
                        <a:buNone/>
                      </a:pPr>
                      <a:r>
                        <a:rPr lang="en-US" sz="1100" dirty="0">
                          <a:solidFill>
                            <a:srgbClr val="1E2D3D"/>
                          </a:solidFill>
                        </a:rPr>
                        <a:t>31</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Town — Fringe</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Urban cluster; ≤ 10 miles from an urbanized area</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extLst>
                  <a:ext uri="{0D108BD9-81ED-4DB2-BD59-A6C34878D82A}">
                    <a16:rowId xmlns:a16="http://schemas.microsoft.com/office/drawing/2014/main" val="10007"/>
                  </a:ext>
                </a:extLst>
              </a:tr>
              <a:tr h="348637">
                <a:tc>
                  <a:txBody>
                    <a:bodyPr/>
                    <a:lstStyle/>
                    <a:p>
                      <a:pPr marL="0" indent="0" algn="ctr">
                        <a:buNone/>
                      </a:pPr>
                      <a:r>
                        <a:rPr lang="en-US" sz="1100" dirty="0">
                          <a:solidFill>
                            <a:srgbClr val="1E2D3D"/>
                          </a:solidFill>
                        </a:rPr>
                        <a:t>32</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Town — Distant</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Urban cluster; 10–35 miles from an urbanized area</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extLst>
                  <a:ext uri="{0D108BD9-81ED-4DB2-BD59-A6C34878D82A}">
                    <a16:rowId xmlns:a16="http://schemas.microsoft.com/office/drawing/2014/main" val="10008"/>
                  </a:ext>
                </a:extLst>
              </a:tr>
              <a:tr h="348637">
                <a:tc>
                  <a:txBody>
                    <a:bodyPr/>
                    <a:lstStyle/>
                    <a:p>
                      <a:pPr marL="0" indent="0" algn="ctr">
                        <a:buNone/>
                      </a:pPr>
                      <a:r>
                        <a:rPr lang="en-US" sz="1100" dirty="0">
                          <a:solidFill>
                            <a:srgbClr val="1E2D3D"/>
                          </a:solidFill>
                        </a:rPr>
                        <a:t>33</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Town — Remote</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Urban cluster; &gt; 35 miles from an urbanized area</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extLst>
                  <a:ext uri="{0D108BD9-81ED-4DB2-BD59-A6C34878D82A}">
                    <a16:rowId xmlns:a16="http://schemas.microsoft.com/office/drawing/2014/main" val="10009"/>
                  </a:ext>
                </a:extLst>
              </a:tr>
              <a:tr h="348637">
                <a:tc>
                  <a:txBody>
                    <a:bodyPr/>
                    <a:lstStyle/>
                    <a:p>
                      <a:pPr marL="0" indent="0" algn="ctr">
                        <a:buNone/>
                      </a:pPr>
                      <a:r>
                        <a:rPr lang="en-US" sz="1100" dirty="0">
                          <a:solidFill>
                            <a:srgbClr val="1E2D3D"/>
                          </a:solidFill>
                        </a:rPr>
                        <a:t>41</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Rural — Fringe</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Census rural; ≤ 5 miles from a UA, or ≤ 2.5 miles from an urban cluster</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extLst>
                  <a:ext uri="{0D108BD9-81ED-4DB2-BD59-A6C34878D82A}">
                    <a16:rowId xmlns:a16="http://schemas.microsoft.com/office/drawing/2014/main" val="10010"/>
                  </a:ext>
                </a:extLst>
              </a:tr>
              <a:tr h="348637">
                <a:tc>
                  <a:txBody>
                    <a:bodyPr/>
                    <a:lstStyle/>
                    <a:p>
                      <a:pPr marL="0" indent="0" algn="ctr">
                        <a:buNone/>
                      </a:pPr>
                      <a:r>
                        <a:rPr lang="en-US" sz="1100" dirty="0">
                          <a:solidFill>
                            <a:srgbClr val="1E2D3D"/>
                          </a:solidFill>
                        </a:rPr>
                        <a:t>42</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Rural — Distant</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100" dirty="0">
                          <a:solidFill>
                            <a:srgbClr val="1E2D3D"/>
                          </a:solidFill>
                        </a:rPr>
                        <a:t>Census rural; 5–25 miles from a UA, or 2.5–10 miles from an urban cluster</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extLst>
                  <a:ext uri="{0D108BD9-81ED-4DB2-BD59-A6C34878D82A}">
                    <a16:rowId xmlns:a16="http://schemas.microsoft.com/office/drawing/2014/main" val="10011"/>
                  </a:ext>
                </a:extLst>
              </a:tr>
              <a:tr h="348637">
                <a:tc>
                  <a:txBody>
                    <a:bodyPr/>
                    <a:lstStyle/>
                    <a:p>
                      <a:pPr marL="0" indent="0" algn="ctr">
                        <a:buNone/>
                      </a:pPr>
                      <a:r>
                        <a:rPr lang="en-US" sz="1100" dirty="0">
                          <a:solidFill>
                            <a:srgbClr val="1E2D3D"/>
                          </a:solidFill>
                        </a:rPr>
                        <a:t>43</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Rural — Remote</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100" dirty="0">
                          <a:solidFill>
                            <a:srgbClr val="1E2D3D"/>
                          </a:solidFill>
                        </a:rPr>
                        <a:t>Census rural; &gt; 25 miles from any UA, or &gt; 10 miles from any urban cluster</a:t>
                      </a:r>
                      <a:endParaRPr lang="en-US" sz="11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30353734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86EDF-182C-4C3E-600A-42BCA3BE9949}"/>
              </a:ext>
            </a:extLst>
          </p:cNvPr>
          <p:cNvSpPr>
            <a:spLocks noGrp="1"/>
          </p:cNvSpPr>
          <p:nvPr>
            <p:ph type="title"/>
          </p:nvPr>
        </p:nvSpPr>
        <p:spPr/>
        <p:txBody>
          <a:bodyPr/>
          <a:lstStyle/>
          <a:p>
            <a:r>
              <a:rPr lang="en-US" dirty="0"/>
              <a:t>Rural Serving Institutions (RSIs)</a:t>
            </a:r>
          </a:p>
        </p:txBody>
      </p:sp>
      <p:sp>
        <p:nvSpPr>
          <p:cNvPr id="4" name="Slide Number Placeholder 3">
            <a:extLst>
              <a:ext uri="{FF2B5EF4-FFF2-40B4-BE49-F238E27FC236}">
                <a16:creationId xmlns:a16="http://schemas.microsoft.com/office/drawing/2014/main" id="{569DF46B-9EBA-91D0-4BA9-37FD32932C3C}"/>
              </a:ext>
            </a:extLst>
          </p:cNvPr>
          <p:cNvSpPr>
            <a:spLocks noGrp="1"/>
          </p:cNvSpPr>
          <p:nvPr>
            <p:ph type="sldNum" sz="quarter" idx="11"/>
          </p:nvPr>
        </p:nvSpPr>
        <p:spPr/>
        <p:txBody>
          <a:bodyPr/>
          <a:lstStyle/>
          <a:p>
            <a:fld id="{DADA6105-A3FA-49B5-BA61-2DD39CF3A21F}" type="slidenum">
              <a:rPr lang="en-US" smtClean="0"/>
              <a:pPr/>
              <a:t>58</a:t>
            </a:fld>
            <a:endParaRPr lang="en-US"/>
          </a:p>
        </p:txBody>
      </p:sp>
      <p:graphicFrame>
        <p:nvGraphicFramePr>
          <p:cNvPr id="5" name="Table 0">
            <a:extLst>
              <a:ext uri="{FF2B5EF4-FFF2-40B4-BE49-F238E27FC236}">
                <a16:creationId xmlns:a16="http://schemas.microsoft.com/office/drawing/2014/main" id="{D5FBCDF3-9EFB-FACC-83BE-45BC3E461001}"/>
              </a:ext>
            </a:extLst>
          </p:cNvPr>
          <p:cNvGraphicFramePr>
            <a:graphicFrameLocks noGrp="1"/>
          </p:cNvGraphicFramePr>
          <p:nvPr>
            <p:extLst>
              <p:ext uri="{D42A27DB-BD31-4B8C-83A1-F6EECF244321}">
                <p14:modId xmlns:p14="http://schemas.microsoft.com/office/powerpoint/2010/main" val="3687900057"/>
              </p:ext>
            </p:extLst>
          </p:nvPr>
        </p:nvGraphicFramePr>
        <p:xfrm>
          <a:off x="1689463" y="1688244"/>
          <a:ext cx="8412480" cy="2987040"/>
        </p:xfrm>
        <a:graphic>
          <a:graphicData uri="http://schemas.openxmlformats.org/drawingml/2006/table">
            <a:tbl>
              <a:tblPr/>
              <a:tblGrid>
                <a:gridCol w="192024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4846320">
                  <a:extLst>
                    <a:ext uri="{9D8B030D-6E8A-4147-A177-3AD203B41FA5}">
                      <a16:colId xmlns:a16="http://schemas.microsoft.com/office/drawing/2014/main" val="20002"/>
                    </a:ext>
                  </a:extLst>
                </a:gridCol>
              </a:tblGrid>
              <a:tr h="283464">
                <a:tc>
                  <a:txBody>
                    <a:bodyPr/>
                    <a:lstStyle/>
                    <a:p>
                      <a:pPr marL="0" indent="0" algn="ctr">
                        <a:buNone/>
                      </a:pPr>
                      <a:r>
                        <a:rPr lang="en-US" sz="1600" b="1" dirty="0">
                          <a:solidFill>
                            <a:srgbClr val="FFFFFF"/>
                          </a:solidFill>
                        </a:rPr>
                        <a:t>Component</a:t>
                      </a:r>
                      <a:endParaRPr lang="en-US" sz="16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1B3A5C"/>
                    </a:solidFill>
                  </a:tcPr>
                </a:tc>
                <a:tc>
                  <a:txBody>
                    <a:bodyPr/>
                    <a:lstStyle/>
                    <a:p>
                      <a:pPr marL="0" indent="0" algn="l">
                        <a:buNone/>
                      </a:pPr>
                      <a:r>
                        <a:rPr lang="en-US" sz="1600" b="1" dirty="0">
                          <a:solidFill>
                            <a:srgbClr val="FFFFFF"/>
                          </a:solidFill>
                        </a:rPr>
                        <a:t>Data Source</a:t>
                      </a:r>
                      <a:endParaRPr lang="en-US" sz="16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1B3A5C"/>
                    </a:solidFill>
                  </a:tcPr>
                </a:tc>
                <a:tc>
                  <a:txBody>
                    <a:bodyPr/>
                    <a:lstStyle/>
                    <a:p>
                      <a:pPr marL="0" indent="0" algn="l">
                        <a:buNone/>
                      </a:pPr>
                      <a:r>
                        <a:rPr lang="en-US" sz="1600" b="1" dirty="0">
                          <a:solidFill>
                            <a:srgbClr val="FFFFFF"/>
                          </a:solidFill>
                        </a:rPr>
                        <a:t>Description</a:t>
                      </a:r>
                      <a:endParaRPr lang="en-US" sz="16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1B3A5C"/>
                    </a:solidFill>
                  </a:tcPr>
                </a:tc>
                <a:extLst>
                  <a:ext uri="{0D108BD9-81ED-4DB2-BD59-A6C34878D82A}">
                    <a16:rowId xmlns:a16="http://schemas.microsoft.com/office/drawing/2014/main" val="10000"/>
                  </a:ext>
                </a:extLst>
              </a:tr>
              <a:tr h="283464">
                <a:tc>
                  <a:txBody>
                    <a:bodyPr/>
                    <a:lstStyle/>
                    <a:p>
                      <a:pPr marL="0" indent="0" algn="ctr">
                        <a:buNone/>
                      </a:pPr>
                      <a:r>
                        <a:rPr lang="en-US" sz="1400" dirty="0">
                          <a:solidFill>
                            <a:srgbClr val="1E2D3D"/>
                          </a:solidFill>
                        </a:rPr>
                        <a:t>RUCC — Population Size</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400" dirty="0">
                          <a:solidFill>
                            <a:srgbClr val="1E2D3D"/>
                          </a:solidFill>
                        </a:rPr>
                        <a:t>USDA ERS (RUCC)</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400" dirty="0">
                          <a:solidFill>
                            <a:srgbClr val="1E2D3D"/>
                          </a:solidFill>
                        </a:rPr>
                        <a:t>Six-point ordinal variable for county urban population size, separated from metro adjacency</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extLst>
                  <a:ext uri="{0D108BD9-81ED-4DB2-BD59-A6C34878D82A}">
                    <a16:rowId xmlns:a16="http://schemas.microsoft.com/office/drawing/2014/main" val="10001"/>
                  </a:ext>
                </a:extLst>
              </a:tr>
              <a:tr h="283464">
                <a:tc>
                  <a:txBody>
                    <a:bodyPr/>
                    <a:lstStyle/>
                    <a:p>
                      <a:pPr marL="0" indent="0" algn="ctr">
                        <a:buNone/>
                      </a:pPr>
                      <a:r>
                        <a:rPr lang="en-US" sz="1400" dirty="0">
                          <a:solidFill>
                            <a:srgbClr val="1E2D3D"/>
                          </a:solidFill>
                        </a:rPr>
                        <a:t>RUCC — Metro Adjacency</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400" dirty="0">
                          <a:solidFill>
                            <a:srgbClr val="1E2D3D"/>
                          </a:solidFill>
                        </a:rPr>
                        <a:t>USDA ERS (RUCC)</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400" dirty="0">
                          <a:solidFill>
                            <a:srgbClr val="1E2D3D"/>
                          </a:solidFill>
                        </a:rPr>
                        <a:t>Binary variable indicating whether the county is adjacent to a metropolitan area (yes/no)</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extLst>
                  <a:ext uri="{0D108BD9-81ED-4DB2-BD59-A6C34878D82A}">
                    <a16:rowId xmlns:a16="http://schemas.microsoft.com/office/drawing/2014/main" val="10002"/>
                  </a:ext>
                </a:extLst>
              </a:tr>
              <a:tr h="283464">
                <a:tc>
                  <a:txBody>
                    <a:bodyPr/>
                    <a:lstStyle/>
                    <a:p>
                      <a:pPr marL="0" indent="0" algn="ctr">
                        <a:buNone/>
                      </a:pPr>
                      <a:r>
                        <a:rPr lang="en-US" sz="1400" dirty="0">
                          <a:solidFill>
                            <a:srgbClr val="1E2D3D"/>
                          </a:solidFill>
                        </a:rPr>
                        <a:t>% Rural — Home County</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400" dirty="0">
                          <a:solidFill>
                            <a:srgbClr val="1E2D3D"/>
                          </a:solidFill>
                        </a:rPr>
                        <a:t>U.S. Census Bureau</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400" dirty="0">
                          <a:solidFill>
                            <a:srgbClr val="1E2D3D"/>
                          </a:solidFill>
                        </a:rPr>
                        <a:t>Percent of the institution's home county population living in Census-defined rural territory</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extLst>
                  <a:ext uri="{0D108BD9-81ED-4DB2-BD59-A6C34878D82A}">
                    <a16:rowId xmlns:a16="http://schemas.microsoft.com/office/drawing/2014/main" val="10003"/>
                  </a:ext>
                </a:extLst>
              </a:tr>
              <a:tr h="283464">
                <a:tc>
                  <a:txBody>
                    <a:bodyPr/>
                    <a:lstStyle/>
                    <a:p>
                      <a:pPr marL="0" indent="0" algn="ctr">
                        <a:buNone/>
                      </a:pPr>
                      <a:r>
                        <a:rPr lang="en-US" sz="1400" dirty="0">
                          <a:solidFill>
                            <a:srgbClr val="1E2D3D"/>
                          </a:solidFill>
                        </a:rPr>
                        <a:t>% Rural — Adjacent Counties</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400" dirty="0">
                          <a:solidFill>
                            <a:srgbClr val="1E2D3D"/>
                          </a:solidFill>
                        </a:rPr>
                        <a:t>U.S. Census Bureau</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400" dirty="0">
                          <a:solidFill>
                            <a:srgbClr val="1E2D3D"/>
                          </a:solidFill>
                        </a:rPr>
                        <a:t>Average percent rural population across all counties contiguous to the institution's home county</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extLst>
                  <a:ext uri="{0D108BD9-81ED-4DB2-BD59-A6C34878D82A}">
                    <a16:rowId xmlns:a16="http://schemas.microsoft.com/office/drawing/2014/main" val="10004"/>
                  </a:ext>
                </a:extLst>
              </a:tr>
              <a:tr h="283464">
                <a:tc>
                  <a:txBody>
                    <a:bodyPr/>
                    <a:lstStyle/>
                    <a:p>
                      <a:pPr marL="0" indent="0" algn="ctr">
                        <a:buNone/>
                      </a:pPr>
                      <a:r>
                        <a:rPr lang="en-US" sz="1400" dirty="0">
                          <a:solidFill>
                            <a:srgbClr val="1E2D3D"/>
                          </a:solidFill>
                        </a:rPr>
                        <a:t>Rural-Relevant Degrees</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400" dirty="0">
                          <a:solidFill>
                            <a:srgbClr val="1E2D3D"/>
                          </a:solidFill>
                        </a:rPr>
                        <a:t>IPEDS (NCES)</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400" dirty="0">
                          <a:solidFill>
                            <a:srgbClr val="1E2D3D"/>
                          </a:solidFill>
                        </a:rPr>
                        <a:t>Share of degrees/certificates awarded in Agriculture, Natural Resources, and Parks &amp; Recreation (CIP codes)</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4466204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CABC2-4789-7CDA-49BB-44DAE20017BB}"/>
              </a:ext>
            </a:extLst>
          </p:cNvPr>
          <p:cNvSpPr>
            <a:spLocks noGrp="1"/>
          </p:cNvSpPr>
          <p:nvPr>
            <p:ph type="title"/>
          </p:nvPr>
        </p:nvSpPr>
        <p:spPr/>
        <p:txBody>
          <a:bodyPr/>
          <a:lstStyle/>
          <a:p>
            <a:r>
              <a:rPr lang="en-US" dirty="0"/>
              <a:t>Census County Rural Population (≥ 50% Rural)</a:t>
            </a:r>
          </a:p>
        </p:txBody>
      </p:sp>
      <p:sp>
        <p:nvSpPr>
          <p:cNvPr id="4" name="Slide Number Placeholder 3">
            <a:extLst>
              <a:ext uri="{FF2B5EF4-FFF2-40B4-BE49-F238E27FC236}">
                <a16:creationId xmlns:a16="http://schemas.microsoft.com/office/drawing/2014/main" id="{C0AE4FF3-5C4A-57EC-B213-D64CAA008476}"/>
              </a:ext>
            </a:extLst>
          </p:cNvPr>
          <p:cNvSpPr>
            <a:spLocks noGrp="1"/>
          </p:cNvSpPr>
          <p:nvPr>
            <p:ph type="sldNum" sz="quarter" idx="11"/>
          </p:nvPr>
        </p:nvSpPr>
        <p:spPr/>
        <p:txBody>
          <a:bodyPr/>
          <a:lstStyle/>
          <a:p>
            <a:fld id="{DADA6105-A3FA-49B5-BA61-2DD39CF3A21F}" type="slidenum">
              <a:rPr lang="en-US" smtClean="0"/>
              <a:pPr/>
              <a:t>59</a:t>
            </a:fld>
            <a:endParaRPr lang="en-US"/>
          </a:p>
        </p:txBody>
      </p:sp>
      <p:graphicFrame>
        <p:nvGraphicFramePr>
          <p:cNvPr id="5" name="Table 0">
            <a:extLst>
              <a:ext uri="{FF2B5EF4-FFF2-40B4-BE49-F238E27FC236}">
                <a16:creationId xmlns:a16="http://schemas.microsoft.com/office/drawing/2014/main" id="{F0718B0F-34E2-7717-ECF2-BA4DB81DBF07}"/>
              </a:ext>
            </a:extLst>
          </p:cNvPr>
          <p:cNvGraphicFramePr>
            <a:graphicFrameLocks noGrp="1"/>
          </p:cNvGraphicFramePr>
          <p:nvPr>
            <p:extLst>
              <p:ext uri="{D42A27DB-BD31-4B8C-83A1-F6EECF244321}">
                <p14:modId xmlns:p14="http://schemas.microsoft.com/office/powerpoint/2010/main" val="4218649359"/>
              </p:ext>
            </p:extLst>
          </p:nvPr>
        </p:nvGraphicFramePr>
        <p:xfrm>
          <a:off x="1407488" y="1624529"/>
          <a:ext cx="8931132" cy="2702560"/>
        </p:xfrm>
        <a:graphic>
          <a:graphicData uri="http://schemas.openxmlformats.org/drawingml/2006/table">
            <a:tbl>
              <a:tblPr/>
              <a:tblGrid>
                <a:gridCol w="1747395">
                  <a:extLst>
                    <a:ext uri="{9D8B030D-6E8A-4147-A177-3AD203B41FA5}">
                      <a16:colId xmlns:a16="http://schemas.microsoft.com/office/drawing/2014/main" val="20000"/>
                    </a:ext>
                  </a:extLst>
                </a:gridCol>
                <a:gridCol w="1844473">
                  <a:extLst>
                    <a:ext uri="{9D8B030D-6E8A-4147-A177-3AD203B41FA5}">
                      <a16:colId xmlns:a16="http://schemas.microsoft.com/office/drawing/2014/main" val="20001"/>
                    </a:ext>
                  </a:extLst>
                </a:gridCol>
                <a:gridCol w="5339264">
                  <a:extLst>
                    <a:ext uri="{9D8B030D-6E8A-4147-A177-3AD203B41FA5}">
                      <a16:colId xmlns:a16="http://schemas.microsoft.com/office/drawing/2014/main" val="20002"/>
                    </a:ext>
                  </a:extLst>
                </a:gridCol>
              </a:tblGrid>
              <a:tr h="332927">
                <a:tc>
                  <a:txBody>
                    <a:bodyPr/>
                    <a:lstStyle/>
                    <a:p>
                      <a:pPr marL="0" indent="0" algn="ctr">
                        <a:buNone/>
                      </a:pPr>
                      <a:r>
                        <a:rPr lang="en-US" sz="1600" b="1" dirty="0">
                          <a:solidFill>
                            <a:srgbClr val="FFFFFF"/>
                          </a:solidFill>
                        </a:rPr>
                        <a:t>Classification</a:t>
                      </a:r>
                      <a:endParaRPr lang="en-US" sz="16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1B3A5C"/>
                    </a:solidFill>
                  </a:tcPr>
                </a:tc>
                <a:tc>
                  <a:txBody>
                    <a:bodyPr/>
                    <a:lstStyle/>
                    <a:p>
                      <a:pPr marL="0" indent="0" algn="l">
                        <a:buNone/>
                      </a:pPr>
                      <a:r>
                        <a:rPr lang="en-US" sz="1600" b="1" dirty="0">
                          <a:solidFill>
                            <a:srgbClr val="FFFFFF"/>
                          </a:solidFill>
                        </a:rPr>
                        <a:t>% Rural Population</a:t>
                      </a:r>
                      <a:endParaRPr lang="en-US" sz="16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1B3A5C"/>
                    </a:solidFill>
                  </a:tcPr>
                </a:tc>
                <a:tc>
                  <a:txBody>
                    <a:bodyPr/>
                    <a:lstStyle/>
                    <a:p>
                      <a:pPr marL="0" indent="0" algn="l">
                        <a:buNone/>
                      </a:pPr>
                      <a:r>
                        <a:rPr lang="en-US" sz="1600" b="1" dirty="0">
                          <a:solidFill>
                            <a:srgbClr val="FFFFFF"/>
                          </a:solidFill>
                        </a:rPr>
                        <a:t>Description</a:t>
                      </a:r>
                      <a:endParaRPr lang="en-US" sz="16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1B3A5C"/>
                    </a:solidFill>
                  </a:tcPr>
                </a:tc>
                <a:extLst>
                  <a:ext uri="{0D108BD9-81ED-4DB2-BD59-A6C34878D82A}">
                    <a16:rowId xmlns:a16="http://schemas.microsoft.com/office/drawing/2014/main" val="10000"/>
                  </a:ext>
                </a:extLst>
              </a:tr>
              <a:tr h="332927">
                <a:tc>
                  <a:txBody>
                    <a:bodyPr/>
                    <a:lstStyle/>
                    <a:p>
                      <a:pPr marL="0" indent="0" algn="ctr">
                        <a:buNone/>
                      </a:pPr>
                      <a:r>
                        <a:rPr lang="en-US" sz="1400" dirty="0">
                          <a:solidFill>
                            <a:srgbClr val="1E2D3D"/>
                          </a:solidFill>
                        </a:rPr>
                        <a:t>Completely Urban</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400" dirty="0">
                          <a:solidFill>
                            <a:srgbClr val="1E2D3D"/>
                          </a:solidFill>
                        </a:rPr>
                        <a:t>0% rural</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400" dirty="0">
                          <a:solidFill>
                            <a:srgbClr val="1E2D3D"/>
                          </a:solidFill>
                        </a:rPr>
                        <a:t>All residents live in urbanized areas or urban clusters; no rural territory or negligible rural share</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extLst>
                  <a:ext uri="{0D108BD9-81ED-4DB2-BD59-A6C34878D82A}">
                    <a16:rowId xmlns:a16="http://schemas.microsoft.com/office/drawing/2014/main" val="10001"/>
                  </a:ext>
                </a:extLst>
              </a:tr>
              <a:tr h="332927">
                <a:tc>
                  <a:txBody>
                    <a:bodyPr/>
                    <a:lstStyle/>
                    <a:p>
                      <a:pPr marL="0" indent="0" algn="ctr">
                        <a:buNone/>
                      </a:pPr>
                      <a:r>
                        <a:rPr lang="en-US" sz="1400" dirty="0">
                          <a:solidFill>
                            <a:srgbClr val="1E2D3D"/>
                          </a:solidFill>
                        </a:rPr>
                        <a:t>Mostly Urban</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400" dirty="0">
                          <a:solidFill>
                            <a:srgbClr val="1E2D3D"/>
                          </a:solidFill>
                        </a:rPr>
                        <a:t>&gt; 0% to &lt; 50% rural</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400" dirty="0">
                          <a:solidFill>
                            <a:srgbClr val="1E2D3D"/>
                          </a:solidFill>
                        </a:rPr>
                        <a:t>Majority of county population is urban, but a portion lives in rural territory</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extLst>
                  <a:ext uri="{0D108BD9-81ED-4DB2-BD59-A6C34878D82A}">
                    <a16:rowId xmlns:a16="http://schemas.microsoft.com/office/drawing/2014/main" val="10002"/>
                  </a:ext>
                </a:extLst>
              </a:tr>
              <a:tr h="332927">
                <a:tc>
                  <a:txBody>
                    <a:bodyPr/>
                    <a:lstStyle/>
                    <a:p>
                      <a:pPr marL="0" indent="0" algn="ctr">
                        <a:buNone/>
                      </a:pPr>
                      <a:r>
                        <a:rPr lang="en-US" sz="1400" dirty="0">
                          <a:solidFill>
                            <a:srgbClr val="1E2D3D"/>
                          </a:solidFill>
                        </a:rPr>
                        <a:t>Rural-Majority</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400" dirty="0">
                          <a:solidFill>
                            <a:srgbClr val="1E2D3D"/>
                          </a:solidFill>
                        </a:rPr>
                        <a:t>≥ 50% to &lt; 100% rural</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tc>
                  <a:txBody>
                    <a:bodyPr/>
                    <a:lstStyle/>
                    <a:p>
                      <a:pPr marL="0" indent="0" algn="l">
                        <a:buNone/>
                      </a:pPr>
                      <a:r>
                        <a:rPr lang="en-US" sz="1400" dirty="0">
                          <a:solidFill>
                            <a:srgbClr val="1E2D3D"/>
                          </a:solidFill>
                        </a:rPr>
                        <a:t>Majority of county population lives in Census-defined rural territory — threshold used in this analysis</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EBF3F6"/>
                    </a:solidFill>
                  </a:tcPr>
                </a:tc>
                <a:extLst>
                  <a:ext uri="{0D108BD9-81ED-4DB2-BD59-A6C34878D82A}">
                    <a16:rowId xmlns:a16="http://schemas.microsoft.com/office/drawing/2014/main" val="10003"/>
                  </a:ext>
                </a:extLst>
              </a:tr>
              <a:tr h="332927">
                <a:tc>
                  <a:txBody>
                    <a:bodyPr/>
                    <a:lstStyle/>
                    <a:p>
                      <a:pPr marL="0" indent="0" algn="ctr">
                        <a:buNone/>
                      </a:pPr>
                      <a:r>
                        <a:rPr lang="en-US" sz="1400" dirty="0">
                          <a:solidFill>
                            <a:srgbClr val="1E2D3D"/>
                          </a:solidFill>
                        </a:rPr>
                        <a:t>Completely Rural</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400" dirty="0">
                          <a:solidFill>
                            <a:srgbClr val="1E2D3D"/>
                          </a:solidFill>
                        </a:rPr>
                        <a:t>100% rural</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tc>
                  <a:txBody>
                    <a:bodyPr/>
                    <a:lstStyle/>
                    <a:p>
                      <a:pPr marL="0" indent="0" algn="l">
                        <a:buNone/>
                      </a:pPr>
                      <a:r>
                        <a:rPr lang="en-US" sz="1400" dirty="0">
                          <a:solidFill>
                            <a:srgbClr val="1E2D3D"/>
                          </a:solidFill>
                        </a:rPr>
                        <a:t>All residents live outside of urbanized areas and urban clusters; no urban territory in the county</a:t>
                      </a:r>
                      <a:endParaRPr lang="en-US" sz="1400" dirty="0"/>
                    </a:p>
                  </a:txBody>
                  <a:tcPr marL="76200" marR="76200" marT="50800" marB="50800" anchor="ctr">
                    <a:lnL w="6350" cap="flat" cmpd="sng" algn="ctr">
                      <a:solidFill>
                        <a:srgbClr val="C8D8E4"/>
                      </a:solidFill>
                      <a:prstDash val="solid"/>
                      <a:round/>
                      <a:headEnd type="none" w="med" len="med"/>
                      <a:tailEnd type="none" w="med" len="med"/>
                    </a:lnL>
                    <a:lnR w="6350" cap="flat" cmpd="sng" algn="ctr">
                      <a:solidFill>
                        <a:srgbClr val="C8D8E4"/>
                      </a:solidFill>
                      <a:prstDash val="solid"/>
                      <a:round/>
                      <a:headEnd type="none" w="med" len="med"/>
                      <a:tailEnd type="none" w="med" len="med"/>
                    </a:lnR>
                    <a:lnT w="6350" cap="flat" cmpd="sng" algn="ctr">
                      <a:solidFill>
                        <a:srgbClr val="C8D8E4"/>
                      </a:solidFill>
                      <a:prstDash val="solid"/>
                      <a:round/>
                      <a:headEnd type="none" w="med" len="med"/>
                      <a:tailEnd type="none" w="med" len="med"/>
                    </a:lnT>
                    <a:lnB w="6350" cap="flat" cmpd="sng" algn="ctr">
                      <a:solidFill>
                        <a:srgbClr val="C8D8E4"/>
                      </a:solidFill>
                      <a:prstDash val="solid"/>
                      <a:round/>
                      <a:headEnd type="none" w="med" len="med"/>
                      <a:tailEnd type="none" w="med" len="med"/>
                    </a:lnB>
                    <a:solidFill>
                      <a:srgbClr val="F4F7F9"/>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055584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B0AAC-0723-02A9-0C74-30C31234DE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164581-7A47-47E7-029B-4050C633A398}"/>
              </a:ext>
            </a:extLst>
          </p:cNvPr>
          <p:cNvSpPr>
            <a:spLocks noGrp="1"/>
          </p:cNvSpPr>
          <p:nvPr>
            <p:ph type="title"/>
          </p:nvPr>
        </p:nvSpPr>
        <p:spPr/>
        <p:txBody>
          <a:bodyPr/>
          <a:lstStyle/>
          <a:p>
            <a:r>
              <a:rPr lang="en-US" dirty="0">
                <a:solidFill>
                  <a:schemeClr val="tx1"/>
                </a:solidFill>
              </a:rPr>
              <a:t>Objectives in New Mexico</a:t>
            </a:r>
          </a:p>
        </p:txBody>
      </p:sp>
      <p:sp>
        <p:nvSpPr>
          <p:cNvPr id="7" name="Content Placeholder 6">
            <a:extLst>
              <a:ext uri="{FF2B5EF4-FFF2-40B4-BE49-F238E27FC236}">
                <a16:creationId xmlns:a16="http://schemas.microsoft.com/office/drawing/2014/main" id="{5A5BCBC1-B39D-738B-3A5E-D50DA0C4BB27}"/>
              </a:ext>
            </a:extLst>
          </p:cNvPr>
          <p:cNvSpPr>
            <a:spLocks noGrp="1"/>
          </p:cNvSpPr>
          <p:nvPr>
            <p:ph idx="1"/>
          </p:nvPr>
        </p:nvSpPr>
        <p:spPr/>
        <p:txBody>
          <a:bodyPr>
            <a:normAutofit/>
          </a:bodyPr>
          <a:lstStyle/>
          <a:p>
            <a:r>
              <a:rPr lang="en-US" dirty="0"/>
              <a:t>Context</a:t>
            </a:r>
          </a:p>
          <a:p>
            <a:pPr lvl="1"/>
            <a:r>
              <a:rPr lang="en-US" dirty="0"/>
              <a:t>New Mexico is a predominantly rural state</a:t>
            </a:r>
          </a:p>
          <a:p>
            <a:pPr lvl="1"/>
            <a:r>
              <a:rPr lang="en-US" dirty="0"/>
              <a:t>The state funding model does not explicitly consider rurality in the components of the higher education funding formula</a:t>
            </a:r>
          </a:p>
          <a:p>
            <a:r>
              <a:rPr lang="en-US" dirty="0"/>
              <a:t>Objectives of our state technical assistance</a:t>
            </a:r>
          </a:p>
          <a:p>
            <a:pPr lvl="1"/>
            <a:r>
              <a:rPr lang="en-US" dirty="0"/>
              <a:t>Review and apply commonly used rural definitions at the institutional level</a:t>
            </a:r>
          </a:p>
          <a:p>
            <a:pPr lvl="1"/>
            <a:r>
              <a:rPr lang="en-US" dirty="0"/>
              <a:t>Apply the different definitions at the institutional and student levels</a:t>
            </a:r>
          </a:p>
          <a:p>
            <a:pPr lvl="1"/>
            <a:r>
              <a:rPr lang="en-US" dirty="0"/>
              <a:t>Create recommendations for NMHED to review</a:t>
            </a:r>
          </a:p>
        </p:txBody>
      </p:sp>
      <p:sp>
        <p:nvSpPr>
          <p:cNvPr id="4" name="Slide Number Placeholder 3">
            <a:extLst>
              <a:ext uri="{FF2B5EF4-FFF2-40B4-BE49-F238E27FC236}">
                <a16:creationId xmlns:a16="http://schemas.microsoft.com/office/drawing/2014/main" id="{9C271786-012C-B836-946D-CAED41D4AD2E}"/>
              </a:ext>
            </a:extLst>
          </p:cNvPr>
          <p:cNvSpPr>
            <a:spLocks noGrp="1"/>
          </p:cNvSpPr>
          <p:nvPr>
            <p:ph type="sldNum" sz="quarter" idx="11"/>
          </p:nvPr>
        </p:nvSpPr>
        <p:spPr/>
        <p:txBody>
          <a:bodyPr/>
          <a:lstStyle/>
          <a:p>
            <a:fld id="{DADA6105-A3FA-49B5-BA61-2DD39CF3A21F}" type="slidenum">
              <a:rPr lang="en-US" smtClean="0"/>
              <a:pPr/>
              <a:t>6</a:t>
            </a:fld>
            <a:endParaRPr lang="en-US"/>
          </a:p>
        </p:txBody>
      </p:sp>
    </p:spTree>
    <p:extLst>
      <p:ext uri="{BB962C8B-B14F-4D97-AF65-F5344CB8AC3E}">
        <p14:creationId xmlns:p14="http://schemas.microsoft.com/office/powerpoint/2010/main" val="125527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1FF6E-85D3-00AA-9E59-FACC85830F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C9F5E7-C1B6-E03C-4C83-AAC1753A03B1}"/>
              </a:ext>
            </a:extLst>
          </p:cNvPr>
          <p:cNvSpPr>
            <a:spLocks noGrp="1"/>
          </p:cNvSpPr>
          <p:nvPr>
            <p:ph type="title"/>
          </p:nvPr>
        </p:nvSpPr>
        <p:spPr>
          <a:xfrm>
            <a:off x="1937656" y="289208"/>
            <a:ext cx="8164287" cy="972152"/>
          </a:xfrm>
        </p:spPr>
        <p:txBody>
          <a:bodyPr anchor="ctr">
            <a:normAutofit/>
          </a:bodyPr>
          <a:lstStyle/>
          <a:p>
            <a:r>
              <a:rPr lang="en-US"/>
              <a:t>Key Findings</a:t>
            </a:r>
          </a:p>
        </p:txBody>
      </p:sp>
      <p:sp>
        <p:nvSpPr>
          <p:cNvPr id="4" name="Slide Number Placeholder 3">
            <a:extLst>
              <a:ext uri="{FF2B5EF4-FFF2-40B4-BE49-F238E27FC236}">
                <a16:creationId xmlns:a16="http://schemas.microsoft.com/office/drawing/2014/main" id="{D37C404F-2763-9C4A-7266-E72BCEB52B4E}"/>
              </a:ext>
            </a:extLst>
          </p:cNvPr>
          <p:cNvSpPr>
            <a:spLocks noGrp="1"/>
          </p:cNvSpPr>
          <p:nvPr>
            <p:ph type="sldNum" sz="quarter" idx="11"/>
          </p:nvPr>
        </p:nvSpPr>
        <p:spPr>
          <a:xfrm>
            <a:off x="8610600" y="6356350"/>
            <a:ext cx="2743200" cy="365125"/>
          </a:xfrm>
        </p:spPr>
        <p:txBody>
          <a:bodyPr anchor="ctr">
            <a:normAutofit/>
          </a:bodyPr>
          <a:lstStyle/>
          <a:p>
            <a:pPr>
              <a:spcAft>
                <a:spcPts val="600"/>
              </a:spcAft>
            </a:pPr>
            <a:fld id="{DADA6105-A3FA-49B5-BA61-2DD39CF3A21F}" type="slidenum">
              <a:rPr lang="en-US" smtClean="0"/>
              <a:pPr>
                <a:spcAft>
                  <a:spcPts val="600"/>
                </a:spcAft>
              </a:pPr>
              <a:t>7</a:t>
            </a:fld>
            <a:endParaRPr lang="en-US"/>
          </a:p>
        </p:txBody>
      </p:sp>
      <p:graphicFrame>
        <p:nvGraphicFramePr>
          <p:cNvPr id="9" name="Content Placeholder 6">
            <a:extLst>
              <a:ext uri="{FF2B5EF4-FFF2-40B4-BE49-F238E27FC236}">
                <a16:creationId xmlns:a16="http://schemas.microsoft.com/office/drawing/2014/main" id="{7A726AEA-671B-6998-41EE-7674D22C304F}"/>
              </a:ext>
            </a:extLst>
          </p:cNvPr>
          <p:cNvGraphicFramePr>
            <a:graphicFrameLocks noGrp="1"/>
          </p:cNvGraphicFramePr>
          <p:nvPr>
            <p:ph idx="1"/>
            <p:extLst>
              <p:ext uri="{D42A27DB-BD31-4B8C-83A1-F6EECF244321}">
                <p14:modId xmlns:p14="http://schemas.microsoft.com/office/powerpoint/2010/main" val="1934757627"/>
              </p:ext>
            </p:extLst>
          </p:nvPr>
        </p:nvGraphicFramePr>
        <p:xfrm>
          <a:off x="1937657" y="1417740"/>
          <a:ext cx="8806544" cy="43516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7690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EACF17-E0AF-B3F5-A9BD-B559CFC74B30}"/>
              </a:ext>
            </a:extLst>
          </p:cNvPr>
          <p:cNvSpPr>
            <a:spLocks noGrp="1"/>
          </p:cNvSpPr>
          <p:nvPr>
            <p:ph type="title"/>
          </p:nvPr>
        </p:nvSpPr>
        <p:spPr/>
        <p:txBody>
          <a:bodyPr/>
          <a:lstStyle/>
          <a:p>
            <a:r>
              <a:rPr lang="en-US" dirty="0"/>
              <a:t>Rural Definitions</a:t>
            </a:r>
          </a:p>
        </p:txBody>
      </p:sp>
      <p:sp>
        <p:nvSpPr>
          <p:cNvPr id="5" name="Text Placeholder 4">
            <a:extLst>
              <a:ext uri="{FF2B5EF4-FFF2-40B4-BE49-F238E27FC236}">
                <a16:creationId xmlns:a16="http://schemas.microsoft.com/office/drawing/2014/main" id="{72761A61-879D-7801-8766-EAA49378B838}"/>
              </a:ext>
            </a:extLst>
          </p:cNvPr>
          <p:cNvSpPr>
            <a:spLocks noGrp="1"/>
          </p:cNvSpPr>
          <p:nvPr>
            <p:ph type="body" idx="1"/>
          </p:nvPr>
        </p:nvSpPr>
        <p:spPr/>
        <p:txBody>
          <a:bodyPr/>
          <a:lstStyle/>
          <a:p>
            <a:endParaRPr lang="en-US"/>
          </a:p>
        </p:txBody>
      </p:sp>
      <p:sp>
        <p:nvSpPr>
          <p:cNvPr id="3" name="Slide Number Placeholder 2">
            <a:extLst>
              <a:ext uri="{FF2B5EF4-FFF2-40B4-BE49-F238E27FC236}">
                <a16:creationId xmlns:a16="http://schemas.microsoft.com/office/drawing/2014/main" id="{BBF76190-4F0B-789C-851B-E8DB8C292286}"/>
              </a:ext>
            </a:extLst>
          </p:cNvPr>
          <p:cNvSpPr>
            <a:spLocks noGrp="1"/>
          </p:cNvSpPr>
          <p:nvPr>
            <p:ph type="sldNum" sz="quarter" idx="11"/>
          </p:nvPr>
        </p:nvSpPr>
        <p:spPr/>
        <p:txBody>
          <a:bodyPr/>
          <a:lstStyle/>
          <a:p>
            <a:fld id="{DADA6105-A3FA-49B5-BA61-2DD39CF3A21F}" type="slidenum">
              <a:rPr lang="en-US" smtClean="0"/>
              <a:pPr/>
              <a:t>8</a:t>
            </a:fld>
            <a:endParaRPr lang="en-US"/>
          </a:p>
        </p:txBody>
      </p:sp>
    </p:spTree>
    <p:extLst>
      <p:ext uri="{BB962C8B-B14F-4D97-AF65-F5344CB8AC3E}">
        <p14:creationId xmlns:p14="http://schemas.microsoft.com/office/powerpoint/2010/main" val="568634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D350C-7C98-1F02-5480-AFF5A11C0413}"/>
              </a:ext>
            </a:extLst>
          </p:cNvPr>
          <p:cNvSpPr>
            <a:spLocks noGrp="1"/>
          </p:cNvSpPr>
          <p:nvPr>
            <p:ph type="title"/>
          </p:nvPr>
        </p:nvSpPr>
        <p:spPr/>
        <p:txBody>
          <a:bodyPr/>
          <a:lstStyle/>
          <a:p>
            <a:r>
              <a:rPr lang="en-US" dirty="0"/>
              <a:t>Rural Definitions</a:t>
            </a:r>
          </a:p>
        </p:txBody>
      </p:sp>
      <p:sp>
        <p:nvSpPr>
          <p:cNvPr id="3" name="Content Placeholder 2">
            <a:extLst>
              <a:ext uri="{FF2B5EF4-FFF2-40B4-BE49-F238E27FC236}">
                <a16:creationId xmlns:a16="http://schemas.microsoft.com/office/drawing/2014/main" id="{E67A3BCD-675D-4797-3500-7F2D439C351F}"/>
              </a:ext>
            </a:extLst>
          </p:cNvPr>
          <p:cNvSpPr>
            <a:spLocks noGrp="1"/>
          </p:cNvSpPr>
          <p:nvPr>
            <p:ph idx="1"/>
          </p:nvPr>
        </p:nvSpPr>
        <p:spPr/>
        <p:txBody>
          <a:bodyPr/>
          <a:lstStyle/>
          <a:p>
            <a:r>
              <a:rPr lang="en-US" dirty="0"/>
              <a:t>Metropolitan/Non-Metropolitan Areas</a:t>
            </a:r>
          </a:p>
          <a:p>
            <a:r>
              <a:rPr lang="en-US" dirty="0"/>
              <a:t>Rural-Urban Commuting Area Codes (RUCA)</a:t>
            </a:r>
          </a:p>
          <a:p>
            <a:r>
              <a:rPr lang="en-US" dirty="0"/>
              <a:t>County Rural Percentage 50%+</a:t>
            </a:r>
          </a:p>
          <a:p>
            <a:r>
              <a:rPr lang="en-US" dirty="0"/>
              <a:t>NCES Locale Codes </a:t>
            </a:r>
          </a:p>
          <a:p>
            <a:r>
              <a:rPr lang="en-US" dirty="0"/>
              <a:t>Rural Serving Institutions (RSI)</a:t>
            </a:r>
          </a:p>
          <a:p>
            <a:endParaRPr lang="en-US" dirty="0"/>
          </a:p>
        </p:txBody>
      </p:sp>
      <p:sp>
        <p:nvSpPr>
          <p:cNvPr id="4" name="Slide Number Placeholder 3">
            <a:extLst>
              <a:ext uri="{FF2B5EF4-FFF2-40B4-BE49-F238E27FC236}">
                <a16:creationId xmlns:a16="http://schemas.microsoft.com/office/drawing/2014/main" id="{B863B05E-D9FC-97AE-935E-1C79CA94A598}"/>
              </a:ext>
            </a:extLst>
          </p:cNvPr>
          <p:cNvSpPr>
            <a:spLocks noGrp="1"/>
          </p:cNvSpPr>
          <p:nvPr>
            <p:ph type="sldNum" sz="quarter" idx="11"/>
          </p:nvPr>
        </p:nvSpPr>
        <p:spPr/>
        <p:txBody>
          <a:bodyPr/>
          <a:lstStyle/>
          <a:p>
            <a:fld id="{DADA6105-A3FA-49B5-BA61-2DD39CF3A21F}" type="slidenum">
              <a:rPr lang="en-US" smtClean="0"/>
              <a:pPr/>
              <a:t>9</a:t>
            </a:fld>
            <a:endParaRPr lang="en-US"/>
          </a:p>
        </p:txBody>
      </p:sp>
    </p:spTree>
    <p:extLst>
      <p:ext uri="{BB962C8B-B14F-4D97-AF65-F5344CB8AC3E}">
        <p14:creationId xmlns:p14="http://schemas.microsoft.com/office/powerpoint/2010/main" val="1455211136"/>
      </p:ext>
    </p:extLst>
  </p:cSld>
  <p:clrMapOvr>
    <a:masterClrMapping/>
  </p:clrMapOvr>
</p:sld>
</file>

<file path=ppt/theme/theme1.xml><?xml version="1.0" encoding="utf-8"?>
<a:theme xmlns:a="http://schemas.openxmlformats.org/drawingml/2006/main" name="NCHEMS Special Event">
  <a:themeElements>
    <a:clrScheme name="NCHEMS Branding">
      <a:dk1>
        <a:srgbClr val="0D0D0D"/>
      </a:dk1>
      <a:lt1>
        <a:sysClr val="window" lastClr="FFFFFF"/>
      </a:lt1>
      <a:dk2>
        <a:srgbClr val="44546A"/>
      </a:dk2>
      <a:lt2>
        <a:srgbClr val="E7E6E6"/>
      </a:lt2>
      <a:accent1>
        <a:srgbClr val="1F497D"/>
      </a:accent1>
      <a:accent2>
        <a:srgbClr val="4679A6"/>
      </a:accent2>
      <a:accent3>
        <a:srgbClr val="33A5C7"/>
      </a:accent3>
      <a:accent4>
        <a:srgbClr val="66CDAF"/>
      </a:accent4>
      <a:accent5>
        <a:srgbClr val="F8A559"/>
      </a:accent5>
      <a:accent6>
        <a:srgbClr val="498C86"/>
      </a:accent6>
      <a:hlink>
        <a:srgbClr val="4679A6"/>
      </a:hlink>
      <a:folHlink>
        <a:srgbClr val="954F72"/>
      </a:folHlink>
    </a:clrScheme>
    <a:fontScheme name="NCHEMS bierstadt">
      <a:majorFont>
        <a:latin typeface="Bierstadt Display"/>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presentation_UPDATED Option 2" id="{372047AA-C933-4933-BF9D-D3116A886D41}" vid="{8A8467D1-589D-44AB-975A-4325543B1867}"/>
    </a:ext>
  </a:extLst>
</a:theme>
</file>

<file path=ppt/theme/theme2.xml><?xml version="1.0" encoding="utf-8"?>
<a:theme xmlns:a="http://schemas.openxmlformats.org/drawingml/2006/main" name="NCHEMS Misc">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CHEMS bierstadt">
      <a:majorFont>
        <a:latin typeface="Bierstadt Display"/>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presentation_UPDATED Option 2" id="{372047AA-C933-4933-BF9D-D3116A886D41}" vid="{C77469A5-CAF1-4392-9192-8ECF23D14A8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mplate-presentation_UPDATED Option 2" id="{372047AA-C933-4933-BF9D-D3116A886D41}" vid="{45087AD5-AE72-44A4-A1D3-CBE22DD3B9B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0de76ba-4ace-4b41-aaab-381e16b58067" xsi:nil="true"/>
    <lcf76f155ced4ddcb4097134ff3c332f xmlns="7089f3b7-1bd9-4d20-9b2b-928b8e06220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DB186CF7F80A74C975ABCA7941BEDA0" ma:contentTypeVersion="11" ma:contentTypeDescription="Create a new document." ma:contentTypeScope="" ma:versionID="53014fe2255304cc97fddcaad0588a7b">
  <xsd:schema xmlns:xsd="http://www.w3.org/2001/XMLSchema" xmlns:xs="http://www.w3.org/2001/XMLSchema" xmlns:p="http://schemas.microsoft.com/office/2006/metadata/properties" xmlns:ns2="7089f3b7-1bd9-4d20-9b2b-928b8e06220e" xmlns:ns3="d0de76ba-4ace-4b41-aaab-381e16b58067" targetNamespace="http://schemas.microsoft.com/office/2006/metadata/properties" ma:root="true" ma:fieldsID="67dd1260f7fe94d2c8aaa0a0f4f4c93e" ns2:_="" ns3:_="">
    <xsd:import namespace="7089f3b7-1bd9-4d20-9b2b-928b8e06220e"/>
    <xsd:import namespace="d0de76ba-4ace-4b41-aaab-381e16b5806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89f3b7-1bd9-4d20-9b2b-928b8e0622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d551519-795a-410f-a579-e24e2c0da54a"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0de76ba-4ace-4b41-aaab-381e16b5806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8c4135b-c372-452b-bfca-5e28703c67b0}" ma:internalName="TaxCatchAll" ma:showField="CatchAllData" ma:web="d0de76ba-4ace-4b41-aaab-381e16b5806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5A7B0B-48E0-4354-9A14-A85F5AA2C891}">
  <ds:schemaRefs>
    <ds:schemaRef ds:uri="http://schemas.microsoft.com/sharepoint/v3/contenttype/forms"/>
  </ds:schemaRefs>
</ds:datastoreItem>
</file>

<file path=customXml/itemProps2.xml><?xml version="1.0" encoding="utf-8"?>
<ds:datastoreItem xmlns:ds="http://schemas.openxmlformats.org/officeDocument/2006/customXml" ds:itemID="{392BA65E-6112-484F-8629-A78AD548AD40}">
  <ds:schemaRefs>
    <ds:schemaRef ds:uri="http://purl.org/dc/terms/"/>
    <ds:schemaRef ds:uri="http://schemas.microsoft.com/office/infopath/2007/PartnerControls"/>
    <ds:schemaRef ds:uri="36d7ff26-2f71-453a-a70d-adbb681b3778"/>
    <ds:schemaRef ds:uri="http://schemas.openxmlformats.org/package/2006/metadata/core-properties"/>
    <ds:schemaRef ds:uri="http://schemas.microsoft.com/office/2006/documentManagement/types"/>
    <ds:schemaRef ds:uri="http://www.w3.org/XML/1998/namespace"/>
    <ds:schemaRef ds:uri="http://purl.org/dc/elements/1.1/"/>
    <ds:schemaRef ds:uri="http://schemas.microsoft.com/office/2006/metadata/properties"/>
    <ds:schemaRef ds:uri="c71b73fe-ad84-4239-9188-a6ca297c0d4e"/>
    <ds:schemaRef ds:uri="http://purl.org/dc/dcmitype/"/>
    <ds:schemaRef ds:uri="d0de76ba-4ace-4b41-aaab-381e16b58067"/>
    <ds:schemaRef ds:uri="7089f3b7-1bd9-4d20-9b2b-928b8e06220e"/>
  </ds:schemaRefs>
</ds:datastoreItem>
</file>

<file path=customXml/itemProps3.xml><?xml version="1.0" encoding="utf-8"?>
<ds:datastoreItem xmlns:ds="http://schemas.openxmlformats.org/officeDocument/2006/customXml" ds:itemID="{6C4664B3-CFEA-4F7D-86E6-00F7DDB4FE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89f3b7-1bd9-4d20-9b2b-928b8e06220e"/>
    <ds:schemaRef ds:uri="d0de76ba-4ace-4b41-aaab-381e16b580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Template General Presentation_UPDATED</Template>
  <TotalTime>6034</TotalTime>
  <Words>3470</Words>
  <Application>Microsoft Office PowerPoint</Application>
  <PresentationFormat>Widescreen</PresentationFormat>
  <Paragraphs>944</Paragraphs>
  <Slides>59</Slides>
  <Notes>10</Notes>
  <HiddenSlides>1</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59</vt:i4>
      </vt:variant>
    </vt:vector>
  </HeadingPairs>
  <TitlesOfParts>
    <vt:vector size="68" baseType="lpstr">
      <vt:lpstr>Aptos Narrow</vt:lpstr>
      <vt:lpstr>Arial</vt:lpstr>
      <vt:lpstr>Bierstadt Display</vt:lpstr>
      <vt:lpstr>Calibri</vt:lpstr>
      <vt:lpstr>Tenorite</vt:lpstr>
      <vt:lpstr>Times New Roman</vt:lpstr>
      <vt:lpstr>NCHEMS Special Event</vt:lpstr>
      <vt:lpstr>NCHEMS Misc</vt:lpstr>
      <vt:lpstr>Office Theme</vt:lpstr>
      <vt:lpstr>New Mexico: Review of Rural Definitions</vt:lpstr>
      <vt:lpstr>About NCHEMS</vt:lpstr>
      <vt:lpstr>Project Team</vt:lpstr>
      <vt:lpstr>Review of New Mexico</vt:lpstr>
      <vt:lpstr>Background</vt:lpstr>
      <vt:lpstr>Objectives in New Mexico</vt:lpstr>
      <vt:lpstr>Key Findings</vt:lpstr>
      <vt:lpstr>Rural Definitions</vt:lpstr>
      <vt:lpstr>Rural Definitions</vt:lpstr>
      <vt:lpstr>Metropolitan/Non-Metro </vt:lpstr>
      <vt:lpstr>Rural-Urban Commuting Area Codes (RUCA)</vt:lpstr>
      <vt:lpstr>Census County Rural Population (≥ 50% Rural)</vt:lpstr>
      <vt:lpstr>NCES Locale Codes</vt:lpstr>
      <vt:lpstr>Rural Serving Institutions (RSIs)</vt:lpstr>
      <vt:lpstr>Institutional Analysis</vt:lpstr>
      <vt:lpstr>Institutional Analysis (Data and Methods)</vt:lpstr>
      <vt:lpstr>Differences in Rural Definitions</vt:lpstr>
      <vt:lpstr>Poor Definition Fit for NM Percent of County Rural 50%+</vt:lpstr>
      <vt:lpstr>Comparison Table All Definitions</vt:lpstr>
      <vt:lpstr>Comparison Table Focused - NCES Locale, RSI, RUCA</vt:lpstr>
      <vt:lpstr>Improved Definition Fit for NM NCES Locale</vt:lpstr>
      <vt:lpstr>Improved Definition Fit for NM NCES Locale</vt:lpstr>
      <vt:lpstr>Institutional Analysis - Findings</vt:lpstr>
      <vt:lpstr>Student Analysis Process</vt:lpstr>
      <vt:lpstr>Student Origin Analysis (Data and Methods)</vt:lpstr>
      <vt:lpstr>Matching – Coverage Summary</vt:lpstr>
      <vt:lpstr>Matching – Coverage Summary</vt:lpstr>
      <vt:lpstr>Matching Diagnostics </vt:lpstr>
      <vt:lpstr>Match Coverage by High School Type</vt:lpstr>
      <vt:lpstr>Student Analysis</vt:lpstr>
      <vt:lpstr>Matching – Coverage Summary</vt:lpstr>
      <vt:lpstr>Student Analysis</vt:lpstr>
      <vt:lpstr>Heat Maps Enrollment Map – All Rural UG Students</vt:lpstr>
      <vt:lpstr>Heat Maps Enrollment Map – All Rural UG  Students using RUCA</vt:lpstr>
      <vt:lpstr>Heat Map University of New Mexico Rural Enrollment</vt:lpstr>
      <vt:lpstr>Heat Maps New Mexico State University Rural Enrollment</vt:lpstr>
      <vt:lpstr>Heat Maps Eastern New Mexico State University Rural Enrollment</vt:lpstr>
      <vt:lpstr>Heat Map Southeastern New Mexico Rural Enrollment</vt:lpstr>
      <vt:lpstr>Heat Maps New Mexico Tech Rural Enrollment</vt:lpstr>
      <vt:lpstr>Feeder Counties</vt:lpstr>
      <vt:lpstr>Share of Rural Students</vt:lpstr>
      <vt:lpstr>Share of Rural Students</vt:lpstr>
      <vt:lpstr>All Locales</vt:lpstr>
      <vt:lpstr>Four-Year Institutions</vt:lpstr>
      <vt:lpstr>Branch Campuses</vt:lpstr>
      <vt:lpstr>Independent Community Colleges</vt:lpstr>
      <vt:lpstr>Continuum Approach</vt:lpstr>
      <vt:lpstr>NM Rural Serving Institution (Strict)</vt:lpstr>
      <vt:lpstr>NM Rural Serving Institutions (Strict)</vt:lpstr>
      <vt:lpstr>NM Rural Serving Institution (Strict)</vt:lpstr>
      <vt:lpstr>Recommendations</vt:lpstr>
      <vt:lpstr>Recommendations</vt:lpstr>
      <vt:lpstr>Recommendations</vt:lpstr>
      <vt:lpstr>Appendix</vt:lpstr>
      <vt:lpstr>Metropolitan/Non-Metro Details </vt:lpstr>
      <vt:lpstr>Rural-Urban Commuting Area Codes (RUCA) Details</vt:lpstr>
      <vt:lpstr>NCES Locale Codes Details</vt:lpstr>
      <vt:lpstr>Rural Serving Institutions (RSIs)</vt:lpstr>
      <vt:lpstr>Census County Rural Population (≥ 50% Rural)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Artemio Cardenas</dc:creator>
  <cp:lastModifiedBy>Chisholm, Mark, HED</cp:lastModifiedBy>
  <cp:revision>4</cp:revision>
  <dcterms:created xsi:type="dcterms:W3CDTF">2026-04-08T21:53:17Z</dcterms:created>
  <dcterms:modified xsi:type="dcterms:W3CDTF">2026-07-13T14:27:44Z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0x0101009DB186CF7F80A74C975ABCA7941BEDA0</vt:lpwstr>
  </property>
</Properties>
</file>