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70" r:id="rId2"/>
    <p:sldId id="269" r:id="rId3"/>
    <p:sldId id="274" r:id="rId4"/>
    <p:sldId id="260" r:id="rId5"/>
    <p:sldId id="275" r:id="rId6"/>
    <p:sldId id="277" r:id="rId7"/>
    <p:sldId id="263" r:id="rId8"/>
    <p:sldId id="264" r:id="rId9"/>
    <p:sldId id="266" r:id="rId10"/>
    <p:sldId id="272" r:id="rId11"/>
    <p:sldId id="273" r:id="rId12"/>
    <p:sldId id="276" r:id="rId13"/>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te Noonen" initials="BN" lastIdx="1" clrIdx="0">
    <p:extLst>
      <p:ext uri="{19B8F6BF-5375-455C-9EA6-DF929625EA0E}">
        <p15:presenceInfo xmlns:p15="http://schemas.microsoft.com/office/powerpoint/2012/main" userId="S-1-5-21-213949557-3819087331-678112970-6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8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8" autoAdjust="0"/>
    <p:restoredTop sz="94660"/>
  </p:normalViewPr>
  <p:slideViewPr>
    <p:cSldViewPr snapToGrid="0">
      <p:cViewPr varScale="1">
        <p:scale>
          <a:sx n="50" d="100"/>
          <a:sy n="50" d="100"/>
        </p:scale>
        <p:origin x="1853"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8B1DBF-37EE-456C-80E8-4F016FFBC106}" type="datetimeFigureOut">
              <a:rPr lang="en-US" smtClean="0"/>
              <a:t>9/22/2020</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D6B854-7E38-436E-A8CE-4E2326995D9A}" type="slidenum">
              <a:rPr lang="en-US" smtClean="0"/>
              <a:t>‹#›</a:t>
            </a:fld>
            <a:endParaRPr lang="en-US" dirty="0"/>
          </a:p>
        </p:txBody>
      </p:sp>
    </p:spTree>
    <p:extLst>
      <p:ext uri="{BB962C8B-B14F-4D97-AF65-F5344CB8AC3E}">
        <p14:creationId xmlns:p14="http://schemas.microsoft.com/office/powerpoint/2010/main" val="124652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6B854-7E38-436E-A8CE-4E2326995D9A}" type="slidenum">
              <a:rPr lang="en-US" smtClean="0"/>
              <a:t>2</a:t>
            </a:fld>
            <a:endParaRPr lang="en-US" dirty="0"/>
          </a:p>
        </p:txBody>
      </p:sp>
    </p:spTree>
    <p:extLst>
      <p:ext uri="{BB962C8B-B14F-4D97-AF65-F5344CB8AC3E}">
        <p14:creationId xmlns:p14="http://schemas.microsoft.com/office/powerpoint/2010/main" val="36055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E1A436-3C82-4026-AA2D-561366BB4841}"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350540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63CEE-4BB6-456C-851C-4527591F6353}"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1053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A229F-657D-40EE-A747-D8533EE80DA3}"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199117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9644F-D20C-4863-83C2-1205E5CDD536}"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7738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298018-3046-4975-8AFB-C7AB56FA89EE}"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395136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B5D5A-323C-4FFE-AAED-07A72DBCB5AC}"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193119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4CBF3-E246-455A-A524-3C9BDCD1892D}" type="datetime1">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15333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BCF20-E414-4ADB-AC70-23FA077C4B45}"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393593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DA9B1-D14B-4D3D-87CE-D0D2C84F166A}" type="datetime1">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151080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D37E6D-67F4-4F61-A57D-E84E2EB6ACCF}"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320311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7BBE0D-4FCD-4ACB-94A5-3237BF41D208}"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2A4C7-F29F-4681-90FA-9460CBCFAA1A}" type="slidenum">
              <a:rPr lang="en-US" smtClean="0"/>
              <a:t>‹#›</a:t>
            </a:fld>
            <a:endParaRPr lang="en-US" dirty="0"/>
          </a:p>
        </p:txBody>
      </p:sp>
    </p:spTree>
    <p:extLst>
      <p:ext uri="{BB962C8B-B14F-4D97-AF65-F5344CB8AC3E}">
        <p14:creationId xmlns:p14="http://schemas.microsoft.com/office/powerpoint/2010/main" val="361661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6BCA6A5-8392-43A8-B42D-579B3D9D935D}" type="datetime1">
              <a:rPr lang="en-US" smtClean="0"/>
              <a:t>9/22/2020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CF2A4C7-F29F-4681-90FA-9460CBCFAA1A}" type="slidenum">
              <a:rPr lang="en-US" smtClean="0"/>
              <a:t>‹#›</a:t>
            </a:fld>
            <a:endParaRPr lang="en-US" dirty="0"/>
          </a:p>
        </p:txBody>
      </p:sp>
    </p:spTree>
    <p:extLst>
      <p:ext uri="{BB962C8B-B14F-4D97-AF65-F5344CB8AC3E}">
        <p14:creationId xmlns:p14="http://schemas.microsoft.com/office/powerpoint/2010/main" val="699416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14714" y="286286"/>
            <a:ext cx="6628571" cy="8571428"/>
          </a:xfrm>
          <a:prstGeom prst="rect">
            <a:avLst/>
          </a:prstGeom>
        </p:spPr>
      </p:pic>
      <p:sp>
        <p:nvSpPr>
          <p:cNvPr id="6" name="TextBox 5"/>
          <p:cNvSpPr txBox="1"/>
          <p:nvPr/>
        </p:nvSpPr>
        <p:spPr>
          <a:xfrm>
            <a:off x="2165033" y="7681953"/>
            <a:ext cx="4221480" cy="1107996"/>
          </a:xfrm>
          <a:prstGeom prst="rect">
            <a:avLst/>
          </a:prstGeom>
          <a:noFill/>
        </p:spPr>
        <p:txBody>
          <a:bodyPr wrap="square" rtlCol="0">
            <a:spAutoFit/>
          </a:bodyPr>
          <a:lstStyle/>
          <a:p>
            <a:r>
              <a:rPr lang="en-US" dirty="0"/>
              <a:t>New Mexico Higher Education Department</a:t>
            </a:r>
          </a:p>
          <a:p>
            <a:r>
              <a:rPr lang="en-US" sz="1600" dirty="0"/>
              <a:t>2044 Galisteo Street, Suite 4</a:t>
            </a:r>
          </a:p>
          <a:p>
            <a:r>
              <a:rPr lang="en-US" sz="1600" dirty="0"/>
              <a:t>Santa Fe, NM 87505</a:t>
            </a:r>
          </a:p>
          <a:p>
            <a:r>
              <a:rPr lang="en-US" sz="1600" dirty="0"/>
              <a:t>(505) 476-8400</a:t>
            </a:r>
          </a:p>
        </p:txBody>
      </p:sp>
    </p:spTree>
    <p:extLst>
      <p:ext uri="{BB962C8B-B14F-4D97-AF65-F5344CB8AC3E}">
        <p14:creationId xmlns:p14="http://schemas.microsoft.com/office/powerpoint/2010/main" val="318956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8588" y="197476"/>
            <a:ext cx="5915025" cy="14160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APPENDIX</a:t>
            </a:r>
          </a:p>
        </p:txBody>
      </p:sp>
      <p:pic>
        <p:nvPicPr>
          <p:cNvPr id="37" name="Picture 36"/>
          <p:cNvPicPr>
            <a:picLocks noChangeAspect="1"/>
          </p:cNvPicPr>
          <p:nvPr/>
        </p:nvPicPr>
        <p:blipFill>
          <a:blip r:embed="rId3"/>
          <a:stretch>
            <a:fillRect/>
          </a:stretch>
        </p:blipFill>
        <p:spPr>
          <a:xfrm>
            <a:off x="0" y="82284"/>
            <a:ext cx="6858000" cy="1184279"/>
          </a:xfrm>
          <a:prstGeom prst="rect">
            <a:avLst/>
          </a:prstGeom>
        </p:spPr>
      </p:pic>
      <p:sp>
        <p:nvSpPr>
          <p:cNvPr id="38" name="Title 1"/>
          <p:cNvSpPr txBox="1">
            <a:spLocks/>
          </p:cNvSpPr>
          <p:nvPr/>
        </p:nvSpPr>
        <p:spPr>
          <a:xfrm>
            <a:off x="-32380" y="40615"/>
            <a:ext cx="6890380" cy="14973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Statutory Authority by Program</a:t>
            </a:r>
          </a:p>
        </p:txBody>
      </p:sp>
      <p:graphicFrame>
        <p:nvGraphicFramePr>
          <p:cNvPr id="15" name="Object 14"/>
          <p:cNvGraphicFramePr>
            <a:graphicFrameLocks noChangeAspect="1"/>
          </p:cNvGraphicFramePr>
          <p:nvPr>
            <p:extLst>
              <p:ext uri="{D42A27DB-BD31-4B8C-83A1-F6EECF244321}">
                <p14:modId xmlns:p14="http://schemas.microsoft.com/office/powerpoint/2010/main" val="1663298679"/>
              </p:ext>
            </p:extLst>
          </p:nvPr>
        </p:nvGraphicFramePr>
        <p:xfrm>
          <a:off x="128588" y="1537940"/>
          <a:ext cx="6629400" cy="6953250"/>
        </p:xfrm>
        <a:graphic>
          <a:graphicData uri="http://schemas.openxmlformats.org/presentationml/2006/ole">
            <mc:AlternateContent xmlns:mc="http://schemas.openxmlformats.org/markup-compatibility/2006">
              <mc:Choice xmlns:v="urn:schemas-microsoft-com:vml" Requires="v">
                <p:oleObj spid="_x0000_s5164" name="Worksheet" r:id="rId4" imgW="7947584" imgH="8336280" progId="Excel.Sheet.12">
                  <p:embed/>
                </p:oleObj>
              </mc:Choice>
              <mc:Fallback>
                <p:oleObj name="Worksheet" r:id="rId4" imgW="7947584" imgH="8336280" progId="Excel.Sheet.12">
                  <p:embed/>
                  <p:pic>
                    <p:nvPicPr>
                      <p:cNvPr id="0" name=""/>
                      <p:cNvPicPr/>
                      <p:nvPr/>
                    </p:nvPicPr>
                    <p:blipFill>
                      <a:blip r:embed="rId5"/>
                      <a:stretch>
                        <a:fillRect/>
                      </a:stretch>
                    </p:blipFill>
                    <p:spPr>
                      <a:xfrm>
                        <a:off x="128588" y="1537940"/>
                        <a:ext cx="6629400" cy="695325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DCF2A4C7-F29F-4681-90FA-9460CBCFAA1A}" type="slidenum">
              <a:rPr lang="en-US" smtClean="0"/>
              <a:t>10</a:t>
            </a:fld>
            <a:endParaRPr lang="en-US" dirty="0"/>
          </a:p>
        </p:txBody>
      </p:sp>
    </p:spTree>
    <p:extLst>
      <p:ext uri="{BB962C8B-B14F-4D97-AF65-F5344CB8AC3E}">
        <p14:creationId xmlns:p14="http://schemas.microsoft.com/office/powerpoint/2010/main" val="216082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8588" y="197476"/>
            <a:ext cx="5915025" cy="14160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APPENDIX</a:t>
            </a:r>
          </a:p>
        </p:txBody>
      </p:sp>
      <p:pic>
        <p:nvPicPr>
          <p:cNvPr id="37" name="Picture 36"/>
          <p:cNvPicPr>
            <a:picLocks noChangeAspect="1"/>
          </p:cNvPicPr>
          <p:nvPr/>
        </p:nvPicPr>
        <p:blipFill>
          <a:blip r:embed="rId3"/>
          <a:stretch>
            <a:fillRect/>
          </a:stretch>
        </p:blipFill>
        <p:spPr>
          <a:xfrm>
            <a:off x="0" y="82284"/>
            <a:ext cx="6858000" cy="1184279"/>
          </a:xfrm>
          <a:prstGeom prst="rect">
            <a:avLst/>
          </a:prstGeom>
        </p:spPr>
      </p:pic>
      <p:sp>
        <p:nvSpPr>
          <p:cNvPr id="38" name="Title 1"/>
          <p:cNvSpPr txBox="1">
            <a:spLocks/>
          </p:cNvSpPr>
          <p:nvPr/>
        </p:nvSpPr>
        <p:spPr>
          <a:xfrm>
            <a:off x="-32380" y="40615"/>
            <a:ext cx="6890380" cy="14973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Statutory Authority by Program</a:t>
            </a:r>
          </a:p>
        </p:txBody>
      </p:sp>
      <p:sp>
        <p:nvSpPr>
          <p:cNvPr id="2" name="Slide Number Placeholder 1"/>
          <p:cNvSpPr>
            <a:spLocks noGrp="1"/>
          </p:cNvSpPr>
          <p:nvPr>
            <p:ph type="sldNum" sz="quarter" idx="12"/>
          </p:nvPr>
        </p:nvSpPr>
        <p:spPr/>
        <p:txBody>
          <a:bodyPr/>
          <a:lstStyle/>
          <a:p>
            <a:fld id="{DCF2A4C7-F29F-4681-90FA-9460CBCFAA1A}" type="slidenum">
              <a:rPr lang="en-US" smtClean="0"/>
              <a:t>11</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0810708"/>
              </p:ext>
            </p:extLst>
          </p:nvPr>
        </p:nvGraphicFramePr>
        <p:xfrm>
          <a:off x="98110" y="1478808"/>
          <a:ext cx="6629400" cy="7131050"/>
        </p:xfrm>
        <a:graphic>
          <a:graphicData uri="http://schemas.openxmlformats.org/presentationml/2006/ole">
            <mc:AlternateContent xmlns:mc="http://schemas.openxmlformats.org/markup-compatibility/2006">
              <mc:Choice xmlns:v="urn:schemas-microsoft-com:vml" Requires="v">
                <p:oleObj spid="_x0000_s6188" name="Worksheet" r:id="rId4" imgW="7947584" imgH="8549640" progId="Excel.Sheet.12">
                  <p:embed/>
                </p:oleObj>
              </mc:Choice>
              <mc:Fallback>
                <p:oleObj name="Worksheet" r:id="rId4" imgW="7947584" imgH="8549640" progId="Excel.Sheet.12">
                  <p:embed/>
                  <p:pic>
                    <p:nvPicPr>
                      <p:cNvPr id="0" name=""/>
                      <p:cNvPicPr/>
                      <p:nvPr/>
                    </p:nvPicPr>
                    <p:blipFill>
                      <a:blip r:embed="rId5"/>
                      <a:stretch>
                        <a:fillRect/>
                      </a:stretch>
                    </p:blipFill>
                    <p:spPr>
                      <a:xfrm>
                        <a:off x="98110" y="1478808"/>
                        <a:ext cx="6629400" cy="7131050"/>
                      </a:xfrm>
                      <a:prstGeom prst="rect">
                        <a:avLst/>
                      </a:prstGeom>
                    </p:spPr>
                  </p:pic>
                </p:oleObj>
              </mc:Fallback>
            </mc:AlternateContent>
          </a:graphicData>
        </a:graphic>
      </p:graphicFrame>
    </p:spTree>
    <p:extLst>
      <p:ext uri="{BB962C8B-B14F-4D97-AF65-F5344CB8AC3E}">
        <p14:creationId xmlns:p14="http://schemas.microsoft.com/office/powerpoint/2010/main" val="194058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8588" y="197476"/>
            <a:ext cx="5915025" cy="14160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APPENDIX</a:t>
            </a:r>
          </a:p>
        </p:txBody>
      </p:sp>
      <p:pic>
        <p:nvPicPr>
          <p:cNvPr id="37" name="Picture 36"/>
          <p:cNvPicPr>
            <a:picLocks noChangeAspect="1"/>
          </p:cNvPicPr>
          <p:nvPr/>
        </p:nvPicPr>
        <p:blipFill>
          <a:blip r:embed="rId2"/>
          <a:stretch>
            <a:fillRect/>
          </a:stretch>
        </p:blipFill>
        <p:spPr>
          <a:xfrm>
            <a:off x="0" y="82284"/>
            <a:ext cx="6858000" cy="1184279"/>
          </a:xfrm>
          <a:prstGeom prst="rect">
            <a:avLst/>
          </a:prstGeom>
        </p:spPr>
      </p:pic>
      <p:sp>
        <p:nvSpPr>
          <p:cNvPr id="38" name="Title 1"/>
          <p:cNvSpPr txBox="1">
            <a:spLocks/>
          </p:cNvSpPr>
          <p:nvPr/>
        </p:nvSpPr>
        <p:spPr>
          <a:xfrm>
            <a:off x="-32380" y="40615"/>
            <a:ext cx="6890380" cy="14973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Summary</a:t>
            </a:r>
          </a:p>
        </p:txBody>
      </p:sp>
      <p:sp>
        <p:nvSpPr>
          <p:cNvPr id="5" name="Content Placeholder 4"/>
          <p:cNvSpPr>
            <a:spLocks noGrp="1"/>
          </p:cNvSpPr>
          <p:nvPr>
            <p:ph idx="1"/>
          </p:nvPr>
        </p:nvSpPr>
        <p:spPr>
          <a:xfrm>
            <a:off x="455297" y="1825371"/>
            <a:ext cx="5915025" cy="6725354"/>
          </a:xfrm>
        </p:spPr>
        <p:txBody>
          <a:bodyPr>
            <a:normAutofit/>
          </a:bodyPr>
          <a:lstStyle/>
          <a:p>
            <a:pPr marL="0" indent="0">
              <a:buNone/>
            </a:pPr>
            <a:r>
              <a:rPr lang="en-US" sz="2500" dirty="0"/>
              <a:t>The New Mexico Department of Higher Education provides vital support, oversight, guidance, policy, reviews, and capital outlay coordination throughout the state. The Department oversees both public and private institutions of post-secondary education for the benefit of students, communities, and the state as a whole. HED’s goal is to support post-secondary educational attainment at the level of 66% of New Mexicans with a degree or credential by 2030 – </a:t>
            </a:r>
            <a:r>
              <a:rPr lang="en-US" sz="2500" i="1" dirty="0"/>
              <a:t>the Route to 66!</a:t>
            </a:r>
          </a:p>
        </p:txBody>
      </p:sp>
      <p:sp>
        <p:nvSpPr>
          <p:cNvPr id="2" name="Slide Number Placeholder 1"/>
          <p:cNvSpPr>
            <a:spLocks noGrp="1"/>
          </p:cNvSpPr>
          <p:nvPr>
            <p:ph type="sldNum" sz="quarter" idx="12"/>
          </p:nvPr>
        </p:nvSpPr>
        <p:spPr/>
        <p:txBody>
          <a:bodyPr/>
          <a:lstStyle/>
          <a:p>
            <a:fld id="{DCF2A4C7-F29F-4681-90FA-9460CBCFAA1A}" type="slidenum">
              <a:rPr lang="en-US" smtClean="0"/>
              <a:t>12</a:t>
            </a:fld>
            <a:endParaRPr lang="en-US" dirty="0"/>
          </a:p>
        </p:txBody>
      </p:sp>
    </p:spTree>
    <p:extLst>
      <p:ext uri="{BB962C8B-B14F-4D97-AF65-F5344CB8AC3E}">
        <p14:creationId xmlns:p14="http://schemas.microsoft.com/office/powerpoint/2010/main" val="150502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52475" y="2495550"/>
            <a:ext cx="184731" cy="369332"/>
          </a:xfrm>
          <a:prstGeom prst="rect">
            <a:avLst/>
          </a:prstGeom>
          <a:noFill/>
        </p:spPr>
        <p:txBody>
          <a:bodyPr wrap="none" rtlCol="0">
            <a:spAutoFit/>
          </a:bodyPr>
          <a:lstStyle/>
          <a:p>
            <a:endParaRPr lang="en-US" dirty="0"/>
          </a:p>
        </p:txBody>
      </p:sp>
      <p:sp>
        <p:nvSpPr>
          <p:cNvPr id="3" name="AutoShape 3"/>
          <p:cNvSpPr>
            <a:spLocks noChangeArrowheads="1"/>
          </p:cNvSpPr>
          <p:nvPr/>
        </p:nvSpPr>
        <p:spPr bwMode="auto">
          <a:xfrm>
            <a:off x="4403780" y="2739958"/>
            <a:ext cx="2318474" cy="6283537"/>
          </a:xfrm>
          <a:prstGeom prst="roundRect">
            <a:avLst>
              <a:gd name="adj" fmla="val 13069"/>
            </a:avLst>
          </a:prstGeom>
          <a:solidFill>
            <a:schemeClr val="accent5">
              <a:lumMod val="50000"/>
            </a:schemeClr>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35" name="Content Placeholder 34"/>
          <p:cNvSpPr>
            <a:spLocks noGrp="1"/>
          </p:cNvSpPr>
          <p:nvPr>
            <p:ph idx="1"/>
          </p:nvPr>
        </p:nvSpPr>
        <p:spPr>
          <a:xfrm>
            <a:off x="4688321" y="5352019"/>
            <a:ext cx="1701368" cy="3357530"/>
          </a:xfrm>
          <a:solidFill>
            <a:schemeClr val="accent5">
              <a:lumMod val="50000"/>
            </a:schemeClr>
          </a:solidFill>
        </p:spPr>
        <p:txBody>
          <a:bodyPr>
            <a:normAutofit fontScale="77500" lnSpcReduction="20000"/>
          </a:bodyPr>
          <a:lstStyle/>
          <a:p>
            <a:pPr marL="0" indent="0">
              <a:buNone/>
            </a:pPr>
            <a:r>
              <a:rPr lang="en-US" sz="1400" dirty="0">
                <a:solidFill>
                  <a:schemeClr val="bg1"/>
                </a:solidFill>
              </a:rPr>
              <a:t>Higher Education changes lives. We are excited to roll out our vision for the future of Higher Education in New Mexico.</a:t>
            </a:r>
          </a:p>
          <a:p>
            <a:pPr marL="0" indent="0">
              <a:buNone/>
            </a:pPr>
            <a:endParaRPr lang="en-US" sz="1000" dirty="0">
              <a:solidFill>
                <a:schemeClr val="bg1"/>
              </a:solidFill>
            </a:endParaRPr>
          </a:p>
          <a:p>
            <a:pPr marL="0" indent="0">
              <a:buNone/>
            </a:pPr>
            <a:r>
              <a:rPr lang="en-US" sz="1400" dirty="0">
                <a:solidFill>
                  <a:schemeClr val="bg1"/>
                </a:solidFill>
              </a:rPr>
              <a:t>Our plan is anchored by: </a:t>
            </a:r>
          </a:p>
          <a:p>
            <a:r>
              <a:rPr lang="en-US" sz="1400" dirty="0">
                <a:solidFill>
                  <a:schemeClr val="bg1"/>
                </a:solidFill>
              </a:rPr>
              <a:t>Access</a:t>
            </a:r>
          </a:p>
          <a:p>
            <a:r>
              <a:rPr lang="en-US" sz="1400" dirty="0">
                <a:solidFill>
                  <a:schemeClr val="bg1"/>
                </a:solidFill>
              </a:rPr>
              <a:t>Affordability</a:t>
            </a:r>
          </a:p>
          <a:p>
            <a:r>
              <a:rPr lang="en-US" sz="1400" dirty="0">
                <a:solidFill>
                  <a:schemeClr val="bg1"/>
                </a:solidFill>
              </a:rPr>
              <a:t>Quality </a:t>
            </a:r>
          </a:p>
          <a:p>
            <a:r>
              <a:rPr lang="en-US" sz="1400" dirty="0">
                <a:solidFill>
                  <a:schemeClr val="bg1"/>
                </a:solidFill>
              </a:rPr>
              <a:t>Support </a:t>
            </a:r>
          </a:p>
          <a:p>
            <a:r>
              <a:rPr lang="en-US" sz="1400" dirty="0">
                <a:solidFill>
                  <a:schemeClr val="bg1"/>
                </a:solidFill>
              </a:rPr>
              <a:t>Student Success</a:t>
            </a:r>
          </a:p>
          <a:p>
            <a:pPr marL="0" indent="0">
              <a:buNone/>
            </a:pPr>
            <a:endParaRPr lang="en-US" sz="1000" dirty="0">
              <a:solidFill>
                <a:schemeClr val="bg1"/>
              </a:solidFill>
            </a:endParaRPr>
          </a:p>
          <a:p>
            <a:pPr marL="0" indent="0">
              <a:buNone/>
            </a:pPr>
            <a:r>
              <a:rPr lang="en-US" sz="1400" dirty="0">
                <a:solidFill>
                  <a:schemeClr val="bg1"/>
                </a:solidFill>
              </a:rPr>
              <a:t>I welcome feedback from </a:t>
            </a:r>
            <a:br>
              <a:rPr lang="en-US" sz="1400" dirty="0">
                <a:solidFill>
                  <a:schemeClr val="bg1"/>
                </a:solidFill>
              </a:rPr>
            </a:br>
            <a:r>
              <a:rPr lang="en-US" sz="1400" dirty="0">
                <a:solidFill>
                  <a:schemeClr val="bg1"/>
                </a:solidFill>
              </a:rPr>
              <a:t>stakeholders and look forward to serving all </a:t>
            </a:r>
            <a:br>
              <a:rPr lang="en-US" sz="1400" dirty="0">
                <a:solidFill>
                  <a:schemeClr val="bg1"/>
                </a:solidFill>
              </a:rPr>
            </a:br>
            <a:r>
              <a:rPr lang="en-US" sz="1400" dirty="0">
                <a:solidFill>
                  <a:schemeClr val="bg1"/>
                </a:solidFill>
              </a:rPr>
              <a:t>New Mexicans as we continue to move our </a:t>
            </a:r>
            <a:br>
              <a:rPr lang="en-US" sz="1400" dirty="0">
                <a:solidFill>
                  <a:schemeClr val="bg1"/>
                </a:solidFill>
              </a:rPr>
            </a:br>
            <a:r>
              <a:rPr lang="en-US" sz="1400" dirty="0">
                <a:solidFill>
                  <a:schemeClr val="bg1"/>
                </a:solidFill>
              </a:rPr>
              <a:t>state forward.</a:t>
            </a:r>
          </a:p>
        </p:txBody>
      </p:sp>
      <p:grpSp>
        <p:nvGrpSpPr>
          <p:cNvPr id="5" name="Group 4"/>
          <p:cNvGrpSpPr/>
          <p:nvPr/>
        </p:nvGrpSpPr>
        <p:grpSpPr>
          <a:xfrm>
            <a:off x="169514" y="1487599"/>
            <a:ext cx="4158543" cy="7535896"/>
            <a:chOff x="83789" y="1487599"/>
            <a:chExt cx="4158543" cy="7535896"/>
          </a:xfrm>
        </p:grpSpPr>
        <p:sp>
          <p:nvSpPr>
            <p:cNvPr id="2" name="AutoShape 2"/>
            <p:cNvSpPr>
              <a:spLocks noChangeArrowheads="1"/>
            </p:cNvSpPr>
            <p:nvPr/>
          </p:nvSpPr>
          <p:spPr bwMode="auto">
            <a:xfrm>
              <a:off x="83789" y="1487599"/>
              <a:ext cx="4158543" cy="7535896"/>
            </a:xfrm>
            <a:prstGeom prst="roundRect">
              <a:avLst>
                <a:gd name="adj" fmla="val 6806"/>
              </a:avLst>
            </a:prstGeom>
            <a:solidFill>
              <a:srgbClr val="002060"/>
            </a:solidFill>
            <a:ln>
              <a:noFill/>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72069" y="1766644"/>
              <a:ext cx="1830402" cy="2033213"/>
            </a:xfrm>
            <a:prstGeom prst="rect">
              <a:avLst/>
            </a:prstGeom>
          </p:spPr>
        </p:pic>
        <p:sp>
          <p:nvSpPr>
            <p:cNvPr id="8" name="Text Placeholder 19"/>
            <p:cNvSpPr txBox="1">
              <a:spLocks/>
            </p:cNvSpPr>
            <p:nvPr/>
          </p:nvSpPr>
          <p:spPr>
            <a:xfrm>
              <a:off x="186124" y="4226017"/>
              <a:ext cx="3814911" cy="4429181"/>
            </a:xfrm>
            <a:prstGeom prst="rect">
              <a:avLst/>
            </a:prstGeom>
            <a:solidFill>
              <a:srgbClr val="002060"/>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Transformative strategic investments in public education: My team will work hand-in-hand with educators, students, parents, and communities to build a higher education system that is accessible and equitable, and that provides New Mexicans with every single opportunity they need to succeed.</a:t>
              </a:r>
            </a:p>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Access to high-quality higher education throughout the state: We will keep tuition low and leverage federal financial aid for Pell eligible students going straight from high school to college. We will ensure a tuition free start to college through the launch of New Mexico’s Opportunity Scholarship.</a:t>
              </a:r>
            </a:p>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A Lottery Scholarship—now available to Tribal  college students—that is vital and solvent on into the future: Further investments in the College Affordability Act, teacher and healthcare provider funds, and research endowments which will improve access and student success.</a:t>
              </a:r>
            </a:p>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Environmentally sustainable Capital Outlay Projects: In line with the Paris Climate Accord, we will ensure a reduced carbon footprint and Leed  level standards for all buildings on college campuses.</a:t>
              </a:r>
            </a:p>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Sustainable investments in the workforce: After boosting the minimum wage for the first time in a decade, we will continue to expand our apprenticeships and invest in job training programs.</a:t>
              </a:r>
            </a:p>
            <a:p>
              <a:pPr algn="just">
                <a:lnSpc>
                  <a:spcPct val="107000"/>
                </a:lnSpc>
                <a:spcBef>
                  <a:spcPts val="0"/>
                </a:spcBef>
                <a:spcAft>
                  <a:spcPts val="1000"/>
                </a:spcAft>
              </a:pPr>
              <a:r>
                <a:rPr lang="en-US" sz="900" dirty="0">
                  <a:solidFill>
                    <a:schemeClr val="bg1"/>
                  </a:solidFill>
                  <a:ea typeface="Calibri" panose="020F0502020204030204" pitchFamily="34" charset="0"/>
                  <a:cs typeface="Times New Roman" panose="02020603050405020304" pitchFamily="18" charset="0"/>
                </a:rPr>
                <a:t>Enhanced collaboration for better data collection, analysis and dissemination:  improved infrastructure, access, processing, analysis and use of student and institutional data. Build Longitudinal Data System across EEC, PED, HED, and DWS that fully uses a standard ID.</a:t>
              </a:r>
              <a:endParaRPr lang="en-US" sz="900" b="1" dirty="0">
                <a:solidFill>
                  <a:schemeClr val="bg1"/>
                </a:solidFill>
              </a:endParaRPr>
            </a:p>
          </p:txBody>
        </p:sp>
        <p:sp>
          <p:nvSpPr>
            <p:cNvPr id="11" name="TextBox 10"/>
            <p:cNvSpPr txBox="1"/>
            <p:nvPr/>
          </p:nvSpPr>
          <p:spPr>
            <a:xfrm>
              <a:off x="350794" y="3897521"/>
              <a:ext cx="3403881" cy="307777"/>
            </a:xfrm>
            <a:prstGeom prst="rect">
              <a:avLst/>
            </a:prstGeom>
            <a:noFill/>
          </p:spPr>
          <p:txBody>
            <a:bodyPr wrap="none" rtlCol="0">
              <a:spAutoFit/>
            </a:bodyPr>
            <a:lstStyle/>
            <a:p>
              <a:r>
                <a:rPr lang="en-US" sz="1400" i="1" dirty="0">
                  <a:solidFill>
                    <a:schemeClr val="bg1"/>
                  </a:solidFill>
                </a:rPr>
                <a:t>Governor Michelle Lujan Grisham’s priorities</a:t>
              </a:r>
            </a:p>
          </p:txBody>
        </p:sp>
      </p:grpSp>
      <p:sp>
        <p:nvSpPr>
          <p:cNvPr id="15" name="TextBox 14"/>
          <p:cNvSpPr txBox="1"/>
          <p:nvPr/>
        </p:nvSpPr>
        <p:spPr>
          <a:xfrm>
            <a:off x="4681205" y="2902230"/>
            <a:ext cx="1263487" cy="600164"/>
          </a:xfrm>
          <a:prstGeom prst="rect">
            <a:avLst/>
          </a:prstGeom>
          <a:noFill/>
        </p:spPr>
        <p:txBody>
          <a:bodyPr wrap="none" rtlCol="0">
            <a:spAutoFit/>
          </a:bodyPr>
          <a:lstStyle/>
          <a:p>
            <a:r>
              <a:rPr lang="en-US" sz="1100" i="1" dirty="0">
                <a:solidFill>
                  <a:schemeClr val="bg1"/>
                </a:solidFill>
              </a:rPr>
              <a:t>Note from HED</a:t>
            </a:r>
            <a:br>
              <a:rPr lang="en-US" sz="1100" i="1" dirty="0">
                <a:solidFill>
                  <a:schemeClr val="bg1"/>
                </a:solidFill>
              </a:rPr>
            </a:br>
            <a:r>
              <a:rPr lang="en-US" sz="1100" i="1" dirty="0">
                <a:solidFill>
                  <a:schemeClr val="bg1"/>
                </a:solidFill>
              </a:rPr>
              <a:t>Cabinet Secretary </a:t>
            </a:r>
            <a:br>
              <a:rPr lang="en-US" sz="1100" i="1" dirty="0">
                <a:solidFill>
                  <a:schemeClr val="bg1"/>
                </a:solidFill>
              </a:rPr>
            </a:br>
            <a:r>
              <a:rPr lang="en-US" sz="1100" i="1" dirty="0">
                <a:solidFill>
                  <a:schemeClr val="bg1"/>
                </a:solidFill>
              </a:rPr>
              <a:t>Kate O’Neill, Ed.D.</a:t>
            </a:r>
          </a:p>
        </p:txBody>
      </p:sp>
      <p:pic>
        <p:nvPicPr>
          <p:cNvPr id="12" name="Picture 11"/>
          <p:cNvPicPr>
            <a:picLocks noChangeAspect="1"/>
          </p:cNvPicPr>
          <p:nvPr/>
        </p:nvPicPr>
        <p:blipFill>
          <a:blip r:embed="rId4"/>
          <a:stretch>
            <a:fillRect/>
          </a:stretch>
        </p:blipFill>
        <p:spPr>
          <a:xfrm>
            <a:off x="0" y="-7424"/>
            <a:ext cx="6858000" cy="1184279"/>
          </a:xfrm>
          <a:prstGeom prst="rect">
            <a:avLst/>
          </a:prstGeom>
        </p:spPr>
      </p:pic>
      <p:sp>
        <p:nvSpPr>
          <p:cNvPr id="6" name="Title 1"/>
          <p:cNvSpPr txBox="1">
            <a:spLocks/>
          </p:cNvSpPr>
          <p:nvPr/>
        </p:nvSpPr>
        <p:spPr>
          <a:xfrm>
            <a:off x="-30034" y="33191"/>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Leadership</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062" y="3524729"/>
            <a:ext cx="1964052" cy="1709380"/>
          </a:xfrm>
          <a:prstGeom prst="rect">
            <a:avLst/>
          </a:prstGeom>
        </p:spPr>
      </p:pic>
    </p:spTree>
    <p:extLst>
      <p:ext uri="{BB962C8B-B14F-4D97-AF65-F5344CB8AC3E}">
        <p14:creationId xmlns:p14="http://schemas.microsoft.com/office/powerpoint/2010/main" val="109226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B71587-89F1-F041-83F0-7C702705FD4D}"/>
              </a:ext>
            </a:extLst>
          </p:cNvPr>
          <p:cNvSpPr/>
          <p:nvPr/>
        </p:nvSpPr>
        <p:spPr>
          <a:xfrm>
            <a:off x="801" y="1066800"/>
            <a:ext cx="6858000" cy="807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C5C55CD-66BA-7244-A7E2-9251D6FD3BB9}"/>
              </a:ext>
            </a:extLst>
          </p:cNvPr>
          <p:cNvSpPr txBox="1">
            <a:spLocks/>
          </p:cNvSpPr>
          <p:nvPr/>
        </p:nvSpPr>
        <p:spPr>
          <a:xfrm>
            <a:off x="128588" y="-84664"/>
            <a:ext cx="5915025" cy="176741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Table of Contents</a:t>
            </a:r>
            <a:endParaRPr lang="en-US" b="1" dirty="0">
              <a:solidFill>
                <a:schemeClr val="bg1"/>
              </a:solidFill>
            </a:endParaRPr>
          </a:p>
        </p:txBody>
      </p:sp>
      <p:grpSp>
        <p:nvGrpSpPr>
          <p:cNvPr id="4" name="Group 3">
            <a:extLst>
              <a:ext uri="{FF2B5EF4-FFF2-40B4-BE49-F238E27FC236}">
                <a16:creationId xmlns:a16="http://schemas.microsoft.com/office/drawing/2014/main" id="{8E8546CB-3EA3-0F46-BEE5-1EF5B4BF035A}"/>
              </a:ext>
            </a:extLst>
          </p:cNvPr>
          <p:cNvGrpSpPr/>
          <p:nvPr/>
        </p:nvGrpSpPr>
        <p:grpSpPr>
          <a:xfrm>
            <a:off x="-30034" y="-566848"/>
            <a:ext cx="6888034" cy="1808032"/>
            <a:chOff x="-30034" y="-7424"/>
            <a:chExt cx="6888034" cy="1808032"/>
          </a:xfrm>
        </p:grpSpPr>
        <p:pic>
          <p:nvPicPr>
            <p:cNvPr id="5" name="Picture 4">
              <a:extLst>
                <a:ext uri="{FF2B5EF4-FFF2-40B4-BE49-F238E27FC236}">
                  <a16:creationId xmlns:a16="http://schemas.microsoft.com/office/drawing/2014/main" id="{BFF1E242-56F0-124A-86DE-06978BE91EEA}"/>
                </a:ext>
              </a:extLst>
            </p:cNvPr>
            <p:cNvPicPr>
              <a:picLocks noChangeAspect="1"/>
            </p:cNvPicPr>
            <p:nvPr/>
          </p:nvPicPr>
          <p:blipFill>
            <a:blip r:embed="rId2"/>
            <a:stretch>
              <a:fillRect/>
            </a:stretch>
          </p:blipFill>
          <p:spPr>
            <a:xfrm>
              <a:off x="0" y="-7424"/>
              <a:ext cx="6858000" cy="1184279"/>
            </a:xfrm>
            <a:prstGeom prst="rect">
              <a:avLst/>
            </a:prstGeom>
          </p:spPr>
        </p:pic>
        <p:sp>
          <p:nvSpPr>
            <p:cNvPr id="6" name="Title 1">
              <a:extLst>
                <a:ext uri="{FF2B5EF4-FFF2-40B4-BE49-F238E27FC236}">
                  <a16:creationId xmlns:a16="http://schemas.microsoft.com/office/drawing/2014/main" id="{E6A0CCF0-FA91-734F-A856-8292E8FAFE99}"/>
                </a:ext>
              </a:extLst>
            </p:cNvPr>
            <p:cNvSpPr txBox="1">
              <a:spLocks/>
            </p:cNvSpPr>
            <p:nvPr/>
          </p:nvSpPr>
          <p:spPr>
            <a:xfrm>
              <a:off x="-30034" y="33191"/>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Table of Contents</a:t>
              </a:r>
            </a:p>
          </p:txBody>
        </p:sp>
      </p:grpSp>
      <p:grpSp>
        <p:nvGrpSpPr>
          <p:cNvPr id="7" name="Group 6">
            <a:extLst>
              <a:ext uri="{FF2B5EF4-FFF2-40B4-BE49-F238E27FC236}">
                <a16:creationId xmlns:a16="http://schemas.microsoft.com/office/drawing/2014/main" id="{CA6CB786-170A-6A41-A013-CDAC53676C34}"/>
              </a:ext>
            </a:extLst>
          </p:cNvPr>
          <p:cNvGrpSpPr/>
          <p:nvPr/>
        </p:nvGrpSpPr>
        <p:grpSpPr>
          <a:xfrm>
            <a:off x="162726" y="2151064"/>
            <a:ext cx="6534150" cy="5908672"/>
            <a:chOff x="474646" y="2151064"/>
            <a:chExt cx="6534150" cy="5908672"/>
          </a:xfrm>
        </p:grpSpPr>
        <p:sp>
          <p:nvSpPr>
            <p:cNvPr id="8" name="Rounded Rectangle 7">
              <a:extLst>
                <a:ext uri="{FF2B5EF4-FFF2-40B4-BE49-F238E27FC236}">
                  <a16:creationId xmlns:a16="http://schemas.microsoft.com/office/drawing/2014/main" id="{985EF326-AB00-6C41-8AA3-E2D75E67AD79}"/>
                </a:ext>
              </a:extLst>
            </p:cNvPr>
            <p:cNvSpPr/>
            <p:nvPr/>
          </p:nvSpPr>
          <p:spPr>
            <a:xfrm>
              <a:off x="474646" y="2151064"/>
              <a:ext cx="6534150" cy="59086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24BB040-4FE8-3A42-A0A5-879645F88D8B}"/>
                </a:ext>
              </a:extLst>
            </p:cNvPr>
            <p:cNvSpPr/>
            <p:nvPr/>
          </p:nvSpPr>
          <p:spPr>
            <a:xfrm>
              <a:off x="784209" y="3964959"/>
              <a:ext cx="5915025" cy="3580339"/>
            </a:xfrm>
            <a:prstGeom prst="rect">
              <a:avLst/>
            </a:prstGeom>
          </p:spPr>
          <p:txBody>
            <a:bodyPr wrap="square">
              <a:spAutoFit/>
            </a:bodyPr>
            <a:lstStyle/>
            <a:p>
              <a:pPr>
                <a:lnSpc>
                  <a:spcPct val="107000"/>
                </a:lnSpc>
                <a:spcAft>
                  <a:spcPts val="800"/>
                </a:spcAft>
              </a:pPr>
              <a:r>
                <a:rPr lang="en-US" b="1" dirty="0"/>
                <a:t>Vision, Mission, and Values…………….….…………………………      4</a:t>
              </a:r>
            </a:p>
            <a:p>
              <a:pPr>
                <a:lnSpc>
                  <a:spcPct val="107000"/>
                </a:lnSpc>
                <a:spcAft>
                  <a:spcPts val="800"/>
                </a:spcAft>
              </a:pPr>
              <a:r>
                <a:rPr lang="en-US" b="1" dirty="0"/>
                <a:t>Organizational Structure………..........................................     5</a:t>
              </a:r>
            </a:p>
            <a:p>
              <a:pPr>
                <a:lnSpc>
                  <a:spcPct val="107000"/>
                </a:lnSpc>
                <a:spcAft>
                  <a:spcPts val="800"/>
                </a:spcAft>
              </a:pPr>
              <a:r>
                <a:rPr lang="en-US" b="1" dirty="0"/>
                <a:t>Overview……………………………………………………………………….     6</a:t>
              </a:r>
            </a:p>
            <a:p>
              <a:pPr>
                <a:lnSpc>
                  <a:spcPct val="107000"/>
                </a:lnSpc>
                <a:spcAft>
                  <a:spcPts val="800"/>
                </a:spcAft>
              </a:pPr>
              <a:r>
                <a:rPr lang="en-US" b="1" dirty="0"/>
                <a:t>Budget…………………………………………………………………………..     7</a:t>
              </a:r>
            </a:p>
            <a:p>
              <a:pPr>
                <a:lnSpc>
                  <a:spcPct val="107000"/>
                </a:lnSpc>
                <a:spcAft>
                  <a:spcPts val="800"/>
                </a:spcAft>
              </a:pPr>
              <a:r>
                <a:rPr lang="en-US" b="1" dirty="0"/>
                <a:t>Programs and Strategies………………………………………………..     8</a:t>
              </a:r>
            </a:p>
            <a:p>
              <a:pPr>
                <a:lnSpc>
                  <a:spcPct val="107000"/>
                </a:lnSpc>
                <a:spcAft>
                  <a:spcPts val="800"/>
                </a:spcAft>
              </a:pPr>
              <a:r>
                <a:rPr lang="en-US" b="1" dirty="0"/>
                <a:t>Activities………………………………………………………………………..    9</a:t>
              </a:r>
            </a:p>
            <a:p>
              <a:pPr>
                <a:lnSpc>
                  <a:spcPct val="107000"/>
                </a:lnSpc>
                <a:spcAft>
                  <a:spcPts val="800"/>
                </a:spcAft>
              </a:pPr>
              <a:r>
                <a:rPr lang="en-US" b="1" dirty="0"/>
                <a:t>Statutory Authority by Program……………………………………..  10</a:t>
              </a:r>
            </a:p>
            <a:p>
              <a:pPr>
                <a:lnSpc>
                  <a:spcPct val="107000"/>
                </a:lnSpc>
                <a:spcAft>
                  <a:spcPts val="800"/>
                </a:spcAft>
              </a:pPr>
              <a:r>
                <a:rPr lang="en-US" b="1" dirty="0"/>
                <a:t>Summary……………………………………………………………………….. 12</a:t>
              </a:r>
            </a:p>
            <a:p>
              <a:pPr>
                <a:lnSpc>
                  <a:spcPct val="107000"/>
                </a:lnSpc>
                <a:spcAft>
                  <a:spcPts val="800"/>
                </a:spcAft>
              </a:pPr>
              <a:endParaRPr lang="en-US" dirty="0">
                <a:effectLst/>
                <a:latin typeface="Calibri Light" panose="020F0302020204030204" pitchFamily="34" charset="0"/>
                <a:ea typeface="Calibri" panose="020F0502020204030204" pitchFamily="34" charset="0"/>
                <a:cs typeface="Times New Roman" panose="02020603050405020304" pitchFamily="18" charset="0"/>
              </a:endParaRPr>
            </a:p>
          </p:txBody>
        </p:sp>
      </p:grpSp>
      <p:sp>
        <p:nvSpPr>
          <p:cNvPr id="10" name="Slide Number Placeholder 9"/>
          <p:cNvSpPr>
            <a:spLocks noGrp="1"/>
          </p:cNvSpPr>
          <p:nvPr>
            <p:ph type="sldNum" sz="quarter" idx="12"/>
          </p:nvPr>
        </p:nvSpPr>
        <p:spPr/>
        <p:txBody>
          <a:bodyPr/>
          <a:lstStyle/>
          <a:p>
            <a:fld id="{DCF2A4C7-F29F-4681-90FA-9460CBCFAA1A}" type="slidenum">
              <a:rPr lang="en-US" smtClean="0"/>
              <a:t>3</a:t>
            </a:fld>
            <a:endParaRPr lang="en-US" dirty="0"/>
          </a:p>
        </p:txBody>
      </p:sp>
    </p:spTree>
    <p:extLst>
      <p:ext uri="{BB962C8B-B14F-4D97-AF65-F5344CB8AC3E}">
        <p14:creationId xmlns:p14="http://schemas.microsoft.com/office/powerpoint/2010/main" val="29515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066800"/>
            <a:ext cx="6858000" cy="807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128588" y="-84664"/>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Department of Finance and Administration</a:t>
            </a:r>
          </a:p>
        </p:txBody>
      </p:sp>
      <p:grpSp>
        <p:nvGrpSpPr>
          <p:cNvPr id="31" name="Group 30"/>
          <p:cNvGrpSpPr/>
          <p:nvPr/>
        </p:nvGrpSpPr>
        <p:grpSpPr>
          <a:xfrm>
            <a:off x="138114" y="2151064"/>
            <a:ext cx="6719886" cy="5908672"/>
            <a:chOff x="95252" y="1587503"/>
            <a:chExt cx="6719886" cy="5908672"/>
          </a:xfrm>
        </p:grpSpPr>
        <p:sp>
          <p:nvSpPr>
            <p:cNvPr id="26" name="Rounded Rectangle 25"/>
            <p:cNvSpPr/>
            <p:nvPr/>
          </p:nvSpPr>
          <p:spPr>
            <a:xfrm>
              <a:off x="119063" y="1587503"/>
              <a:ext cx="6534150" cy="59086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434216" y="2278393"/>
              <a:ext cx="5909435" cy="1122554"/>
              <a:chOff x="515178" y="2278393"/>
              <a:chExt cx="5909435" cy="1122554"/>
            </a:xfrm>
          </p:grpSpPr>
          <p:sp>
            <p:nvSpPr>
              <p:cNvPr id="9" name="TextBox 8"/>
              <p:cNvSpPr txBox="1"/>
              <p:nvPr/>
            </p:nvSpPr>
            <p:spPr>
              <a:xfrm>
                <a:off x="2511131" y="2278393"/>
                <a:ext cx="1997663" cy="523220"/>
              </a:xfrm>
              <a:prstGeom prst="rect">
                <a:avLst/>
              </a:prstGeom>
              <a:noFill/>
            </p:spPr>
            <p:txBody>
              <a:bodyPr wrap="none" rtlCol="0">
                <a:spAutoFit/>
              </a:bodyPr>
              <a:lstStyle/>
              <a:p>
                <a:pPr algn="ctr"/>
                <a:r>
                  <a:rPr lang="en-US" sz="2800" b="1" dirty="0">
                    <a:solidFill>
                      <a:srgbClr val="002060"/>
                    </a:solidFill>
                  </a:rPr>
                  <a:t>OUR VISION</a:t>
                </a:r>
              </a:p>
            </p:txBody>
          </p:sp>
          <p:sp>
            <p:nvSpPr>
              <p:cNvPr id="12" name="Rectangle 11"/>
              <p:cNvSpPr/>
              <p:nvPr/>
            </p:nvSpPr>
            <p:spPr>
              <a:xfrm>
                <a:off x="515178" y="2715888"/>
                <a:ext cx="5909435" cy="685059"/>
              </a:xfrm>
              <a:prstGeom prst="rect">
                <a:avLst/>
              </a:prstGeom>
            </p:spPr>
            <p:txBody>
              <a:bodyPr wrap="square">
                <a:spAutoFit/>
              </a:bodyPr>
              <a:lstStyle/>
              <a:p>
                <a:pPr algn="ctr">
                  <a:lnSpc>
                    <a:spcPct val="107000"/>
                  </a:lnSpc>
                  <a:spcAft>
                    <a:spcPts val="800"/>
                  </a:spcAft>
                </a:pPr>
                <a:r>
                  <a:rPr lang="en-US" dirty="0">
                    <a:effectLst/>
                    <a:latin typeface="Calibri Light" panose="020F0302020204030204" pitchFamily="34" charset="0"/>
                    <a:ea typeface="Calibri" panose="020F0502020204030204" pitchFamily="34" charset="0"/>
                    <a:cs typeface="Times New Roman" panose="02020603050405020304" pitchFamily="18" charset="0"/>
                  </a:rPr>
                  <a:t>New Mexico will be known globally for accessible, affordable, high-quality postsecondary education and research.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p:cNvGrpSpPr/>
            <p:nvPr/>
          </p:nvGrpSpPr>
          <p:grpSpPr>
            <a:xfrm>
              <a:off x="344764" y="3824542"/>
              <a:ext cx="6122503" cy="1411631"/>
              <a:chOff x="216176" y="3773818"/>
              <a:chExt cx="6122503" cy="1411631"/>
            </a:xfrm>
          </p:grpSpPr>
          <p:sp>
            <p:nvSpPr>
              <p:cNvPr id="10" name="TextBox 9"/>
              <p:cNvSpPr txBox="1"/>
              <p:nvPr/>
            </p:nvSpPr>
            <p:spPr>
              <a:xfrm>
                <a:off x="2165326" y="3773818"/>
                <a:ext cx="2270173" cy="523220"/>
              </a:xfrm>
              <a:prstGeom prst="rect">
                <a:avLst/>
              </a:prstGeom>
              <a:noFill/>
            </p:spPr>
            <p:txBody>
              <a:bodyPr wrap="none" rtlCol="0">
                <a:spAutoFit/>
              </a:bodyPr>
              <a:lstStyle/>
              <a:p>
                <a:pPr algn="ctr"/>
                <a:r>
                  <a:rPr lang="en-US" sz="2800" b="1" dirty="0">
                    <a:solidFill>
                      <a:srgbClr val="002060"/>
                    </a:solidFill>
                  </a:rPr>
                  <a:t>OUR MISSION</a:t>
                </a:r>
              </a:p>
            </p:txBody>
          </p:sp>
          <p:sp>
            <p:nvSpPr>
              <p:cNvPr id="13" name="Rectangle 12"/>
              <p:cNvSpPr/>
              <p:nvPr/>
            </p:nvSpPr>
            <p:spPr>
              <a:xfrm>
                <a:off x="216176" y="4204026"/>
                <a:ext cx="6122503" cy="981423"/>
              </a:xfrm>
              <a:prstGeom prst="rect">
                <a:avLst/>
              </a:prstGeom>
            </p:spPr>
            <p:txBody>
              <a:bodyPr wrap="square">
                <a:spAutoFit/>
              </a:bodyPr>
              <a:lstStyle/>
              <a:p>
                <a:pPr algn="ctr">
                  <a:lnSpc>
                    <a:spcPct val="107000"/>
                  </a:lnSpc>
                  <a:spcAft>
                    <a:spcPts val="800"/>
                  </a:spcAft>
                </a:pPr>
                <a:r>
                  <a:rPr lang="en-US" dirty="0">
                    <a:effectLst/>
                    <a:latin typeface="Calibri Light" panose="020F0302020204030204" pitchFamily="34" charset="0"/>
                    <a:ea typeface="Calibri" panose="020F0502020204030204" pitchFamily="34" charset="0"/>
                    <a:cs typeface="Times New Roman" panose="02020603050405020304" pitchFamily="18" charset="0"/>
                  </a:rPr>
                  <a:t>Guide, serve, and support students and higher education institutions to ensure enhanced opportunities to recruit, retain, and graduate highly-skilled and well-informed graduates.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6"/>
            <p:cNvGrpSpPr/>
            <p:nvPr/>
          </p:nvGrpSpPr>
          <p:grpSpPr>
            <a:xfrm>
              <a:off x="95252" y="5659768"/>
              <a:ext cx="6719886" cy="1367498"/>
              <a:chOff x="142877" y="5659768"/>
              <a:chExt cx="6719886" cy="1367498"/>
            </a:xfrm>
          </p:grpSpPr>
          <p:sp>
            <p:nvSpPr>
              <p:cNvPr id="11" name="TextBox 10"/>
              <p:cNvSpPr txBox="1"/>
              <p:nvPr/>
            </p:nvSpPr>
            <p:spPr>
              <a:xfrm>
                <a:off x="1724864" y="5659768"/>
                <a:ext cx="3503523" cy="954107"/>
              </a:xfrm>
              <a:prstGeom prst="rect">
                <a:avLst/>
              </a:prstGeom>
              <a:noFill/>
            </p:spPr>
            <p:txBody>
              <a:bodyPr wrap="none" rtlCol="0">
                <a:spAutoFit/>
              </a:bodyPr>
              <a:lstStyle/>
              <a:p>
                <a:pPr algn="ctr"/>
                <a:r>
                  <a:rPr lang="en-US" sz="2800" b="1" dirty="0">
                    <a:solidFill>
                      <a:srgbClr val="002060"/>
                    </a:solidFill>
                  </a:rPr>
                  <a:t>OUR GUIDING VALUES</a:t>
                </a:r>
              </a:p>
              <a:p>
                <a:pPr algn="ctr"/>
                <a:endParaRPr lang="en-US" sz="2800" b="1" dirty="0">
                  <a:solidFill>
                    <a:srgbClr val="002060"/>
                  </a:solidFill>
                </a:endParaRPr>
              </a:p>
            </p:txBody>
          </p:sp>
          <p:sp>
            <p:nvSpPr>
              <p:cNvPr id="14" name="Rectangle 13"/>
              <p:cNvSpPr/>
              <p:nvPr/>
            </p:nvSpPr>
            <p:spPr>
              <a:xfrm>
                <a:off x="142877" y="6103936"/>
                <a:ext cx="6719886" cy="923330"/>
              </a:xfrm>
              <a:prstGeom prst="rect">
                <a:avLst/>
              </a:prstGeom>
            </p:spPr>
            <p:txBody>
              <a:bodyPr wrap="square">
                <a:spAutoFit/>
              </a:bodyPr>
              <a:lstStyle/>
              <a:p>
                <a:pPr algn="ctr"/>
                <a:r>
                  <a:rPr lang="en-US" dirty="0">
                    <a:effectLst/>
                    <a:latin typeface="Calibri Light" panose="020F0302020204030204" pitchFamily="34" charset="0"/>
                    <a:ea typeface="Calibri" panose="020F0502020204030204" pitchFamily="34" charset="0"/>
                  </a:rPr>
                  <a:t>Access, Affordability, Quality, Accountability,</a:t>
                </a:r>
              </a:p>
              <a:p>
                <a:pPr algn="ctr"/>
                <a:r>
                  <a:rPr lang="en-US" dirty="0">
                    <a:effectLst/>
                    <a:latin typeface="Calibri Light" panose="020F0302020204030204" pitchFamily="34" charset="0"/>
                    <a:ea typeface="Calibri" panose="020F0502020204030204" pitchFamily="34" charset="0"/>
                  </a:rPr>
                  <a:t>Collaboration, Communication, Opportunity,</a:t>
                </a:r>
              </a:p>
              <a:p>
                <a:pPr algn="ctr"/>
                <a:r>
                  <a:rPr lang="en-US" dirty="0">
                    <a:effectLst/>
                    <a:latin typeface="Calibri Light" panose="020F0302020204030204" pitchFamily="34" charset="0"/>
                    <a:ea typeface="Calibri" panose="020F0502020204030204" pitchFamily="34" charset="0"/>
                  </a:rPr>
                  <a:t>Effectiveness, Support, Service, and Success.</a:t>
                </a:r>
                <a:endParaRPr lang="en-US" dirty="0"/>
              </a:p>
            </p:txBody>
          </p:sp>
        </p:grpSp>
      </p:grpSp>
      <p:sp>
        <p:nvSpPr>
          <p:cNvPr id="19" name="Title 1"/>
          <p:cNvSpPr txBox="1">
            <a:spLocks/>
          </p:cNvSpPr>
          <p:nvPr/>
        </p:nvSpPr>
        <p:spPr>
          <a:xfrm>
            <a:off x="138113" y="-179914"/>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100" b="1" dirty="0">
                <a:solidFill>
                  <a:schemeClr val="bg1"/>
                </a:solidFill>
              </a:rPr>
              <a:t>Dept. of Finance and Administration</a:t>
            </a:r>
          </a:p>
        </p:txBody>
      </p:sp>
      <p:sp>
        <p:nvSpPr>
          <p:cNvPr id="23" name="Title 1"/>
          <p:cNvSpPr txBox="1">
            <a:spLocks/>
          </p:cNvSpPr>
          <p:nvPr/>
        </p:nvSpPr>
        <p:spPr>
          <a:xfrm>
            <a:off x="119063" y="593501"/>
            <a:ext cx="5915025" cy="176741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bg1"/>
                </a:solidFill>
              </a:rPr>
              <a:t>Vision, Mission and Values</a:t>
            </a:r>
          </a:p>
        </p:txBody>
      </p:sp>
      <p:grpSp>
        <p:nvGrpSpPr>
          <p:cNvPr id="30" name="Group 29"/>
          <p:cNvGrpSpPr/>
          <p:nvPr/>
        </p:nvGrpSpPr>
        <p:grpSpPr>
          <a:xfrm>
            <a:off x="-30034" y="5018"/>
            <a:ext cx="6888034" cy="1808032"/>
            <a:chOff x="-30034" y="-7424"/>
            <a:chExt cx="6888034" cy="1808032"/>
          </a:xfrm>
        </p:grpSpPr>
        <p:pic>
          <p:nvPicPr>
            <p:cNvPr id="28" name="Picture 27"/>
            <p:cNvPicPr>
              <a:picLocks noChangeAspect="1"/>
            </p:cNvPicPr>
            <p:nvPr/>
          </p:nvPicPr>
          <p:blipFill>
            <a:blip r:embed="rId2"/>
            <a:stretch>
              <a:fillRect/>
            </a:stretch>
          </p:blipFill>
          <p:spPr>
            <a:xfrm>
              <a:off x="0" y="-7424"/>
              <a:ext cx="6858000" cy="1184279"/>
            </a:xfrm>
            <a:prstGeom prst="rect">
              <a:avLst/>
            </a:prstGeom>
          </p:spPr>
        </p:pic>
        <p:sp>
          <p:nvSpPr>
            <p:cNvPr id="29" name="Title 1"/>
            <p:cNvSpPr txBox="1">
              <a:spLocks/>
            </p:cNvSpPr>
            <p:nvPr/>
          </p:nvSpPr>
          <p:spPr>
            <a:xfrm>
              <a:off x="-30034" y="33191"/>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Vision, Mission, and Values</a:t>
              </a:r>
            </a:p>
          </p:txBody>
        </p:sp>
      </p:grpSp>
      <p:sp>
        <p:nvSpPr>
          <p:cNvPr id="2" name="Slide Number Placeholder 1"/>
          <p:cNvSpPr>
            <a:spLocks noGrp="1"/>
          </p:cNvSpPr>
          <p:nvPr>
            <p:ph type="sldNum" sz="quarter" idx="12"/>
          </p:nvPr>
        </p:nvSpPr>
        <p:spPr/>
        <p:txBody>
          <a:bodyPr/>
          <a:lstStyle/>
          <a:p>
            <a:fld id="{DCF2A4C7-F29F-4681-90FA-9460CBCFAA1A}" type="slidenum">
              <a:rPr lang="en-US" smtClean="0"/>
              <a:t>4</a:t>
            </a:fld>
            <a:endParaRPr lang="en-US" dirty="0"/>
          </a:p>
        </p:txBody>
      </p:sp>
    </p:spTree>
    <p:extLst>
      <p:ext uri="{BB962C8B-B14F-4D97-AF65-F5344CB8AC3E}">
        <p14:creationId xmlns:p14="http://schemas.microsoft.com/office/powerpoint/2010/main" val="396982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24"/>
            <a:ext cx="6283967" cy="1127437"/>
          </a:xfrm>
        </p:spPr>
        <p:txBody>
          <a:bodyPr>
            <a:normAutofit/>
          </a:bodyPr>
          <a:lstStyle/>
          <a:p>
            <a:r>
              <a:rPr lang="en-US" sz="1400" b="1" dirty="0">
                <a:solidFill>
                  <a:schemeClr val="bg1"/>
                </a:solidFill>
              </a:rPr>
              <a:t>Policy Development, Fiscal Analysis, Budget Oversight and Education Accountability (P541)</a:t>
            </a:r>
            <a:br>
              <a:rPr lang="en-US" sz="1400" b="1" dirty="0">
                <a:solidFill>
                  <a:schemeClr val="bg1"/>
                </a:solidFill>
              </a:rPr>
            </a:br>
            <a:endParaRPr lang="en-US" sz="1400" b="1" dirty="0">
              <a:solidFill>
                <a:schemeClr val="bg1"/>
              </a:solidFill>
            </a:endParaRPr>
          </a:p>
        </p:txBody>
      </p:sp>
      <p:pic>
        <p:nvPicPr>
          <p:cNvPr id="31" name="Picture 30"/>
          <p:cNvPicPr>
            <a:picLocks noChangeAspect="1"/>
          </p:cNvPicPr>
          <p:nvPr/>
        </p:nvPicPr>
        <p:blipFill>
          <a:blip r:embed="rId3"/>
          <a:stretch>
            <a:fillRect/>
          </a:stretch>
        </p:blipFill>
        <p:spPr>
          <a:xfrm>
            <a:off x="0" y="0"/>
            <a:ext cx="6858000" cy="1184279"/>
          </a:xfrm>
          <a:prstGeom prst="rect">
            <a:avLst/>
          </a:prstGeom>
        </p:spPr>
      </p:pic>
      <p:sp>
        <p:nvSpPr>
          <p:cNvPr id="32" name="Title 1"/>
          <p:cNvSpPr txBox="1">
            <a:spLocks/>
          </p:cNvSpPr>
          <p:nvPr/>
        </p:nvSpPr>
        <p:spPr>
          <a:xfrm>
            <a:off x="0" y="0"/>
            <a:ext cx="6858000" cy="154901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Organizational Structure</a:t>
            </a:r>
          </a:p>
          <a:p>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DCF2A4C7-F29F-4681-90FA-9460CBCFAA1A}" type="slidenum">
              <a:rPr lang="en-US" smtClean="0"/>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777156703"/>
              </p:ext>
            </p:extLst>
          </p:nvPr>
        </p:nvGraphicFramePr>
        <p:xfrm>
          <a:off x="101600" y="1593850"/>
          <a:ext cx="6654800" cy="5956300"/>
        </p:xfrm>
        <a:graphic>
          <a:graphicData uri="http://schemas.openxmlformats.org/presentationml/2006/ole">
            <mc:AlternateContent xmlns:mc="http://schemas.openxmlformats.org/markup-compatibility/2006">
              <mc:Choice xmlns:v="urn:schemas-microsoft-com:vml" Requires="v">
                <p:oleObj spid="_x0000_s7184" name="Worksheet" r:id="rId4" imgW="7978087" imgH="7139940" progId="Excel.Sheet.12">
                  <p:embed/>
                </p:oleObj>
              </mc:Choice>
              <mc:Fallback>
                <p:oleObj name="Worksheet" r:id="rId4" imgW="7978087" imgH="7139940" progId="Excel.Sheet.12">
                  <p:embed/>
                  <p:pic>
                    <p:nvPicPr>
                      <p:cNvPr id="0" name=""/>
                      <p:cNvPicPr/>
                      <p:nvPr/>
                    </p:nvPicPr>
                    <p:blipFill>
                      <a:blip r:embed="rId5"/>
                      <a:stretch>
                        <a:fillRect/>
                      </a:stretch>
                    </p:blipFill>
                    <p:spPr>
                      <a:xfrm>
                        <a:off x="101600" y="1593850"/>
                        <a:ext cx="6654800" cy="5956300"/>
                      </a:xfrm>
                      <a:prstGeom prst="rect">
                        <a:avLst/>
                      </a:prstGeom>
                    </p:spPr>
                  </p:pic>
                </p:oleObj>
              </mc:Fallback>
            </mc:AlternateContent>
          </a:graphicData>
        </a:graphic>
      </p:graphicFrame>
    </p:spTree>
    <p:extLst>
      <p:ext uri="{BB962C8B-B14F-4D97-AF65-F5344CB8AC3E}">
        <p14:creationId xmlns:p14="http://schemas.microsoft.com/office/powerpoint/2010/main" val="35950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24"/>
            <a:ext cx="6283967" cy="1127437"/>
          </a:xfrm>
        </p:spPr>
        <p:txBody>
          <a:bodyPr>
            <a:normAutofit/>
          </a:bodyPr>
          <a:lstStyle/>
          <a:p>
            <a:r>
              <a:rPr lang="en-US" sz="1400" b="1" dirty="0">
                <a:solidFill>
                  <a:schemeClr val="bg1"/>
                </a:solidFill>
              </a:rPr>
              <a:t>Policy Development, Fiscal Analysis, Budget Oversight and Education Accountability (P541)</a:t>
            </a:r>
            <a:br>
              <a:rPr lang="en-US" sz="1400" b="1" dirty="0">
                <a:solidFill>
                  <a:schemeClr val="bg1"/>
                </a:solidFill>
              </a:rPr>
            </a:br>
            <a:endParaRPr lang="en-US" sz="1400" b="1" dirty="0">
              <a:solidFill>
                <a:schemeClr val="bg1"/>
              </a:solidFill>
            </a:endParaRPr>
          </a:p>
        </p:txBody>
      </p:sp>
      <p:sp>
        <p:nvSpPr>
          <p:cNvPr id="28" name="Content Placeholder 27"/>
          <p:cNvSpPr>
            <a:spLocks noGrp="1"/>
          </p:cNvSpPr>
          <p:nvPr>
            <p:ph sz="half" idx="1"/>
          </p:nvPr>
        </p:nvSpPr>
        <p:spPr>
          <a:xfrm>
            <a:off x="259999" y="5362851"/>
            <a:ext cx="2914650" cy="2426028"/>
          </a:xfrm>
        </p:spPr>
        <p:txBody>
          <a:bodyPr>
            <a:noAutofit/>
          </a:bodyPr>
          <a:lstStyle/>
          <a:p>
            <a:r>
              <a:rPr lang="en-US" sz="1400" dirty="0"/>
              <a:t>Access to adult and higher education</a:t>
            </a:r>
          </a:p>
          <a:p>
            <a:r>
              <a:rPr lang="en-US" sz="1400" dirty="0"/>
              <a:t>Affordable high-quality training</a:t>
            </a:r>
          </a:p>
          <a:p>
            <a:r>
              <a:rPr lang="en-US" sz="1400" dirty="0"/>
              <a:t>Affordable high-quality certificates and degree programs</a:t>
            </a:r>
          </a:p>
          <a:p>
            <a:r>
              <a:rPr lang="en-US" sz="1400" dirty="0"/>
              <a:t>Increased literacy and numeracy as well as social/emotional skills</a:t>
            </a:r>
          </a:p>
          <a:p>
            <a:r>
              <a:rPr lang="en-US" sz="1400" dirty="0"/>
              <a:t>Leverage of federal research, financial aid, and investment funds statewide</a:t>
            </a:r>
          </a:p>
        </p:txBody>
      </p:sp>
      <p:sp>
        <p:nvSpPr>
          <p:cNvPr id="8" name="TextBox 7"/>
          <p:cNvSpPr txBox="1"/>
          <p:nvPr/>
        </p:nvSpPr>
        <p:spPr>
          <a:xfrm>
            <a:off x="175098" y="1868855"/>
            <a:ext cx="2806666" cy="369332"/>
          </a:xfrm>
          <a:prstGeom prst="rect">
            <a:avLst/>
          </a:prstGeom>
          <a:noFill/>
        </p:spPr>
        <p:txBody>
          <a:bodyPr wrap="none" rtlCol="0">
            <a:spAutoFit/>
          </a:bodyPr>
          <a:lstStyle/>
          <a:p>
            <a:r>
              <a:rPr lang="en-US" b="1" dirty="0">
                <a:solidFill>
                  <a:srgbClr val="002060"/>
                </a:solidFill>
              </a:rPr>
              <a:t>Purpose of the Department</a:t>
            </a:r>
          </a:p>
        </p:txBody>
      </p:sp>
      <p:sp>
        <p:nvSpPr>
          <p:cNvPr id="19" name="TextBox 18"/>
          <p:cNvSpPr txBox="1"/>
          <p:nvPr/>
        </p:nvSpPr>
        <p:spPr>
          <a:xfrm>
            <a:off x="175098" y="2345409"/>
            <a:ext cx="6507804" cy="738664"/>
          </a:xfrm>
          <a:prstGeom prst="rect">
            <a:avLst/>
          </a:prstGeom>
          <a:noFill/>
        </p:spPr>
        <p:txBody>
          <a:bodyPr wrap="square" rtlCol="0">
            <a:spAutoFit/>
          </a:bodyPr>
          <a:lstStyle/>
          <a:p>
            <a:r>
              <a:rPr lang="en-US" sz="1400" dirty="0"/>
              <a:t>HED provides accessible, quality research and oversight so that all stakeholders can benefit from higher education opportunities and make informed decisions for the enhancement of New Mexico and the world.</a:t>
            </a:r>
          </a:p>
        </p:txBody>
      </p:sp>
      <p:sp>
        <p:nvSpPr>
          <p:cNvPr id="20" name="TextBox 19"/>
          <p:cNvSpPr txBox="1"/>
          <p:nvPr/>
        </p:nvSpPr>
        <p:spPr>
          <a:xfrm>
            <a:off x="259999" y="3328405"/>
            <a:ext cx="1578189" cy="369332"/>
          </a:xfrm>
          <a:prstGeom prst="rect">
            <a:avLst/>
          </a:prstGeom>
          <a:noFill/>
        </p:spPr>
        <p:txBody>
          <a:bodyPr wrap="none" rtlCol="0">
            <a:spAutoFit/>
          </a:bodyPr>
          <a:lstStyle/>
          <a:p>
            <a:r>
              <a:rPr lang="en-US" b="1" dirty="0">
                <a:solidFill>
                  <a:srgbClr val="002060"/>
                </a:solidFill>
              </a:rPr>
              <a:t>Program Users</a:t>
            </a:r>
          </a:p>
        </p:txBody>
      </p:sp>
      <p:sp>
        <p:nvSpPr>
          <p:cNvPr id="21" name="TextBox 20"/>
          <p:cNvSpPr txBox="1"/>
          <p:nvPr/>
        </p:nvSpPr>
        <p:spPr>
          <a:xfrm>
            <a:off x="259999" y="4770267"/>
            <a:ext cx="2665730" cy="369332"/>
          </a:xfrm>
          <a:prstGeom prst="rect">
            <a:avLst/>
          </a:prstGeom>
          <a:noFill/>
        </p:spPr>
        <p:txBody>
          <a:bodyPr wrap="none" rtlCol="0">
            <a:spAutoFit/>
          </a:bodyPr>
          <a:lstStyle/>
          <a:p>
            <a:r>
              <a:rPr lang="en-US" b="1" dirty="0">
                <a:solidFill>
                  <a:srgbClr val="002060"/>
                </a:solidFill>
              </a:rPr>
              <a:t>Benefits to New Mexicans</a:t>
            </a:r>
          </a:p>
        </p:txBody>
      </p:sp>
      <p:sp>
        <p:nvSpPr>
          <p:cNvPr id="23" name="TextBox 22"/>
          <p:cNvSpPr txBox="1"/>
          <p:nvPr/>
        </p:nvSpPr>
        <p:spPr>
          <a:xfrm>
            <a:off x="259999" y="3815645"/>
            <a:ext cx="6507804" cy="738664"/>
          </a:xfrm>
          <a:prstGeom prst="rect">
            <a:avLst/>
          </a:prstGeom>
          <a:noFill/>
        </p:spPr>
        <p:txBody>
          <a:bodyPr wrap="square" rtlCol="0">
            <a:spAutoFit/>
          </a:bodyPr>
          <a:lstStyle/>
          <a:p>
            <a:r>
              <a:rPr lang="en-US" sz="1400" dirty="0"/>
              <a:t>Eligible students who seek undergraduate, graduate/professional, dual credit, workforce training, and/or adult education, from one of New Mexico’s higher education high-quality programs.</a:t>
            </a:r>
          </a:p>
        </p:txBody>
      </p:sp>
      <p:sp>
        <p:nvSpPr>
          <p:cNvPr id="30" name="Content Placeholder 27"/>
          <p:cNvSpPr>
            <a:spLocks noGrp="1"/>
          </p:cNvSpPr>
          <p:nvPr>
            <p:ph sz="half" idx="1"/>
          </p:nvPr>
        </p:nvSpPr>
        <p:spPr>
          <a:xfrm>
            <a:off x="3471863" y="5362851"/>
            <a:ext cx="2914650" cy="2380713"/>
          </a:xfrm>
        </p:spPr>
        <p:txBody>
          <a:bodyPr>
            <a:noAutofit/>
          </a:bodyPr>
          <a:lstStyle/>
          <a:p>
            <a:r>
              <a:rPr lang="en-US" sz="1400" dirty="0"/>
              <a:t>Improved health and socio-economic outcomes due to educational attainment</a:t>
            </a:r>
          </a:p>
          <a:p>
            <a:r>
              <a:rPr lang="en-US" sz="1400" dirty="0"/>
              <a:t>More highly skilled workforce</a:t>
            </a:r>
          </a:p>
          <a:p>
            <a:r>
              <a:rPr lang="en-US" sz="1400" dirty="0"/>
              <a:t>Retention of highly skilled workers</a:t>
            </a:r>
          </a:p>
          <a:p>
            <a:r>
              <a:rPr lang="en-US" sz="1400" dirty="0"/>
              <a:t>Increase in the percentage of college-ready, college enrolled, and graduating students</a:t>
            </a:r>
          </a:p>
          <a:p>
            <a:r>
              <a:rPr lang="en-US" sz="1400" dirty="0"/>
              <a:t>More informed and educated public</a:t>
            </a:r>
          </a:p>
        </p:txBody>
      </p:sp>
      <p:pic>
        <p:nvPicPr>
          <p:cNvPr id="31" name="Picture 30"/>
          <p:cNvPicPr>
            <a:picLocks noChangeAspect="1"/>
          </p:cNvPicPr>
          <p:nvPr/>
        </p:nvPicPr>
        <p:blipFill>
          <a:blip r:embed="rId2"/>
          <a:stretch>
            <a:fillRect/>
          </a:stretch>
        </p:blipFill>
        <p:spPr>
          <a:xfrm>
            <a:off x="0" y="0"/>
            <a:ext cx="6858000" cy="1184279"/>
          </a:xfrm>
          <a:prstGeom prst="rect">
            <a:avLst/>
          </a:prstGeom>
        </p:spPr>
      </p:pic>
      <p:sp>
        <p:nvSpPr>
          <p:cNvPr id="32" name="Title 1"/>
          <p:cNvSpPr txBox="1">
            <a:spLocks/>
          </p:cNvSpPr>
          <p:nvPr/>
        </p:nvSpPr>
        <p:spPr>
          <a:xfrm>
            <a:off x="0" y="0"/>
            <a:ext cx="6858000" cy="154901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Overview</a:t>
            </a:r>
          </a:p>
          <a:p>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DCF2A4C7-F29F-4681-90FA-9460CBCFAA1A}" type="slidenum">
              <a:rPr lang="en-US" smtClean="0"/>
              <a:t>6</a:t>
            </a:fld>
            <a:endParaRPr lang="en-US" dirty="0"/>
          </a:p>
        </p:txBody>
      </p:sp>
    </p:spTree>
    <p:extLst>
      <p:ext uri="{BB962C8B-B14F-4D97-AF65-F5344CB8AC3E}">
        <p14:creationId xmlns:p14="http://schemas.microsoft.com/office/powerpoint/2010/main" val="337963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24"/>
            <a:ext cx="6283967" cy="1127437"/>
          </a:xfrm>
        </p:spPr>
        <p:txBody>
          <a:bodyPr>
            <a:normAutofit/>
          </a:bodyPr>
          <a:lstStyle/>
          <a:p>
            <a:r>
              <a:rPr lang="en-US" sz="1400" b="1" dirty="0">
                <a:solidFill>
                  <a:schemeClr val="bg1"/>
                </a:solidFill>
              </a:rPr>
              <a:t>Policy Development, Fiscal Analysis, Budget Oversight and Education Accountability (P541)</a:t>
            </a:r>
            <a:br>
              <a:rPr lang="en-US" sz="1400" b="1" dirty="0">
                <a:solidFill>
                  <a:schemeClr val="bg1"/>
                </a:solidFill>
              </a:rPr>
            </a:br>
            <a:endParaRPr lang="en-US" sz="1400" b="1" dirty="0">
              <a:solidFill>
                <a:schemeClr val="bg1"/>
              </a:solidFill>
            </a:endParaRPr>
          </a:p>
        </p:txBody>
      </p:sp>
      <p:pic>
        <p:nvPicPr>
          <p:cNvPr id="31" name="Picture 30"/>
          <p:cNvPicPr>
            <a:picLocks noChangeAspect="1"/>
          </p:cNvPicPr>
          <p:nvPr/>
        </p:nvPicPr>
        <p:blipFill>
          <a:blip r:embed="rId3"/>
          <a:stretch>
            <a:fillRect/>
          </a:stretch>
        </p:blipFill>
        <p:spPr>
          <a:xfrm>
            <a:off x="0" y="0"/>
            <a:ext cx="6858000" cy="1184279"/>
          </a:xfrm>
          <a:prstGeom prst="rect">
            <a:avLst/>
          </a:prstGeom>
        </p:spPr>
      </p:pic>
      <p:sp>
        <p:nvSpPr>
          <p:cNvPr id="32" name="Title 1"/>
          <p:cNvSpPr txBox="1">
            <a:spLocks/>
          </p:cNvSpPr>
          <p:nvPr/>
        </p:nvSpPr>
        <p:spPr>
          <a:xfrm>
            <a:off x="0" y="0"/>
            <a:ext cx="6858000" cy="154901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Budget</a:t>
            </a:r>
          </a:p>
          <a:p>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DCF2A4C7-F29F-4681-90FA-9460CBCFAA1A}" type="slidenum">
              <a:rPr lang="en-US" smtClean="0"/>
              <a:t>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84120716"/>
              </p:ext>
            </p:extLst>
          </p:nvPr>
        </p:nvGraphicFramePr>
        <p:xfrm>
          <a:off x="284950" y="2358129"/>
          <a:ext cx="6284815" cy="4490662"/>
        </p:xfrm>
        <a:graphic>
          <a:graphicData uri="http://schemas.openxmlformats.org/presentationml/2006/ole">
            <mc:AlternateContent xmlns:mc="http://schemas.openxmlformats.org/markup-compatibility/2006">
              <mc:Choice xmlns:v="urn:schemas-microsoft-com:vml" Requires="v">
                <p:oleObj spid="_x0000_s3124" name="Worksheet" r:id="rId4" imgW="4915024" imgH="3512820" progId="Excel.Sheet.12">
                  <p:embed/>
                </p:oleObj>
              </mc:Choice>
              <mc:Fallback>
                <p:oleObj name="Worksheet" r:id="rId4" imgW="4915024" imgH="3512820" progId="Excel.Sheet.12">
                  <p:embed/>
                  <p:pic>
                    <p:nvPicPr>
                      <p:cNvPr id="0" name=""/>
                      <p:cNvPicPr/>
                      <p:nvPr/>
                    </p:nvPicPr>
                    <p:blipFill>
                      <a:blip r:embed="rId5"/>
                      <a:stretch>
                        <a:fillRect/>
                      </a:stretch>
                    </p:blipFill>
                    <p:spPr>
                      <a:xfrm>
                        <a:off x="284950" y="2358129"/>
                        <a:ext cx="6284815" cy="4490662"/>
                      </a:xfrm>
                      <a:prstGeom prst="rect">
                        <a:avLst/>
                      </a:prstGeom>
                    </p:spPr>
                  </p:pic>
                </p:oleObj>
              </mc:Fallback>
            </mc:AlternateContent>
          </a:graphicData>
        </a:graphic>
      </p:graphicFrame>
    </p:spTree>
    <p:extLst>
      <p:ext uri="{BB962C8B-B14F-4D97-AF65-F5344CB8AC3E}">
        <p14:creationId xmlns:p14="http://schemas.microsoft.com/office/powerpoint/2010/main" val="78869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453597"/>
            <a:ext cx="3348489" cy="3077766"/>
          </a:xfrm>
          <a:prstGeom prst="rect">
            <a:avLst/>
          </a:prstGeom>
          <a:noFill/>
        </p:spPr>
        <p:txBody>
          <a:bodyPr wrap="square" rtlCol="0">
            <a:spAutoFit/>
          </a:bodyPr>
          <a:lstStyle/>
          <a:p>
            <a:pPr marL="171450" lvl="0" indent="-171450">
              <a:buFont typeface="Arial" panose="020B0604020202020204" pitchFamily="34" charset="0"/>
              <a:buChar char="•"/>
            </a:pPr>
            <a:r>
              <a:rPr lang="en-US" sz="1100" dirty="0"/>
              <a:t>Deliver high quality and timely services related to academics, literacy and college-readiness programs, financial aid, capital outlay, budget oversight, legal, and information technology support</a:t>
            </a:r>
          </a:p>
          <a:p>
            <a:pPr marL="171450" lvl="0" indent="-171450">
              <a:buFont typeface="Arial" panose="020B0604020202020204" pitchFamily="34" charset="0"/>
              <a:buChar char="•"/>
            </a:pPr>
            <a:r>
              <a:rPr lang="en-US" sz="1100" dirty="0"/>
              <a:t>Provide comprehensive annual reporting</a:t>
            </a:r>
          </a:p>
          <a:p>
            <a:pPr marL="171450" lvl="0" indent="-171450">
              <a:buFont typeface="Arial" panose="020B0604020202020204" pitchFamily="34" charset="0"/>
              <a:buChar char="•"/>
            </a:pPr>
            <a:r>
              <a:rPr lang="en-US" sz="1100" dirty="0"/>
              <a:t>Ensure adequate training and educational attainment support for HED employees</a:t>
            </a:r>
          </a:p>
          <a:p>
            <a:pPr marL="171450" lvl="0" indent="-171450">
              <a:buFont typeface="Arial" panose="020B0604020202020204" pitchFamily="34" charset="0"/>
              <a:buChar char="•"/>
            </a:pPr>
            <a:r>
              <a:rPr lang="en-US" sz="1100" dirty="0"/>
              <a:t>Provide an overall positive experience for HED employees  and constituents</a:t>
            </a:r>
          </a:p>
          <a:p>
            <a:pPr marL="171450" lvl="0" indent="-171450">
              <a:buFont typeface="Arial" panose="020B0604020202020204" pitchFamily="34" charset="0"/>
              <a:buChar char="•"/>
            </a:pPr>
            <a:r>
              <a:rPr lang="en-US" sz="1100" dirty="0"/>
              <a:t>Maintain positive employee morale through employee engagement and appreciation activities</a:t>
            </a:r>
          </a:p>
          <a:p>
            <a:pPr marL="171450" lvl="0" indent="-171450">
              <a:buFont typeface="Arial" panose="020B0604020202020204" pitchFamily="34" charset="0"/>
              <a:buChar char="•"/>
            </a:pPr>
            <a:r>
              <a:rPr lang="en-US" sz="1100" dirty="0"/>
              <a:t>Create successful pipeline and succession plan for key positions</a:t>
            </a:r>
          </a:p>
          <a:p>
            <a:pPr marL="171450" lvl="0" indent="-171450">
              <a:buFont typeface="Arial" panose="020B0604020202020204" pitchFamily="34" charset="0"/>
              <a:buChar char="•"/>
            </a:pPr>
            <a:r>
              <a:rPr lang="en-US" sz="1100" dirty="0"/>
              <a:t>Ensure Performance Management processes are designed and implemented to align and maximize individual performance with HED goals</a:t>
            </a:r>
          </a:p>
          <a:p>
            <a:r>
              <a:rPr lang="en-US" dirty="0"/>
              <a:t>  </a:t>
            </a:r>
          </a:p>
        </p:txBody>
      </p:sp>
      <p:sp>
        <p:nvSpPr>
          <p:cNvPr id="2" name="Title 1"/>
          <p:cNvSpPr>
            <a:spLocks noGrp="1"/>
          </p:cNvSpPr>
          <p:nvPr>
            <p:ph type="title"/>
          </p:nvPr>
        </p:nvSpPr>
        <p:spPr>
          <a:xfrm>
            <a:off x="-15724" y="-222538"/>
            <a:ext cx="6873724" cy="1767417"/>
          </a:xfrm>
        </p:spPr>
        <p:txBody>
          <a:bodyPr>
            <a:normAutofit/>
          </a:bodyPr>
          <a:lstStyle/>
          <a:p>
            <a:r>
              <a:rPr lang="en-US" sz="1400" b="1" dirty="0">
                <a:solidFill>
                  <a:schemeClr val="bg1"/>
                </a:solidFill>
              </a:rPr>
              <a:t>Policy Development, Fiscal Analysis, Budget Oversight and Education Accountability (P541)</a:t>
            </a:r>
            <a:br>
              <a:rPr lang="en-US" sz="1400" b="1" dirty="0">
                <a:solidFill>
                  <a:schemeClr val="bg1"/>
                </a:solidFill>
              </a:rPr>
            </a:br>
            <a:endParaRPr lang="en-US" sz="1400" b="1" dirty="0">
              <a:solidFill>
                <a:schemeClr val="bg1"/>
              </a:solidFill>
            </a:endParaRPr>
          </a:p>
        </p:txBody>
      </p:sp>
      <p:sp>
        <p:nvSpPr>
          <p:cNvPr id="8" name="TextBox 7"/>
          <p:cNvSpPr txBox="1"/>
          <p:nvPr/>
        </p:nvSpPr>
        <p:spPr>
          <a:xfrm>
            <a:off x="11113" y="1205086"/>
            <a:ext cx="3048848" cy="369332"/>
          </a:xfrm>
          <a:prstGeom prst="rect">
            <a:avLst/>
          </a:prstGeom>
          <a:noFill/>
        </p:spPr>
        <p:txBody>
          <a:bodyPr wrap="none" rtlCol="0">
            <a:spAutoFit/>
          </a:bodyPr>
          <a:lstStyle/>
          <a:p>
            <a:r>
              <a:rPr lang="en-US" b="1" dirty="0">
                <a:solidFill>
                  <a:srgbClr val="002060"/>
                </a:solidFill>
              </a:rPr>
              <a:t>Program Goals and Objectives</a:t>
            </a:r>
          </a:p>
        </p:txBody>
      </p:sp>
      <p:sp>
        <p:nvSpPr>
          <p:cNvPr id="18" name="TextBox 17"/>
          <p:cNvSpPr txBox="1"/>
          <p:nvPr/>
        </p:nvSpPr>
        <p:spPr>
          <a:xfrm>
            <a:off x="38946" y="4241565"/>
            <a:ext cx="1779270" cy="369332"/>
          </a:xfrm>
          <a:prstGeom prst="rect">
            <a:avLst/>
          </a:prstGeom>
          <a:noFill/>
        </p:spPr>
        <p:txBody>
          <a:bodyPr wrap="none" rtlCol="0">
            <a:spAutoFit/>
          </a:bodyPr>
          <a:lstStyle/>
          <a:p>
            <a:r>
              <a:rPr lang="en-US" b="1" dirty="0">
                <a:solidFill>
                  <a:srgbClr val="002060"/>
                </a:solidFill>
              </a:rPr>
              <a:t>Strategic Actions</a:t>
            </a:r>
          </a:p>
        </p:txBody>
      </p:sp>
      <p:sp>
        <p:nvSpPr>
          <p:cNvPr id="28" name="TextBox 27"/>
          <p:cNvSpPr txBox="1"/>
          <p:nvPr/>
        </p:nvSpPr>
        <p:spPr>
          <a:xfrm>
            <a:off x="3252008" y="1389752"/>
            <a:ext cx="3334432" cy="5678478"/>
          </a:xfrm>
          <a:prstGeom prst="rect">
            <a:avLst/>
          </a:prstGeom>
          <a:noFill/>
        </p:spPr>
        <p:txBody>
          <a:bodyPr wrap="square" rtlCol="0">
            <a:spAutoFit/>
          </a:bodyPr>
          <a:lstStyle/>
          <a:p>
            <a:pPr marL="171450" indent="-171450">
              <a:buFont typeface="Arial" panose="020B0604020202020204" pitchFamily="34" charset="0"/>
              <a:buChar char="•"/>
            </a:pPr>
            <a:r>
              <a:rPr lang="en-US" sz="1100" dirty="0"/>
              <a:t>Report on enrollment trends, degree and graduation rates, financial aid, time to degree, credit accumulation, credentials, faculty and research, student transfers, dual credit, common course numbering system, general education program, degree mapping, advanced placement, remediation rates, adult education demographic and performance data</a:t>
            </a:r>
          </a:p>
          <a:p>
            <a:pPr marL="171450" indent="-171450">
              <a:buFont typeface="Arial" panose="020B0604020202020204" pitchFamily="34" charset="0"/>
              <a:buChar char="•"/>
            </a:pPr>
            <a:r>
              <a:rPr lang="en-US" sz="1100" dirty="0"/>
              <a:t>Record, edit, audit, report, and archive all financial transactions for HED in compliance with all applicable state and federal laws and regulations and with generally accepted accounting principles</a:t>
            </a:r>
          </a:p>
          <a:p>
            <a:pPr marL="171450" indent="-171450">
              <a:buFont typeface="Arial" panose="020B0604020202020204" pitchFamily="34" charset="0"/>
              <a:buChar char="•"/>
            </a:pPr>
            <a:r>
              <a:rPr lang="en-US" sz="1100" dirty="0"/>
              <a:t>Ensure maintenance and access of closed school records, including student transcripts requests</a:t>
            </a:r>
          </a:p>
          <a:p>
            <a:pPr marL="171450" indent="-171450">
              <a:buFont typeface="Arial" panose="020B0604020202020204" pitchFamily="34" charset="0"/>
              <a:buChar char="•"/>
            </a:pPr>
            <a:r>
              <a:rPr lang="en-US" sz="1100" dirty="0"/>
              <a:t>Provide statewide academic instruction and education services to adults below the postsecondary level to increase their ability to read, write, and speak English and demonstrate knowledge necessary to attain a secondary school diploma, transition to postsecondary education and training, and enter a career pathway</a:t>
            </a:r>
          </a:p>
          <a:p>
            <a:pPr marL="171450" indent="-171450">
              <a:buFont typeface="Arial" panose="020B0604020202020204" pitchFamily="34" charset="0"/>
              <a:buChar char="•"/>
            </a:pPr>
            <a:r>
              <a:rPr lang="en-US" sz="1100" dirty="0"/>
              <a:t>Oversee and provide training and support to sub grantees receiving state and federal funding totaling about $10,000,000 to provide services to about 12,000 adult students each year</a:t>
            </a:r>
          </a:p>
          <a:p>
            <a:pPr marL="171450" indent="-171450">
              <a:buFont typeface="Arial" panose="020B0604020202020204" pitchFamily="34" charset="0"/>
              <a:buChar char="•"/>
            </a:pPr>
            <a:r>
              <a:rPr lang="en-US" sz="1100" dirty="0"/>
              <a:t>Participate as core partner under the Workforce Innovation and Opportunity Act with employers and postsecondary institutions to provide workforce preparation and training to New Mexicans with barriers to employment.</a:t>
            </a:r>
          </a:p>
          <a:p>
            <a:pPr marL="171450" indent="-171450">
              <a:buFont typeface="Arial" panose="020B0604020202020204" pitchFamily="34" charset="0"/>
              <a:buChar char="•"/>
            </a:pPr>
            <a:endParaRPr lang="en-US" sz="1100" dirty="0"/>
          </a:p>
          <a:p>
            <a:pPr marL="171450" lvl="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p:txBody>
      </p:sp>
      <p:pic>
        <p:nvPicPr>
          <p:cNvPr id="12" name="Picture 11"/>
          <p:cNvPicPr>
            <a:picLocks noChangeAspect="1"/>
          </p:cNvPicPr>
          <p:nvPr/>
        </p:nvPicPr>
        <p:blipFill>
          <a:blip r:embed="rId3"/>
          <a:stretch>
            <a:fillRect/>
          </a:stretch>
        </p:blipFill>
        <p:spPr>
          <a:xfrm>
            <a:off x="0" y="0"/>
            <a:ext cx="6858000" cy="1184279"/>
          </a:xfrm>
          <a:prstGeom prst="rect">
            <a:avLst/>
          </a:prstGeom>
        </p:spPr>
      </p:pic>
      <p:sp>
        <p:nvSpPr>
          <p:cNvPr id="13" name="Title 1"/>
          <p:cNvSpPr txBox="1">
            <a:spLocks/>
          </p:cNvSpPr>
          <p:nvPr/>
        </p:nvSpPr>
        <p:spPr>
          <a:xfrm>
            <a:off x="0" y="1"/>
            <a:ext cx="6778487" cy="15611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Programs and Strategies</a:t>
            </a:r>
          </a:p>
        </p:txBody>
      </p:sp>
      <p:sp>
        <p:nvSpPr>
          <p:cNvPr id="20" name="TextBox 19"/>
          <p:cNvSpPr txBox="1"/>
          <p:nvPr/>
        </p:nvSpPr>
        <p:spPr>
          <a:xfrm>
            <a:off x="94951" y="4513647"/>
            <a:ext cx="3236479" cy="2292935"/>
          </a:xfrm>
          <a:prstGeom prst="rect">
            <a:avLst/>
          </a:prstGeom>
          <a:noFill/>
        </p:spPr>
        <p:txBody>
          <a:bodyPr wrap="square" rtlCol="0">
            <a:spAutoFit/>
          </a:bodyPr>
          <a:lstStyle/>
          <a:p>
            <a:pPr marL="171450" lvl="0" indent="-171450">
              <a:buFont typeface="Arial" panose="020B0604020202020204" pitchFamily="34" charset="0"/>
              <a:buChar char="•"/>
            </a:pPr>
            <a:r>
              <a:rPr lang="en-US" sz="1100" dirty="0"/>
              <a:t>Expand college access and affordability </a:t>
            </a:r>
          </a:p>
          <a:p>
            <a:pPr marL="171450" lvl="0" indent="-171450">
              <a:buFont typeface="Arial" panose="020B0604020202020204" pitchFamily="34" charset="0"/>
              <a:buChar char="•"/>
            </a:pPr>
            <a:r>
              <a:rPr lang="en-US" sz="1100" dirty="0"/>
              <a:t>Provide training to Boards of Regents</a:t>
            </a:r>
          </a:p>
          <a:p>
            <a:pPr marL="171450" lvl="0" indent="-171450">
              <a:buFont typeface="Arial" panose="020B0604020202020204" pitchFamily="34" charset="0"/>
              <a:buChar char="•"/>
            </a:pPr>
            <a:r>
              <a:rPr lang="en-US" sz="1100" dirty="0"/>
              <a:t>Calculate the Higher Education Funding Formula</a:t>
            </a:r>
          </a:p>
          <a:p>
            <a:pPr marL="171450" lvl="0" indent="-171450">
              <a:buFont typeface="Arial" panose="020B0604020202020204" pitchFamily="34" charset="0"/>
              <a:buChar char="•"/>
            </a:pPr>
            <a:r>
              <a:rPr lang="en-US" sz="1100" dirty="0"/>
              <a:t>Provide budget and fiscal oversight </a:t>
            </a:r>
          </a:p>
          <a:p>
            <a:pPr marL="171450" indent="-171450">
              <a:buFont typeface="Arial" panose="020B0604020202020204" pitchFamily="34" charset="0"/>
              <a:buChar char="•"/>
            </a:pPr>
            <a:r>
              <a:rPr lang="en-US" sz="1100" dirty="0"/>
              <a:t>Collect and maintain data from higher education institutions through use of the Electronic Data Editing and Reporting (</a:t>
            </a:r>
            <a:r>
              <a:rPr lang="en-US" sz="1100" dirty="0" err="1"/>
              <a:t>eDEAR</a:t>
            </a:r>
            <a:r>
              <a:rPr lang="en-US" sz="1100" dirty="0"/>
              <a:t>) system</a:t>
            </a:r>
          </a:p>
          <a:p>
            <a:pPr marL="171450" indent="-171450">
              <a:buFont typeface="Arial" panose="020B0604020202020204" pitchFamily="34" charset="0"/>
              <a:buChar char="•"/>
            </a:pPr>
            <a:r>
              <a:rPr lang="en-US" sz="1100" dirty="0"/>
              <a:t>Prepare budget requests, operating budgets, and budget adjustment requests for HED </a:t>
            </a:r>
          </a:p>
          <a:p>
            <a:pPr marL="171450" indent="-171450">
              <a:buFont typeface="Arial" panose="020B0604020202020204" pitchFamily="34" charset="0"/>
              <a:buChar char="•"/>
            </a:pPr>
            <a:r>
              <a:rPr lang="en-US" sz="1100" dirty="0"/>
              <a:t>Oversee private postsecondary institutions </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endParaRPr lang="en-US" sz="1100" dirty="0"/>
          </a:p>
        </p:txBody>
      </p:sp>
      <p:graphicFrame>
        <p:nvGraphicFramePr>
          <p:cNvPr id="10" name="Object 9"/>
          <p:cNvGraphicFramePr>
            <a:graphicFrameLocks noChangeAspect="1"/>
          </p:cNvGraphicFramePr>
          <p:nvPr>
            <p:extLst>
              <p:ext uri="{D42A27DB-BD31-4B8C-83A1-F6EECF244321}">
                <p14:modId xmlns:p14="http://schemas.microsoft.com/office/powerpoint/2010/main" val="1452003520"/>
              </p:ext>
            </p:extLst>
          </p:nvPr>
        </p:nvGraphicFramePr>
        <p:xfrm>
          <a:off x="11113" y="6284913"/>
          <a:ext cx="6821487" cy="2163762"/>
        </p:xfrm>
        <a:graphic>
          <a:graphicData uri="http://schemas.openxmlformats.org/presentationml/2006/ole">
            <mc:AlternateContent xmlns:mc="http://schemas.openxmlformats.org/markup-compatibility/2006">
              <mc:Choice xmlns:v="urn:schemas-microsoft-com:vml" Requires="v">
                <p:oleObj spid="_x0000_s4150" name="Worksheet" r:id="rId4" imgW="8864600" imgH="2806700" progId="Excel.Sheet.12">
                  <p:embed/>
                </p:oleObj>
              </mc:Choice>
              <mc:Fallback>
                <p:oleObj name="Worksheet" r:id="rId4" imgW="8864600" imgH="2806700" progId="Excel.Sheet.12">
                  <p:embed/>
                  <p:pic>
                    <p:nvPicPr>
                      <p:cNvPr id="0" name=""/>
                      <p:cNvPicPr/>
                      <p:nvPr/>
                    </p:nvPicPr>
                    <p:blipFill>
                      <a:blip r:embed="rId5"/>
                      <a:stretch>
                        <a:fillRect/>
                      </a:stretch>
                    </p:blipFill>
                    <p:spPr>
                      <a:xfrm>
                        <a:off x="11113" y="6284913"/>
                        <a:ext cx="6821487" cy="216376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DCF2A4C7-F29F-4681-90FA-9460CBCFAA1A}" type="slidenum">
              <a:rPr lang="en-US" smtClean="0"/>
              <a:t>8</a:t>
            </a:fld>
            <a:endParaRPr lang="en-US" dirty="0"/>
          </a:p>
        </p:txBody>
      </p:sp>
    </p:spTree>
    <p:extLst>
      <p:ext uri="{BB962C8B-B14F-4D97-AF65-F5344CB8AC3E}">
        <p14:creationId xmlns:p14="http://schemas.microsoft.com/office/powerpoint/2010/main" val="365821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8588" y="-84664"/>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APPENDIX</a:t>
            </a:r>
          </a:p>
        </p:txBody>
      </p:sp>
      <p:pic>
        <p:nvPicPr>
          <p:cNvPr id="29" name="Picture 28"/>
          <p:cNvPicPr>
            <a:picLocks noChangeAspect="1"/>
          </p:cNvPicPr>
          <p:nvPr/>
        </p:nvPicPr>
        <p:blipFill>
          <a:blip r:embed="rId2"/>
          <a:stretch>
            <a:fillRect/>
          </a:stretch>
        </p:blipFill>
        <p:spPr>
          <a:xfrm>
            <a:off x="-2346" y="0"/>
            <a:ext cx="6858000" cy="1184279"/>
          </a:xfrm>
          <a:prstGeom prst="rect">
            <a:avLst/>
          </a:prstGeom>
        </p:spPr>
      </p:pic>
      <p:sp>
        <p:nvSpPr>
          <p:cNvPr id="32" name="Title 1"/>
          <p:cNvSpPr txBox="1">
            <a:spLocks/>
          </p:cNvSpPr>
          <p:nvPr/>
        </p:nvSpPr>
        <p:spPr>
          <a:xfrm>
            <a:off x="-32380" y="40615"/>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APPENDIX</a:t>
            </a:r>
          </a:p>
        </p:txBody>
      </p:sp>
      <p:sp>
        <p:nvSpPr>
          <p:cNvPr id="14" name="Title 1">
            <a:extLst>
              <a:ext uri="{FF2B5EF4-FFF2-40B4-BE49-F238E27FC236}">
                <a16:creationId xmlns:a16="http://schemas.microsoft.com/office/drawing/2014/main" id="{D440643F-38F5-DF49-B36F-ACF6B5B62F15}"/>
              </a:ext>
            </a:extLst>
          </p:cNvPr>
          <p:cNvSpPr txBox="1">
            <a:spLocks/>
          </p:cNvSpPr>
          <p:nvPr/>
        </p:nvSpPr>
        <p:spPr>
          <a:xfrm>
            <a:off x="128588" y="-84664"/>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bg1"/>
                </a:solidFill>
              </a:rPr>
              <a:t>APPENDIX</a:t>
            </a:r>
          </a:p>
        </p:txBody>
      </p:sp>
      <p:sp>
        <p:nvSpPr>
          <p:cNvPr id="17" name="Text Placeholder 5">
            <a:extLst>
              <a:ext uri="{FF2B5EF4-FFF2-40B4-BE49-F238E27FC236}">
                <a16:creationId xmlns:a16="http://schemas.microsoft.com/office/drawing/2014/main" id="{3CC306E1-BC20-B84E-881E-D636E3F28F59}"/>
              </a:ext>
            </a:extLst>
          </p:cNvPr>
          <p:cNvSpPr txBox="1">
            <a:spLocks/>
          </p:cNvSpPr>
          <p:nvPr/>
        </p:nvSpPr>
        <p:spPr>
          <a:xfrm>
            <a:off x="305724" y="1250952"/>
            <a:ext cx="3062223" cy="454025"/>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1600" dirty="0">
                <a:solidFill>
                  <a:schemeClr val="accent5">
                    <a:lumMod val="50000"/>
                  </a:schemeClr>
                </a:solidFill>
              </a:rPr>
              <a:t>Policy Development, Fiscal and Data Reporting</a:t>
            </a:r>
          </a:p>
        </p:txBody>
      </p:sp>
      <p:pic>
        <p:nvPicPr>
          <p:cNvPr id="24" name="Picture 23">
            <a:extLst>
              <a:ext uri="{FF2B5EF4-FFF2-40B4-BE49-F238E27FC236}">
                <a16:creationId xmlns:a16="http://schemas.microsoft.com/office/drawing/2014/main" id="{002E5AB9-B807-E647-B932-D159A906F2A6}"/>
              </a:ext>
            </a:extLst>
          </p:cNvPr>
          <p:cNvPicPr>
            <a:picLocks noChangeAspect="1"/>
          </p:cNvPicPr>
          <p:nvPr/>
        </p:nvPicPr>
        <p:blipFill>
          <a:blip r:embed="rId2"/>
          <a:stretch>
            <a:fillRect/>
          </a:stretch>
        </p:blipFill>
        <p:spPr>
          <a:xfrm>
            <a:off x="-2346" y="0"/>
            <a:ext cx="6858000" cy="1184279"/>
          </a:xfrm>
          <a:prstGeom prst="rect">
            <a:avLst/>
          </a:prstGeom>
        </p:spPr>
      </p:pic>
      <p:sp>
        <p:nvSpPr>
          <p:cNvPr id="25" name="Title 1">
            <a:extLst>
              <a:ext uri="{FF2B5EF4-FFF2-40B4-BE49-F238E27FC236}">
                <a16:creationId xmlns:a16="http://schemas.microsoft.com/office/drawing/2014/main" id="{E75458FF-E352-3441-99A0-890F82DD582F}"/>
              </a:ext>
            </a:extLst>
          </p:cNvPr>
          <p:cNvSpPr txBox="1">
            <a:spLocks/>
          </p:cNvSpPr>
          <p:nvPr/>
        </p:nvSpPr>
        <p:spPr>
          <a:xfrm>
            <a:off x="-32380" y="40615"/>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rPr>
              <a:t>Activities</a:t>
            </a:r>
          </a:p>
        </p:txBody>
      </p:sp>
      <p:graphicFrame>
        <p:nvGraphicFramePr>
          <p:cNvPr id="27" name="Table 26">
            <a:extLst>
              <a:ext uri="{FF2B5EF4-FFF2-40B4-BE49-F238E27FC236}">
                <a16:creationId xmlns:a16="http://schemas.microsoft.com/office/drawing/2014/main" id="{E20EEA27-70DD-5342-8549-A994EDAD0040}"/>
              </a:ext>
            </a:extLst>
          </p:cNvPr>
          <p:cNvGraphicFramePr>
            <a:graphicFrameLocks noGrp="1"/>
          </p:cNvGraphicFramePr>
          <p:nvPr>
            <p:extLst>
              <p:ext uri="{D42A27DB-BD31-4B8C-83A1-F6EECF244321}">
                <p14:modId xmlns:p14="http://schemas.microsoft.com/office/powerpoint/2010/main" val="1375966404"/>
              </p:ext>
            </p:extLst>
          </p:nvPr>
        </p:nvGraphicFramePr>
        <p:xfrm>
          <a:off x="305724" y="5934500"/>
          <a:ext cx="2983576" cy="2430841"/>
        </p:xfrm>
        <a:graphic>
          <a:graphicData uri="http://schemas.openxmlformats.org/drawingml/2006/table">
            <a:tbl>
              <a:tblPr/>
              <a:tblGrid>
                <a:gridCol w="2983576">
                  <a:extLst>
                    <a:ext uri="{9D8B030D-6E8A-4147-A177-3AD203B41FA5}">
                      <a16:colId xmlns:a16="http://schemas.microsoft.com/office/drawing/2014/main" val="1061180598"/>
                    </a:ext>
                  </a:extLst>
                </a:gridCol>
              </a:tblGrid>
              <a:tr h="237700">
                <a:tc>
                  <a:txBody>
                    <a:bodyPr/>
                    <a:lstStyle/>
                    <a:p>
                      <a:pPr marL="0" marR="0" lvl="0" indent="0" algn="l" defTabSz="685800" rtl="0" eaLnBrk="1" fontAlgn="t" latinLnBrk="0" hangingPunct="1">
                        <a:lnSpc>
                          <a:spcPct val="100000"/>
                        </a:lnSpc>
                        <a:spcBef>
                          <a:spcPts val="1200"/>
                        </a:spcBef>
                        <a:spcAft>
                          <a:spcPts val="1200"/>
                        </a:spcAft>
                        <a:buClrTx/>
                        <a:buSzTx/>
                        <a:buFontTx/>
                        <a:buNone/>
                        <a:tabLst/>
                        <a:defRPr/>
                      </a:pPr>
                      <a:r>
                        <a:rPr lang="en-US" sz="1000" b="0" i="0" u="none" strike="noStrike" dirty="0">
                          <a:solidFill>
                            <a:srgbClr val="000000"/>
                          </a:solidFill>
                          <a:effectLst/>
                          <a:latin typeface="Calibri" panose="020F0502020204030204" pitchFamily="34" charset="0"/>
                        </a:rPr>
                        <a:t>Development of the Higher Education Funding Formula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222930"/>
                  </a:ext>
                </a:extLst>
              </a:tr>
              <a:tr h="508000">
                <a:tc>
                  <a:txBody>
                    <a:bodyPr/>
                    <a:lstStyle/>
                    <a:p>
                      <a:pPr marL="0" marR="0" lvl="0" indent="0" algn="l" defTabSz="685800" rtl="0" eaLnBrk="1" fontAlgn="t" latinLnBrk="0" hangingPunct="1">
                        <a:lnSpc>
                          <a:spcPct val="100000"/>
                        </a:lnSpc>
                        <a:spcBef>
                          <a:spcPts val="0"/>
                        </a:spcBef>
                        <a:spcAft>
                          <a:spcPts val="600"/>
                        </a:spcAft>
                        <a:buClrTx/>
                        <a:buSzTx/>
                        <a:buFontTx/>
                        <a:buNone/>
                        <a:tabLst/>
                        <a:defRPr/>
                      </a:pPr>
                      <a:r>
                        <a:rPr lang="en-US" sz="1000" b="0" i="0" u="none" strike="noStrike" dirty="0">
                          <a:solidFill>
                            <a:srgbClr val="000000"/>
                          </a:solidFill>
                          <a:effectLst/>
                          <a:latin typeface="Calibri" panose="020F0502020204030204" pitchFamily="34" charset="0"/>
                        </a:rPr>
                        <a:t>Provide budget and fiscal oversight of higher education institutions</a:t>
                      </a:r>
                      <a:r>
                        <a:rPr lang="en-US" sz="1000" b="0" i="0" u="none" strike="noStrike" baseline="0" dirty="0">
                          <a:solidFill>
                            <a:srgbClr val="000000"/>
                          </a:solidFill>
                          <a:effectLst/>
                          <a:latin typeface="Calibri" panose="020F0502020204030204" pitchFamily="34" charset="0"/>
                        </a:rPr>
                        <a:t> and</a:t>
                      </a:r>
                      <a:r>
                        <a:rPr lang="en-US" sz="1000" b="0" i="0" u="none" strike="noStrike" dirty="0">
                          <a:solidFill>
                            <a:srgbClr val="000000"/>
                          </a:solidFill>
                          <a:effectLst/>
                          <a:latin typeface="Calibri" panose="020F0502020204030204" pitchFamily="34" charset="0"/>
                        </a:rPr>
                        <a:t> perform supplementary audit and monitoring functions when warranted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19979"/>
                  </a:ext>
                </a:extLst>
              </a:tr>
              <a:tr h="368300">
                <a:tc>
                  <a:txBody>
                    <a:bodyPr/>
                    <a:lstStyle/>
                    <a:p>
                      <a:pPr marL="0" marR="0" lvl="0" indent="0" algn="l" defTabSz="685800" rtl="0" eaLnBrk="1" fontAlgn="t" latinLnBrk="0" hangingPunct="1">
                        <a:lnSpc>
                          <a:spcPct val="100000"/>
                        </a:lnSpc>
                        <a:spcBef>
                          <a:spcPts val="0"/>
                        </a:spcBef>
                        <a:spcAft>
                          <a:spcPts val="600"/>
                        </a:spcAft>
                        <a:buClrTx/>
                        <a:buSzTx/>
                        <a:buFontTx/>
                        <a:buNone/>
                        <a:tabLst/>
                        <a:defRPr/>
                      </a:pPr>
                      <a:r>
                        <a:rPr lang="en-US" sz="1000" b="0" i="0" u="none" strike="noStrike" dirty="0">
                          <a:solidFill>
                            <a:srgbClr val="000000"/>
                          </a:solidFill>
                          <a:effectLst/>
                          <a:latin typeface="Calibri" panose="020F0502020204030204" pitchFamily="34" charset="0"/>
                        </a:rPr>
                        <a:t>Administer the Executive Order 2013-006 for grants of state capital outlay appropriations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907797"/>
                  </a:ext>
                </a:extLst>
              </a:tr>
              <a:tr h="385233">
                <a:tc>
                  <a:txBody>
                    <a:bodyPr/>
                    <a:lstStyle/>
                    <a:p>
                      <a:pPr marL="0" marR="0" lvl="0" indent="0" algn="l" defTabSz="685800" rtl="0" eaLnBrk="1" fontAlgn="t" latinLnBrk="0" hangingPunct="1">
                        <a:lnSpc>
                          <a:spcPct val="100000"/>
                        </a:lnSpc>
                        <a:spcBef>
                          <a:spcPts val="0"/>
                        </a:spcBef>
                        <a:spcAft>
                          <a:spcPts val="600"/>
                        </a:spcAft>
                        <a:buClrTx/>
                        <a:buSzTx/>
                        <a:buFontTx/>
                        <a:buNone/>
                        <a:tabLst/>
                        <a:defRPr/>
                      </a:pPr>
                      <a:r>
                        <a:rPr lang="en-US" sz="1000" b="0" i="0" u="none" strike="noStrike" dirty="0">
                          <a:solidFill>
                            <a:srgbClr val="000000"/>
                          </a:solidFill>
                          <a:effectLst/>
                          <a:latin typeface="Calibri" panose="020F0502020204030204" pitchFamily="34" charset="0"/>
                        </a:rPr>
                        <a:t>Oversee and provide training and support to higher education institutions receiving state capital outlay appropriations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099968"/>
                  </a:ext>
                </a:extLst>
              </a:tr>
              <a:tr h="487680">
                <a:tc>
                  <a:txBody>
                    <a:bodyPr/>
                    <a:lstStyle/>
                    <a:p>
                      <a:pPr marL="0" marR="0" lvl="0" indent="0" algn="l" defTabSz="685800" rtl="0" eaLnBrk="1" fontAlgn="t" latinLnBrk="0" hangingPunct="1">
                        <a:lnSpc>
                          <a:spcPct val="100000"/>
                        </a:lnSpc>
                        <a:spcBef>
                          <a:spcPts val="0"/>
                        </a:spcBef>
                        <a:spcAft>
                          <a:spcPts val="600"/>
                        </a:spcAft>
                        <a:buClrTx/>
                        <a:buSzTx/>
                        <a:buFontTx/>
                        <a:buNone/>
                        <a:tabLst/>
                        <a:defRPr/>
                      </a:pPr>
                      <a:r>
                        <a:rPr lang="en-US" sz="1000" b="0" i="0" u="none" strike="noStrike" dirty="0">
                          <a:solidFill>
                            <a:srgbClr val="000000"/>
                          </a:solidFill>
                          <a:effectLst/>
                          <a:latin typeface="Calibri" panose="020F0502020204030204" pitchFamily="34" charset="0"/>
                        </a:rPr>
                        <a:t>Coordinate annual hearings for higher education institutions to request capital outlay funding in accordance with 5.3.9 NMAC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543185"/>
                  </a:ext>
                </a:extLst>
              </a:tr>
              <a:tr h="371961">
                <a:tc>
                  <a:txBody>
                    <a:bodyPr/>
                    <a:lstStyle/>
                    <a:p>
                      <a:pPr marL="0" marR="0" lvl="0" indent="0" algn="l" defTabSz="685800" rtl="0" eaLnBrk="1" fontAlgn="t" latinLnBrk="0" hangingPunct="1">
                        <a:lnSpc>
                          <a:spcPct val="100000"/>
                        </a:lnSpc>
                        <a:spcBef>
                          <a:spcPts val="0"/>
                        </a:spcBef>
                        <a:spcAft>
                          <a:spcPts val="600"/>
                        </a:spcAft>
                        <a:buClrTx/>
                        <a:buSzTx/>
                        <a:buFontTx/>
                        <a:buNone/>
                        <a:tabLst/>
                        <a:defRPr/>
                      </a:pPr>
                      <a:r>
                        <a:rPr lang="en-US" sz="1000" b="0" i="0" u="none" strike="noStrike" dirty="0">
                          <a:solidFill>
                            <a:srgbClr val="000000"/>
                          </a:solidFill>
                          <a:effectLst/>
                          <a:latin typeface="Calibri" panose="020F0502020204030204" pitchFamily="34" charset="0"/>
                        </a:rPr>
                        <a:t>Provide review and approval of capital projects in accordance with 5.3.10 NMAC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094112"/>
                  </a:ext>
                </a:extLst>
              </a:tr>
            </a:tbl>
          </a:graphicData>
        </a:graphic>
      </p:graphicFrame>
      <p:sp>
        <p:nvSpPr>
          <p:cNvPr id="30" name="Text Placeholder 5">
            <a:extLst>
              <a:ext uri="{FF2B5EF4-FFF2-40B4-BE49-F238E27FC236}">
                <a16:creationId xmlns:a16="http://schemas.microsoft.com/office/drawing/2014/main" id="{4F23C94F-C59D-B240-B265-057BDAF5F1D2}"/>
              </a:ext>
            </a:extLst>
          </p:cNvPr>
          <p:cNvSpPr txBox="1">
            <a:spLocks/>
          </p:cNvSpPr>
          <p:nvPr/>
        </p:nvSpPr>
        <p:spPr>
          <a:xfrm>
            <a:off x="3706051" y="1244741"/>
            <a:ext cx="2901255" cy="26389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1600" dirty="0">
                <a:solidFill>
                  <a:schemeClr val="accent5">
                    <a:lumMod val="50000"/>
                  </a:schemeClr>
                </a:solidFill>
              </a:rPr>
              <a:t>Program Support and Oversight</a:t>
            </a:r>
          </a:p>
        </p:txBody>
      </p:sp>
      <p:sp>
        <p:nvSpPr>
          <p:cNvPr id="21" name="Text Placeholder 5">
            <a:extLst>
              <a:ext uri="{FF2B5EF4-FFF2-40B4-BE49-F238E27FC236}">
                <a16:creationId xmlns:a16="http://schemas.microsoft.com/office/drawing/2014/main" id="{3CC306E1-BC20-B84E-881E-D636E3F28F59}"/>
              </a:ext>
            </a:extLst>
          </p:cNvPr>
          <p:cNvSpPr txBox="1">
            <a:spLocks/>
          </p:cNvSpPr>
          <p:nvPr/>
        </p:nvSpPr>
        <p:spPr>
          <a:xfrm>
            <a:off x="266400" y="5160050"/>
            <a:ext cx="3062223" cy="80590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1600" dirty="0">
                <a:solidFill>
                  <a:schemeClr val="accent5">
                    <a:lumMod val="50000"/>
                  </a:schemeClr>
                </a:solidFill>
              </a:rPr>
              <a:t>Fiscal Management, Budget Approval, Capital Outlay and Oversight</a:t>
            </a:r>
          </a:p>
        </p:txBody>
      </p:sp>
      <p:graphicFrame>
        <p:nvGraphicFramePr>
          <p:cNvPr id="3" name="Table 2"/>
          <p:cNvGraphicFramePr>
            <a:graphicFrameLocks noGrp="1"/>
          </p:cNvGraphicFramePr>
          <p:nvPr>
            <p:extLst>
              <p:ext uri="{D42A27DB-BD31-4B8C-83A1-F6EECF244321}">
                <p14:modId xmlns:p14="http://schemas.microsoft.com/office/powerpoint/2010/main" val="2964284847"/>
              </p:ext>
            </p:extLst>
          </p:nvPr>
        </p:nvGraphicFramePr>
        <p:xfrm>
          <a:off x="307228" y="1659584"/>
          <a:ext cx="2982072" cy="3531924"/>
        </p:xfrm>
        <a:graphic>
          <a:graphicData uri="http://schemas.openxmlformats.org/drawingml/2006/table">
            <a:tbl>
              <a:tblPr/>
              <a:tblGrid>
                <a:gridCol w="2982072">
                  <a:extLst>
                    <a:ext uri="{9D8B030D-6E8A-4147-A177-3AD203B41FA5}">
                      <a16:colId xmlns:a16="http://schemas.microsoft.com/office/drawing/2014/main" val="2704428208"/>
                    </a:ext>
                  </a:extLst>
                </a:gridCol>
              </a:tblGrid>
              <a:tr h="496557">
                <a:tc>
                  <a:txBody>
                    <a:bodyPr/>
                    <a:lstStyle/>
                    <a:p>
                      <a:pPr algn="l" fontAlgn="t"/>
                      <a:r>
                        <a:rPr lang="en-US" sz="1000" b="0" i="0" u="none" strike="noStrike" dirty="0">
                          <a:solidFill>
                            <a:schemeClr val="tx1"/>
                          </a:solidFill>
                          <a:effectLst/>
                          <a:latin typeface="Calibri" panose="020F0502020204030204" pitchFamily="34" charset="0"/>
                        </a:rPr>
                        <a:t>Implement the New Mexico common course numbering system, general education core program, degree mapping, statewide advanced placement policy, and dual credit program</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27356"/>
                  </a:ext>
                </a:extLst>
              </a:tr>
              <a:tr h="227266">
                <a:tc>
                  <a:txBody>
                    <a:bodyPr/>
                    <a:lstStyle/>
                    <a:p>
                      <a:pPr algn="l" fontAlgn="t"/>
                      <a:r>
                        <a:rPr lang="en-US" sz="1000" b="0" i="0" u="none" strike="noStrike" dirty="0">
                          <a:solidFill>
                            <a:srgbClr val="000000"/>
                          </a:solidFill>
                          <a:effectLst/>
                          <a:latin typeface="Calibri" panose="020F0502020204030204" pitchFamily="34" charset="0"/>
                        </a:rPr>
                        <a:t>Analyze</a:t>
                      </a:r>
                      <a:r>
                        <a:rPr lang="en-US" sz="1000" b="0" i="0" u="none" strike="noStrike" baseline="0" dirty="0">
                          <a:solidFill>
                            <a:srgbClr val="000000"/>
                          </a:solidFill>
                          <a:effectLst/>
                          <a:latin typeface="Calibri" panose="020F0502020204030204" pitchFamily="34" charset="0"/>
                        </a:rPr>
                        <a:t> and report on the effectiveness of the dual credit program</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58176"/>
                  </a:ext>
                </a:extLst>
              </a:tr>
              <a:tr h="621502">
                <a:tc>
                  <a:txBody>
                    <a:bodyPr/>
                    <a:lstStyle/>
                    <a:p>
                      <a:pPr algn="l" fontAlgn="t"/>
                      <a:r>
                        <a:rPr lang="en-US" sz="1000" b="0" i="0" u="none" strike="noStrike" dirty="0">
                          <a:solidFill>
                            <a:srgbClr val="000000"/>
                          </a:solidFill>
                          <a:effectLst/>
                          <a:latin typeface="Calibri" panose="020F0502020204030204" pitchFamily="34" charset="0"/>
                        </a:rPr>
                        <a:t>Analyze</a:t>
                      </a:r>
                      <a:r>
                        <a:rPr lang="en-US" sz="1000" b="0" i="0" u="none" strike="noStrike" baseline="0" dirty="0">
                          <a:solidFill>
                            <a:srgbClr val="000000"/>
                          </a:solidFill>
                          <a:effectLst/>
                          <a:latin typeface="Calibri" panose="020F0502020204030204" pitchFamily="34" charset="0"/>
                        </a:rPr>
                        <a:t> and report on how students move through New Mexico’s higher education institutions and whether the common course numbering system, general education core program, and degree mapping have improved transfer between institutions</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326963"/>
                  </a:ext>
                </a:extLst>
              </a:tr>
              <a:tr h="616865">
                <a:tc>
                  <a:txBody>
                    <a:bodyPr/>
                    <a:lstStyle/>
                    <a:p>
                      <a:pPr algn="l" fontAlgn="t"/>
                      <a:r>
                        <a:rPr lang="en-US" sz="1000" b="0" i="0" u="none" strike="noStrike" dirty="0">
                          <a:solidFill>
                            <a:srgbClr val="000000"/>
                          </a:solidFill>
                          <a:effectLst/>
                          <a:latin typeface="Calibri" panose="020F0502020204030204" pitchFamily="34" charset="0"/>
                        </a:rPr>
                        <a:t>Publish an annual accountability</a:t>
                      </a:r>
                      <a:r>
                        <a:rPr lang="en-US" sz="1000" b="0" i="0" u="none" strike="noStrike" baseline="0" dirty="0">
                          <a:solidFill>
                            <a:srgbClr val="000000"/>
                          </a:solidFill>
                          <a:effectLst/>
                          <a:latin typeface="Calibri" panose="020F0502020204030204" pitchFamily="34" charset="0"/>
                        </a:rPr>
                        <a:t> report that includes each higher education institution’s and sector’s graduation rates, average time to degree, average credit accumulation, most frequent credentials awarded, and information on faculty and research </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132538"/>
                  </a:ext>
                </a:extLst>
              </a:tr>
              <a:tr h="573306">
                <a:tc>
                  <a:txBody>
                    <a:bodyPr/>
                    <a:lstStyle/>
                    <a:p>
                      <a:pPr algn="l" fontAlgn="t"/>
                      <a:r>
                        <a:rPr lang="en-US" sz="1000" b="0" i="0" u="none" strike="noStrike" dirty="0">
                          <a:solidFill>
                            <a:srgbClr val="000000"/>
                          </a:solidFill>
                          <a:effectLst/>
                          <a:latin typeface="Calibri" panose="020F0502020204030204" pitchFamily="34" charset="0"/>
                        </a:rPr>
                        <a:t>Publish data reports addressing college remediation, enrollment, degree, graduation rates, financial aid, tuition and fees, funding formula data tables, and the NMHED Annual Report</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00746"/>
                  </a:ext>
                </a:extLst>
              </a:tr>
              <a:tr h="375088">
                <a:tc>
                  <a:txBody>
                    <a:bodyPr/>
                    <a:lstStyle/>
                    <a:p>
                      <a:pPr algn="l" fontAlgn="t"/>
                      <a:r>
                        <a:rPr lang="en-US" sz="1000" b="0" i="0" u="none" strike="noStrike" dirty="0">
                          <a:solidFill>
                            <a:srgbClr val="000000"/>
                          </a:solidFill>
                          <a:effectLst/>
                          <a:latin typeface="Calibri" panose="020F0502020204030204" pitchFamily="34" charset="0"/>
                        </a:rPr>
                        <a:t>Collect and maintain data from higher education institutions through use of the Electronic Data Editing and Reporting (</a:t>
                      </a:r>
                      <a:r>
                        <a:rPr lang="en-US" sz="1000" b="0" i="0" u="none" strike="noStrike" dirty="0" err="1">
                          <a:solidFill>
                            <a:srgbClr val="000000"/>
                          </a:solidFill>
                          <a:effectLst/>
                          <a:latin typeface="Calibri" panose="020F0502020204030204" pitchFamily="34" charset="0"/>
                        </a:rPr>
                        <a:t>eDEAR</a:t>
                      </a:r>
                      <a:r>
                        <a:rPr lang="en-US" sz="1000" b="0" i="0" u="none" strike="noStrike" dirty="0">
                          <a:solidFill>
                            <a:srgbClr val="000000"/>
                          </a:solidFill>
                          <a:effectLst/>
                          <a:latin typeface="Calibri" panose="020F0502020204030204" pitchFamily="34" charset="0"/>
                        </a:rPr>
                        <a:t>) system</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13437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928357094"/>
              </p:ext>
            </p:extLst>
          </p:nvPr>
        </p:nvGraphicFramePr>
        <p:xfrm>
          <a:off x="3625234" y="1659584"/>
          <a:ext cx="2982072" cy="6347602"/>
        </p:xfrm>
        <a:graphic>
          <a:graphicData uri="http://schemas.openxmlformats.org/drawingml/2006/table">
            <a:tbl>
              <a:tblPr/>
              <a:tblGrid>
                <a:gridCol w="2982072">
                  <a:extLst>
                    <a:ext uri="{9D8B030D-6E8A-4147-A177-3AD203B41FA5}">
                      <a16:colId xmlns:a16="http://schemas.microsoft.com/office/drawing/2014/main" val="2704428208"/>
                    </a:ext>
                  </a:extLst>
                </a:gridCol>
              </a:tblGrid>
              <a:tr h="509147">
                <a:tc>
                  <a:txBody>
                    <a:bodyPr/>
                    <a:lstStyle/>
                    <a:p>
                      <a:pPr algn="l" fontAlgn="t"/>
                      <a:r>
                        <a:rPr lang="en-US" sz="1000" b="0" i="0" u="none" strike="noStrike" dirty="0">
                          <a:solidFill>
                            <a:schemeClr val="tx1"/>
                          </a:solidFill>
                          <a:effectLst/>
                          <a:latin typeface="Calibri" panose="020F0502020204030204" pitchFamily="34" charset="0"/>
                        </a:rPr>
                        <a:t>Record, edit, audit, report, and archive all financial transactions for HED in compliance with all applicable state and federal laws and regulations and with generally accepted accounting principles</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27356"/>
                  </a:ext>
                </a:extLst>
              </a:tr>
              <a:tr h="323443">
                <a:tc>
                  <a:txBody>
                    <a:bodyPr/>
                    <a:lstStyle/>
                    <a:p>
                      <a:pPr algn="l" fontAlgn="t"/>
                      <a:r>
                        <a:rPr lang="en-US" sz="1000" b="0" i="0" u="none" strike="noStrike" dirty="0">
                          <a:solidFill>
                            <a:srgbClr val="000000"/>
                          </a:solidFill>
                          <a:effectLst/>
                          <a:latin typeface="Calibri" panose="020F0502020204030204" pitchFamily="34" charset="0"/>
                        </a:rPr>
                        <a:t>Prepare budget requests, operating budgets, and budget adjustment requests for HED </a:t>
                      </a: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58176"/>
                  </a:ext>
                </a:extLst>
              </a:tr>
              <a:tr h="182493">
                <a:tc>
                  <a:txBody>
                    <a:bodyPr/>
                    <a:lstStyle/>
                    <a:p>
                      <a:pPr algn="l" fontAlgn="t"/>
                      <a:r>
                        <a:rPr lang="en-US" sz="1000" b="0" i="0" u="none" strike="noStrike" dirty="0">
                          <a:solidFill>
                            <a:srgbClr val="000000"/>
                          </a:solidFill>
                          <a:effectLst/>
                          <a:latin typeface="Calibri" panose="020F0502020204030204" pitchFamily="34" charset="0"/>
                        </a:rPr>
                        <a:t>Central disbursement of cash to vendors</a:t>
                      </a: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972018"/>
                  </a:ext>
                </a:extLst>
              </a:tr>
              <a:tr h="190500">
                <a:tc>
                  <a:txBody>
                    <a:bodyPr/>
                    <a:lstStyle/>
                    <a:p>
                      <a:pPr algn="l" fontAlgn="t"/>
                      <a:r>
                        <a:rPr lang="en-US" sz="1000" b="0" i="0" u="none" strike="noStrike" dirty="0">
                          <a:solidFill>
                            <a:srgbClr val="000000"/>
                          </a:solidFill>
                          <a:effectLst/>
                          <a:latin typeface="Calibri" panose="020F0502020204030204" pitchFamily="34" charset="0"/>
                        </a:rPr>
                        <a:t>Central budgetary controls</a:t>
                      </a: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662816"/>
                  </a:ext>
                </a:extLst>
              </a:tr>
              <a:tr h="323443">
                <a:tc>
                  <a:txBody>
                    <a:bodyPr/>
                    <a:lstStyle/>
                    <a:p>
                      <a:pPr algn="l" fontAlgn="t"/>
                      <a:r>
                        <a:rPr lang="en-US" sz="1000" b="0" i="0" u="none" strike="noStrike" dirty="0">
                          <a:solidFill>
                            <a:srgbClr val="000000"/>
                          </a:solidFill>
                          <a:effectLst/>
                          <a:latin typeface="Calibri" panose="020F0502020204030204" pitchFamily="34" charset="0"/>
                        </a:rPr>
                        <a:t>Accounting for</a:t>
                      </a:r>
                      <a:r>
                        <a:rPr lang="en-US" sz="1000" b="0" i="0" u="none" strike="noStrike" baseline="0" dirty="0">
                          <a:solidFill>
                            <a:srgbClr val="000000"/>
                          </a:solidFill>
                          <a:effectLst/>
                          <a:latin typeface="Calibri" panose="020F0502020204030204" pitchFamily="34" charset="0"/>
                        </a:rPr>
                        <a:t> cash receipts and monthly reconciliation for cash to the State Treasurer’s financial reports</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619334"/>
                  </a:ext>
                </a:extLst>
              </a:tr>
              <a:tr h="187097">
                <a:tc>
                  <a:txBody>
                    <a:bodyPr/>
                    <a:lstStyle/>
                    <a:p>
                      <a:pPr algn="l" fontAlgn="t"/>
                      <a:r>
                        <a:rPr lang="en-US" sz="1000" b="0" i="0" u="none" strike="noStrike" dirty="0">
                          <a:solidFill>
                            <a:srgbClr val="000000"/>
                          </a:solidFill>
                          <a:effectLst/>
                          <a:latin typeface="Calibri" panose="020F0502020204030204" pitchFamily="34" charset="0"/>
                        </a:rPr>
                        <a:t>Allocation of appropriations from the State</a:t>
                      </a:r>
                      <a:r>
                        <a:rPr lang="en-US" sz="1000" b="0" i="0" u="none" strike="noStrike" baseline="0" dirty="0">
                          <a:solidFill>
                            <a:srgbClr val="000000"/>
                          </a:solidFill>
                          <a:effectLst/>
                          <a:latin typeface="Calibri" panose="020F0502020204030204" pitchFamily="34" charset="0"/>
                        </a:rPr>
                        <a:t> General Fund</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86337"/>
                  </a:ext>
                </a:extLst>
              </a:tr>
              <a:tr h="323443">
                <a:tc>
                  <a:txBody>
                    <a:bodyPr/>
                    <a:lstStyle/>
                    <a:p>
                      <a:pPr algn="l" fontAlgn="t"/>
                      <a:r>
                        <a:rPr lang="en-US" sz="1000" b="0" i="0" u="none" strike="noStrike" dirty="0">
                          <a:solidFill>
                            <a:srgbClr val="000000"/>
                          </a:solidFill>
                          <a:effectLst/>
                          <a:latin typeface="Calibri" panose="020F0502020204030204" pitchFamily="34" charset="0"/>
                        </a:rPr>
                        <a:t>Processing, recording, summarizing, and reporting financial</a:t>
                      </a:r>
                      <a:r>
                        <a:rPr lang="en-US" sz="1000" b="0" i="0" u="none" strike="noStrike" baseline="0" dirty="0">
                          <a:solidFill>
                            <a:srgbClr val="000000"/>
                          </a:solidFill>
                          <a:effectLst/>
                          <a:latin typeface="Calibri" panose="020F0502020204030204" pitchFamily="34" charset="0"/>
                        </a:rPr>
                        <a:t> transaction information</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933595"/>
                  </a:ext>
                </a:extLst>
              </a:tr>
              <a:tr h="323443">
                <a:tc>
                  <a:txBody>
                    <a:bodyPr/>
                    <a:lstStyle/>
                    <a:p>
                      <a:pPr algn="l" fontAlgn="t"/>
                      <a:r>
                        <a:rPr lang="en-US" sz="1000" b="0" i="0" u="none" strike="noStrike" dirty="0">
                          <a:solidFill>
                            <a:srgbClr val="000000"/>
                          </a:solidFill>
                          <a:effectLst/>
                          <a:latin typeface="Calibri" panose="020F0502020204030204" pitchFamily="34" charset="0"/>
                        </a:rPr>
                        <a:t>Annual production</a:t>
                      </a:r>
                      <a:r>
                        <a:rPr lang="en-US" sz="1000" b="0" i="0" u="none" strike="noStrike" baseline="0" dirty="0">
                          <a:solidFill>
                            <a:srgbClr val="000000"/>
                          </a:solidFill>
                          <a:effectLst/>
                          <a:latin typeface="Calibri" panose="020F0502020204030204" pitchFamily="34" charset="0"/>
                        </a:rPr>
                        <a:t> and audit of the State of New Mexico Comprehensive Annual Financial Report (CAFR)</a:t>
                      </a:r>
                      <a:endParaRPr lang="en-US" sz="1000" b="0" i="0" u="none" strike="noStrike" dirty="0">
                        <a:solidFill>
                          <a:srgbClr val="000000"/>
                        </a:solidFill>
                        <a:effectLst/>
                        <a:latin typeface="Calibri" panose="020F0502020204030204" pitchFamily="34" charset="0"/>
                      </a:endParaRP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547639"/>
                  </a:ext>
                </a:extLst>
              </a:tr>
              <a:tr h="753647">
                <a:tc>
                  <a:txBody>
                    <a:bodyPr/>
                    <a:lstStyle/>
                    <a:p>
                      <a:pPr algn="l" fontAlgn="t"/>
                      <a:r>
                        <a:rPr lang="en-US" sz="1000" b="0" i="0" u="none" strike="noStrike" dirty="0">
                          <a:solidFill>
                            <a:srgbClr val="000000"/>
                          </a:solidFill>
                          <a:effectLst/>
                          <a:latin typeface="Calibri" panose="020F0502020204030204" pitchFamily="34" charset="0"/>
                        </a:rPr>
                        <a:t>Provide statewide academic instruction and education services to adults below the postsecondary level that increase their ability to read, write, and speak English and demonstrate knowledge necessary to attain a secondary school diploma, transition to postsecondary education and training, and enter a career pathway</a:t>
                      </a: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326963"/>
                  </a:ext>
                </a:extLst>
              </a:tr>
              <a:tr h="535312">
                <a:tc>
                  <a:txBody>
                    <a:bodyPr/>
                    <a:lstStyle/>
                    <a:p>
                      <a:pPr algn="l" fontAlgn="t"/>
                      <a:r>
                        <a:rPr lang="en-US" sz="1000" b="0" i="0" u="none" strike="noStrike" dirty="0">
                          <a:solidFill>
                            <a:srgbClr val="000000"/>
                          </a:solidFill>
                          <a:effectLst/>
                          <a:latin typeface="Calibri" panose="020F0502020204030204" pitchFamily="34" charset="0"/>
                        </a:rPr>
                        <a:t>Oversee and provide training and support to sub grantees receiving state and federal funding totaling about $10,000,000 to provide services to about 12,000 adult students each year</a:t>
                      </a:r>
                    </a:p>
                  </a:txBody>
                  <a:tcPr marL="2728" marR="2728" marT="27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132538"/>
                  </a:ext>
                </a:extLst>
              </a:tr>
              <a:tr h="591888">
                <a:tc>
                  <a:txBody>
                    <a:bodyPr/>
                    <a:lstStyle/>
                    <a:p>
                      <a:pPr algn="l" fontAlgn="t"/>
                      <a:r>
                        <a:rPr lang="en-US" sz="1000" b="0" i="0" u="none" strike="noStrike" dirty="0">
                          <a:solidFill>
                            <a:srgbClr val="000000"/>
                          </a:solidFill>
                          <a:effectLst/>
                          <a:latin typeface="Calibri" panose="020F0502020204030204" pitchFamily="34" charset="0"/>
                        </a:rPr>
                        <a:t>Participate as core partner under the Workforce Innovation and Opportunity Act with employers and postsecondary institutions to provide workforce preparation and training to New Mexicans with barriers to employment</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00746"/>
                  </a:ext>
                </a:extLst>
              </a:tr>
              <a:tr h="503104">
                <a:tc>
                  <a:txBody>
                    <a:bodyPr/>
                    <a:lstStyle/>
                    <a:p>
                      <a:pPr algn="l" fontAlgn="t"/>
                      <a:r>
                        <a:rPr lang="en-US" sz="1000" b="0" i="0" u="none" strike="noStrike" dirty="0">
                          <a:solidFill>
                            <a:srgbClr val="000000"/>
                          </a:solidFill>
                          <a:effectLst/>
                          <a:latin typeface="Calibri" panose="020F0502020204030204" pitchFamily="34" charset="0"/>
                        </a:rPr>
                        <a:t>Maintain demographic and performance data and report annually on high school credential attainment, transition to postsecondary education and training, employment and wage status, and educational skill level gains</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134378"/>
                  </a:ext>
                </a:extLst>
              </a:tr>
              <a:tr h="378902">
                <a:tc>
                  <a:txBody>
                    <a:bodyPr/>
                    <a:lstStyle/>
                    <a:p>
                      <a:pPr algn="l" fontAlgn="t"/>
                      <a:r>
                        <a:rPr lang="en-US" sz="1000" b="0" i="0" u="none" strike="noStrike" dirty="0">
                          <a:solidFill>
                            <a:srgbClr val="000000"/>
                          </a:solidFill>
                          <a:effectLst/>
                          <a:latin typeface="Calibri" panose="020F0502020204030204" pitchFamily="34" charset="0"/>
                        </a:rPr>
                        <a:t>Oversee private postsecondary educational institutions and public out-of-state authorization, and authorization for agents to recruit New Mexico students to attend out of state higher education institutions</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45166"/>
                  </a:ext>
                </a:extLst>
              </a:tr>
              <a:tr h="348764">
                <a:tc>
                  <a:txBody>
                    <a:bodyPr/>
                    <a:lstStyle/>
                    <a:p>
                      <a:pPr algn="l" fontAlgn="t"/>
                      <a:r>
                        <a:rPr lang="en-US" sz="1000" b="0" i="0" u="none" strike="noStrike" dirty="0">
                          <a:solidFill>
                            <a:srgbClr val="000000"/>
                          </a:solidFill>
                          <a:effectLst/>
                          <a:latin typeface="Calibri" panose="020F0502020204030204" pitchFamily="34" charset="0"/>
                        </a:rPr>
                        <a:t>Ensure maintenance and access of closed school records, including student transcript requests</a:t>
                      </a:r>
                    </a:p>
                  </a:txBody>
                  <a:tcPr marL="6180" marR="6180" marT="61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31428"/>
                  </a:ext>
                </a:extLst>
              </a:tr>
            </a:tbl>
          </a:graphicData>
        </a:graphic>
      </p:graphicFrame>
      <p:sp>
        <p:nvSpPr>
          <p:cNvPr id="2" name="Slide Number Placeholder 1"/>
          <p:cNvSpPr>
            <a:spLocks noGrp="1"/>
          </p:cNvSpPr>
          <p:nvPr>
            <p:ph type="sldNum" sz="quarter" idx="12"/>
          </p:nvPr>
        </p:nvSpPr>
        <p:spPr/>
        <p:txBody>
          <a:bodyPr/>
          <a:lstStyle/>
          <a:p>
            <a:fld id="{DCF2A4C7-F29F-4681-90FA-9460CBCFAA1A}" type="slidenum">
              <a:rPr lang="en-US" smtClean="0"/>
              <a:t>9</a:t>
            </a:fld>
            <a:endParaRPr lang="en-US" dirty="0"/>
          </a:p>
        </p:txBody>
      </p:sp>
    </p:spTree>
    <p:extLst>
      <p:ext uri="{BB962C8B-B14F-4D97-AF65-F5344CB8AC3E}">
        <p14:creationId xmlns:p14="http://schemas.microsoft.com/office/powerpoint/2010/main" val="44313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14079</TotalTime>
  <Words>1723</Words>
  <Application>Microsoft Office PowerPoint</Application>
  <PresentationFormat>On-screen Show (4:3)</PresentationFormat>
  <Paragraphs>144</Paragraphs>
  <Slides>12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Policy Development, Fiscal Analysis, Budget Oversight and Education Accountability (P541) </vt:lpstr>
      <vt:lpstr>Policy Development, Fiscal Analysis, Budget Oversight and Education Accountability (P541) </vt:lpstr>
      <vt:lpstr>Policy Development, Fiscal Analysis, Budget Oversight and Education Accountability (P541) </vt:lpstr>
      <vt:lpstr>Policy Development, Fiscal Analysis, Budget Oversight and Education Accountability (P541) </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Ward</dc:creator>
  <cp:lastModifiedBy>Rodriguez, Stephanie, GOV</cp:lastModifiedBy>
  <cp:revision>152</cp:revision>
  <cp:lastPrinted>2019-11-19T20:18:28Z</cp:lastPrinted>
  <dcterms:created xsi:type="dcterms:W3CDTF">2019-06-17T15:29:25Z</dcterms:created>
  <dcterms:modified xsi:type="dcterms:W3CDTF">2020-09-22T13:40:51Z</dcterms:modified>
</cp:coreProperties>
</file>